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3" r:id="rId4"/>
    <p:sldId id="264" r:id="rId5"/>
    <p:sldId id="258"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FF3399"/>
    <a:srgbClr val="D600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C1C81F40-B6B8-4659-9B5C-BFC47FFD452B}" type="datetimeFigureOut">
              <a:rPr lang="ru-RU" smtClean="0"/>
              <a:pPr/>
              <a:t>23.12.2013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D5EB0B63-0A05-4114-AC4E-073FD7E49ACD}"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1C81F40-B6B8-4659-9B5C-BFC47FFD452B}"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EB0B63-0A05-4114-AC4E-073FD7E49AC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1C81F40-B6B8-4659-9B5C-BFC47FFD452B}"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EB0B63-0A05-4114-AC4E-073FD7E49AC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1C81F40-B6B8-4659-9B5C-BFC47FFD452B}"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EB0B63-0A05-4114-AC4E-073FD7E49AC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1C81F40-B6B8-4659-9B5C-BFC47FFD452B}"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D5EB0B63-0A05-4114-AC4E-073FD7E49AC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1C81F40-B6B8-4659-9B5C-BFC47FFD452B}" type="datetimeFigureOut">
              <a:rPr lang="ru-RU" smtClean="0"/>
              <a:pPr/>
              <a:t>23.12.2013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EB0B63-0A05-4114-AC4E-073FD7E49AC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1C81F40-B6B8-4659-9B5C-BFC47FFD452B}" type="datetimeFigureOut">
              <a:rPr lang="ru-RU" smtClean="0"/>
              <a:pPr/>
              <a:t>23.12.2013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5EB0B63-0A05-4114-AC4E-073FD7E49AC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1C81F40-B6B8-4659-9B5C-BFC47FFD452B}" type="datetimeFigureOut">
              <a:rPr lang="ru-RU" smtClean="0"/>
              <a:pPr/>
              <a:t>23.12.2013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5EB0B63-0A05-4114-AC4E-073FD7E49A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1C81F40-B6B8-4659-9B5C-BFC47FFD452B}" type="datetimeFigureOut">
              <a:rPr lang="ru-RU" smtClean="0"/>
              <a:pPr/>
              <a:t>23.12.2013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5EB0B63-0A05-4114-AC4E-073FD7E49A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1C81F40-B6B8-4659-9B5C-BFC47FFD452B}" type="datetimeFigureOut">
              <a:rPr lang="ru-RU" smtClean="0"/>
              <a:pPr/>
              <a:t>23.12.2013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EB0B63-0A05-4114-AC4E-073FD7E49AC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1C81F40-B6B8-4659-9B5C-BFC47FFD452B}" type="datetimeFigureOut">
              <a:rPr lang="ru-RU" smtClean="0"/>
              <a:pPr/>
              <a:t>23.12.2013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EB0B63-0A05-4114-AC4E-073FD7E49AC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1C81F40-B6B8-4659-9B5C-BFC47FFD452B}" type="datetimeFigureOut">
              <a:rPr lang="ru-RU" smtClean="0"/>
              <a:pPr/>
              <a:t>23.12.2013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EB0B63-0A05-4114-AC4E-073FD7E49ACD}"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548680"/>
            <a:ext cx="8640960" cy="5478423"/>
          </a:xfrm>
          <a:prstGeom prst="rect">
            <a:avLst/>
          </a:prstGeom>
        </p:spPr>
        <p:txBody>
          <a:bodyPr wrap="square">
            <a:spAutoFit/>
          </a:bodyPr>
          <a:lstStyle/>
          <a:p>
            <a:pPr algn="ctr"/>
            <a:r>
              <a:rPr lang="ru-RU" sz="2800" dirty="0" smtClean="0">
                <a:solidFill>
                  <a:srgbClr val="002060"/>
                </a:solidFill>
              </a:rPr>
              <a:t>МБДОУ детский сад № 8 «Колокольчик»</a:t>
            </a:r>
          </a:p>
          <a:p>
            <a:pPr algn="ctr"/>
            <a:endParaRPr lang="ru-RU" sz="3200" dirty="0" smtClean="0">
              <a:solidFill>
                <a:srgbClr val="FF0000"/>
              </a:solidFill>
            </a:endParaRPr>
          </a:p>
          <a:p>
            <a:pPr algn="ctr"/>
            <a:r>
              <a:rPr lang="ru-RU" sz="5400" b="1" dirty="0" smtClean="0">
                <a:solidFill>
                  <a:srgbClr val="7030A0"/>
                </a:solidFill>
                <a:latin typeface="Monotype Corsiva" pitchFamily="66" charset="0"/>
              </a:rPr>
              <a:t>Технологии здоровьесбережения в ДОУ:</a:t>
            </a:r>
          </a:p>
          <a:p>
            <a:pPr algn="ctr"/>
            <a:r>
              <a:rPr lang="ru-RU" sz="5400" b="1" dirty="0" smtClean="0">
                <a:solidFill>
                  <a:srgbClr val="7030A0"/>
                </a:solidFill>
                <a:latin typeface="Monotype Corsiva" pitchFamily="66" charset="0"/>
              </a:rPr>
              <a:t>«Быть здоровым — </a:t>
            </a:r>
            <a:r>
              <a:rPr lang="ru-RU" sz="5400" b="1" smtClean="0">
                <a:solidFill>
                  <a:srgbClr val="7030A0"/>
                </a:solidFill>
                <a:latin typeface="Monotype Corsiva" pitchFamily="66" charset="0"/>
              </a:rPr>
              <a:t>здорово</a:t>
            </a:r>
            <a:r>
              <a:rPr lang="ru-RU" sz="5400" b="1" smtClean="0">
                <a:solidFill>
                  <a:srgbClr val="7030A0"/>
                </a:solidFill>
                <a:latin typeface="Monotype Corsiva" pitchFamily="66" charset="0"/>
              </a:rPr>
              <a:t>!»</a:t>
            </a:r>
            <a:endParaRPr lang="ru-RU" sz="5400" b="1" dirty="0" smtClean="0">
              <a:solidFill>
                <a:srgbClr val="7030A0"/>
              </a:solidFill>
              <a:latin typeface="Monotype Corsiva" pitchFamily="66" charset="0"/>
            </a:endParaRPr>
          </a:p>
          <a:p>
            <a:pPr algn="ctr"/>
            <a:endParaRPr lang="ru-RU" sz="3200" dirty="0" smtClean="0">
              <a:solidFill>
                <a:srgbClr val="FF0000"/>
              </a:solidFill>
            </a:endParaRPr>
          </a:p>
          <a:p>
            <a:pPr algn="ctr"/>
            <a:endParaRPr lang="ru-RU" sz="3200" dirty="0">
              <a:solidFill>
                <a:srgbClr val="FF0000"/>
              </a:solidFill>
            </a:endParaRPr>
          </a:p>
          <a:p>
            <a:pPr algn="r"/>
            <a:r>
              <a:rPr lang="ru-RU" sz="2800" dirty="0" smtClean="0">
                <a:solidFill>
                  <a:srgbClr val="C00000"/>
                </a:solidFill>
              </a:rPr>
              <a:t>Воспитатели: Дьяченко Мария Андреевна</a:t>
            </a:r>
          </a:p>
          <a:p>
            <a:pPr algn="r"/>
            <a:r>
              <a:rPr lang="ru-RU" sz="2800" dirty="0" smtClean="0">
                <a:solidFill>
                  <a:srgbClr val="C00000"/>
                </a:solidFill>
              </a:rPr>
              <a:t>                          Шкурная Ирина Викторовна</a:t>
            </a:r>
          </a:p>
        </p:txBody>
      </p:sp>
    </p:spTree>
    <p:extLst>
      <p:ext uri="{BB962C8B-B14F-4D97-AF65-F5344CB8AC3E}">
        <p14:creationId xmlns:p14="http://schemas.microsoft.com/office/powerpoint/2010/main" xmlns="" val="2922308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00034" y="285728"/>
            <a:ext cx="828680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00B050"/>
                </a:solidFill>
                <a:effectLst/>
                <a:latin typeface="Monotype Corsiva" pitchFamily="66" charset="0"/>
                <a:ea typeface="Times New Roman" pitchFamily="18" charset="0"/>
                <a:cs typeface="Times New Roman" pitchFamily="18" charset="0"/>
              </a:rPr>
              <a:t>Коммуникативные танцы:</a:t>
            </a:r>
            <a:endParaRPr kumimoji="0" lang="ru-RU" sz="3600" b="1" i="0" u="none" strike="noStrike" cap="none" normalizeH="0" baseline="0" dirty="0" smtClean="0">
              <a:ln>
                <a:noFill/>
              </a:ln>
              <a:solidFill>
                <a:srgbClr val="00B050"/>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Это неречевая форма общения, включающая в себя жесты, мимику, позы, визуальный контакт, тембр голоса, прикосновения и передающая образное и эмоциональное содержание.</a:t>
            </a:r>
            <a:endParaRPr kumimoji="0" lang="ru-RU" sz="2400" b="0" i="0" u="none" strike="noStrike" cap="none" normalizeH="0" baseline="0" dirty="0" smtClean="0">
              <a:ln>
                <a:noFill/>
              </a:ln>
              <a:solidFill>
                <a:schemeClr val="accent4">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Это несколько несложных танцевальных движений, включающих элементы невербального общения и импровизации, направленных на формирование и развитие взаимоотношений с партнером и группой.</a:t>
            </a:r>
            <a:endParaRPr kumimoji="0" lang="ru-RU" sz="2400" b="0" i="0" u="none" strike="noStrike" cap="none" normalizeH="0" baseline="0" dirty="0" smtClean="0">
              <a:ln>
                <a:noFill/>
              </a:ln>
              <a:solidFill>
                <a:schemeClr val="accent4">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Дети все разные и воспитываются в разных условиях. Поэтому есть дети активные и замкнутые, есть доброжелательные и конфликтные.</a:t>
            </a:r>
            <a:endParaRPr kumimoji="0" lang="ru-RU" sz="2400" b="0" i="0" u="none" strike="noStrike" cap="none" normalizeH="0" baseline="0" dirty="0" smtClean="0">
              <a:ln>
                <a:noFill/>
              </a:ln>
              <a:solidFill>
                <a:schemeClr val="accent4">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Используя коммуникативные танцы-игры, у детей развиваются такие музыкально-ритмические способности, как: чувство ритма, чувство музыкальной формы, музыкальная память, пластичность и выразительность движений, ориентация в пространстве. Хоть целью коммуникативных танцев-игр является невербальная коммуникация, происходит это посредством музыкально-ритмического движения.</a:t>
            </a:r>
            <a:endParaRPr kumimoji="0" lang="ru-RU" sz="2400" b="0" i="0" u="none" strike="noStrike" cap="none" normalizeH="0" baseline="0" dirty="0" smtClean="0">
              <a:ln>
                <a:noFill/>
              </a:ln>
              <a:solidFill>
                <a:schemeClr val="accent4">
                  <a:lumMod val="50000"/>
                </a:schemeClr>
              </a:solidFill>
              <a:effectLst/>
              <a:latin typeface="Monotype Corsiva" pitchFamily="66"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97346"/>
            <a:ext cx="8286808" cy="6370975"/>
          </a:xfrm>
          <a:prstGeom prst="rect">
            <a:avLst/>
          </a:prstGeom>
        </p:spPr>
        <p:txBody>
          <a:bodyPr wrap="square">
            <a:spAutoFit/>
          </a:bodyPr>
          <a:lstStyle/>
          <a:p>
            <a:pPr lvl="0" indent="450850" eaLnBrk="0" fontAlgn="base" hangingPunct="0">
              <a:spcBef>
                <a:spcPct val="0"/>
              </a:spcBef>
              <a:spcAft>
                <a:spcPct val="0"/>
              </a:spcAft>
            </a:pPr>
            <a:r>
              <a:rPr lang="ru-RU" sz="2400" b="1" u="sng" dirty="0" smtClean="0">
                <a:solidFill>
                  <a:schemeClr val="accent4">
                    <a:lumMod val="50000"/>
                  </a:schemeClr>
                </a:solidFill>
                <a:latin typeface="Monotype Corsiva" pitchFamily="66" charset="0"/>
                <a:ea typeface="Times New Roman" pitchFamily="18" charset="0"/>
                <a:cs typeface="Times New Roman" pitchFamily="18" charset="0"/>
              </a:rPr>
              <a:t>Танец </a:t>
            </a:r>
            <a:r>
              <a:rPr lang="ru-RU" sz="2400" dirty="0" smtClean="0">
                <a:solidFill>
                  <a:schemeClr val="accent4">
                    <a:lumMod val="50000"/>
                  </a:schemeClr>
                </a:solidFill>
                <a:latin typeface="Monotype Corsiva" pitchFamily="66" charset="0"/>
                <a:ea typeface="Times New Roman" pitchFamily="18" charset="0"/>
                <a:cs typeface="Times New Roman" pitchFamily="18" charset="0"/>
              </a:rPr>
              <a:t>– это внутренний мир, отраженный в движении, и наряду с другими видами искусства, это самый естественный способ проявления своих чувств и эмоций.</a:t>
            </a:r>
            <a:endParaRPr lang="ru-RU" sz="2400" dirty="0" smtClean="0">
              <a:solidFill>
                <a:schemeClr val="accent4">
                  <a:lumMod val="50000"/>
                </a:schemeClr>
              </a:solidFill>
              <a:latin typeface="Monotype Corsiva" pitchFamily="66" charset="0"/>
              <a:cs typeface="Arial" pitchFamily="34" charset="0"/>
            </a:endParaRPr>
          </a:p>
          <a:p>
            <a:pPr lvl="0" indent="450850" eaLnBrk="0" fontAlgn="base" hangingPunct="0">
              <a:spcBef>
                <a:spcPct val="0"/>
              </a:spcBef>
              <a:spcAft>
                <a:spcPct val="0"/>
              </a:spcAft>
            </a:pPr>
            <a:r>
              <a:rPr lang="ru-RU" sz="2400" dirty="0" smtClean="0">
                <a:solidFill>
                  <a:schemeClr val="accent4">
                    <a:lumMod val="50000"/>
                  </a:schemeClr>
                </a:solidFill>
                <a:latin typeface="Monotype Corsiva" pitchFamily="66" charset="0"/>
                <a:ea typeface="Times New Roman" pitchFamily="18" charset="0"/>
                <a:cs typeface="Times New Roman" pitchFamily="18" charset="0"/>
              </a:rPr>
              <a:t>Коммуникативные танцы можно использовать в различных формах работы с детьми: в совместной деятельности детей и педагога, на уроках ритмики, на праздниках, в самостоятельной деятельности.</a:t>
            </a:r>
            <a:endParaRPr lang="ru-RU" sz="2400" dirty="0" smtClean="0">
              <a:solidFill>
                <a:schemeClr val="accent4">
                  <a:lumMod val="50000"/>
                </a:schemeClr>
              </a:solidFill>
              <a:latin typeface="Monotype Corsiva" pitchFamily="66" charset="0"/>
              <a:cs typeface="Arial" pitchFamily="34" charset="0"/>
            </a:endParaRPr>
          </a:p>
          <a:p>
            <a:pPr lvl="0" indent="450850" eaLnBrk="0" fontAlgn="base" hangingPunct="0">
              <a:spcBef>
                <a:spcPct val="0"/>
              </a:spcBef>
              <a:spcAft>
                <a:spcPct val="0"/>
              </a:spcAft>
            </a:pPr>
            <a:r>
              <a:rPr lang="ru-RU" sz="2400" b="1" u="sng" dirty="0" smtClean="0">
                <a:solidFill>
                  <a:schemeClr val="accent4">
                    <a:lumMod val="50000"/>
                  </a:schemeClr>
                </a:solidFill>
                <a:latin typeface="Monotype Corsiva" pitchFamily="66" charset="0"/>
                <a:ea typeface="Times New Roman" pitchFamily="18" charset="0"/>
                <a:cs typeface="Times New Roman" pitchFamily="18" charset="0"/>
              </a:rPr>
              <a:t>Коммуникативный танец </a:t>
            </a:r>
            <a:r>
              <a:rPr lang="ru-RU" sz="2400" dirty="0" smtClean="0">
                <a:solidFill>
                  <a:schemeClr val="accent4">
                    <a:lumMod val="50000"/>
                  </a:schemeClr>
                </a:solidFill>
                <a:latin typeface="Monotype Corsiva" pitchFamily="66" charset="0"/>
                <a:ea typeface="Times New Roman" pitchFamily="18" charset="0"/>
                <a:cs typeface="Times New Roman" pitchFamily="18" charset="0"/>
              </a:rPr>
              <a:t>– благодатный вид деятельности в решении проблемы взаимопонимания дошкольника со сверстниками, ведь каждый ребенок становится партнером другого.</a:t>
            </a:r>
            <a:endParaRPr lang="ru-RU" sz="2400" dirty="0" smtClean="0">
              <a:solidFill>
                <a:schemeClr val="accent4">
                  <a:lumMod val="50000"/>
                </a:schemeClr>
              </a:solidFill>
              <a:latin typeface="Monotype Corsiva" pitchFamily="66" charset="0"/>
              <a:cs typeface="Arial" pitchFamily="34" charset="0"/>
            </a:endParaRPr>
          </a:p>
          <a:p>
            <a:pPr lvl="0" indent="450850" eaLnBrk="0" fontAlgn="base" hangingPunct="0">
              <a:spcBef>
                <a:spcPct val="0"/>
              </a:spcBef>
              <a:spcAft>
                <a:spcPct val="0"/>
              </a:spcAft>
            </a:pPr>
            <a:r>
              <a:rPr lang="ru-RU" sz="2400" dirty="0" smtClean="0">
                <a:solidFill>
                  <a:schemeClr val="accent4">
                    <a:lumMod val="50000"/>
                  </a:schemeClr>
                </a:solidFill>
                <a:latin typeface="Monotype Corsiva" pitchFamily="66" charset="0"/>
                <a:ea typeface="Times New Roman" pitchFamily="18" charset="0"/>
                <a:cs typeface="Times New Roman" pitchFamily="18" charset="0"/>
              </a:rPr>
              <a:t>Движения коммуникативных танцев способствуют развитию доброжелательных отношений между детьми, а элементы импровизации способствуют пластическому самовыражению ребенка. Это дает ему состояние </a:t>
            </a:r>
            <a:r>
              <a:rPr lang="ru-RU" sz="2400" dirty="0" err="1" smtClean="0">
                <a:solidFill>
                  <a:schemeClr val="accent4">
                    <a:lumMod val="50000"/>
                  </a:schemeClr>
                </a:solidFill>
                <a:latin typeface="Monotype Corsiva" pitchFamily="66" charset="0"/>
                <a:ea typeface="Times New Roman" pitchFamily="18" charset="0"/>
                <a:cs typeface="Times New Roman" pitchFamily="18" charset="0"/>
              </a:rPr>
              <a:t>раскрепощенности</a:t>
            </a:r>
            <a:r>
              <a:rPr lang="ru-RU" sz="2400" dirty="0" smtClean="0">
                <a:solidFill>
                  <a:schemeClr val="accent4">
                    <a:lumMod val="50000"/>
                  </a:schemeClr>
                </a:solidFill>
                <a:latin typeface="Monotype Corsiva" pitchFamily="66" charset="0"/>
                <a:ea typeface="Times New Roman" pitchFamily="18" charset="0"/>
                <a:cs typeface="Times New Roman" pitchFamily="18" charset="0"/>
              </a:rPr>
              <a:t>, уверенности в себе, ощущение собственного эмоционального благополучия, своей значимости в детском коллективе, способствует формированию положительной самооценки.</a:t>
            </a:r>
            <a:endParaRPr lang="ru-RU" sz="2400" dirty="0" smtClean="0">
              <a:solidFill>
                <a:schemeClr val="accent4">
                  <a:lumMod val="50000"/>
                </a:schemeClr>
              </a:solidFill>
              <a:latin typeface="Monotype Corsiva" pitchFamily="66"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14282" y="287704"/>
            <a:ext cx="91440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bg1">
                    <a:lumMod val="85000"/>
                    <a:lumOff val="15000"/>
                  </a:schemeClr>
                </a:solidFill>
                <a:effectLst/>
                <a:latin typeface="Monotype Corsiva" pitchFamily="66" charset="0"/>
                <a:ea typeface="Times New Roman" pitchFamily="18" charset="0"/>
                <a:cs typeface="Times New Roman" pitchFamily="18" charset="0"/>
              </a:rPr>
              <a:t>Гимнастика для глаз</a:t>
            </a:r>
            <a:endParaRPr kumimoji="0" lang="ru-RU" sz="3600" b="1" i="0" u="none" strike="noStrike" cap="none" normalizeH="0" baseline="0" dirty="0" smtClean="0">
              <a:ln>
                <a:noFill/>
              </a:ln>
              <a:solidFill>
                <a:schemeClr val="bg1">
                  <a:lumMod val="85000"/>
                  <a:lumOff val="1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Зрение - основной источник знаний о внешнем мире, поэтому глаза ребёнка заслуживают исключительного внимания и бережного отношения. Именно сегодня актуально говорить о тех перегрузках на орган зрения, которые испытывает ребёнок в результате обрушившейся на него информации, более 90 % которой поступает через зрительный канал связи. Сохранить зрение, научить ребёнка рационально им пользоваться - важнейшая задача родителей и педагогов.</a:t>
            </a:r>
            <a:endParaRPr kumimoji="0" lang="ru-RU" sz="2400" b="0" i="0" u="none" strike="noStrike" cap="none" normalizeH="0" baseline="0" dirty="0" smtClean="0">
              <a:ln>
                <a:noFill/>
              </a:ln>
              <a:solidFill>
                <a:schemeClr val="accent5">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Основными </a:t>
            </a:r>
            <a:r>
              <a:rPr kumimoji="0" lang="ru-RU" sz="2400" b="1" i="0" u="sng"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принципами зрительных гимнастик </a:t>
            </a:r>
            <a:r>
              <a:rPr kumimoji="0" lang="ru-RU" sz="24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являются:</a:t>
            </a:r>
            <a:endParaRPr kumimoji="0" lang="ru-RU" sz="2400" b="0" i="0" u="none" strike="noStrike" cap="none" normalizeH="0" baseline="0" dirty="0" smtClean="0">
              <a:ln>
                <a:noFill/>
              </a:ln>
              <a:solidFill>
                <a:schemeClr val="accent5">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 индивидуальный подход с учётом возраста, состояния здоровья;</a:t>
            </a:r>
            <a:endParaRPr kumimoji="0" lang="ru-RU" sz="2400" b="0" i="0" u="none" strike="noStrike" cap="none" normalizeH="0" baseline="0" dirty="0" smtClean="0">
              <a:ln>
                <a:noFill/>
              </a:ln>
              <a:solidFill>
                <a:schemeClr val="accent5">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 регулярность проведения;</a:t>
            </a:r>
            <a:endParaRPr kumimoji="0" lang="ru-RU" sz="2400" b="0" i="0" u="none" strike="noStrike" cap="none" normalizeH="0" baseline="0" dirty="0" smtClean="0">
              <a:ln>
                <a:noFill/>
              </a:ln>
              <a:solidFill>
                <a:schemeClr val="accent5">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 постепенное увеличение нагрузок за счёт регулирования времени, скорости и сложности упражнений;</a:t>
            </a:r>
            <a:endParaRPr kumimoji="0" lang="ru-RU" sz="2400" b="0" i="0" u="none" strike="noStrike" cap="none" normalizeH="0" baseline="0" dirty="0" smtClean="0">
              <a:ln>
                <a:noFill/>
              </a:ln>
              <a:solidFill>
                <a:schemeClr val="accent5">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 сочетание с двигательной активностью;</a:t>
            </a:r>
            <a:endParaRPr kumimoji="0" lang="ru-RU" sz="2400" b="0" i="0" u="none" strike="noStrike" cap="none" normalizeH="0" baseline="0" dirty="0" smtClean="0">
              <a:ln>
                <a:noFill/>
              </a:ln>
              <a:solidFill>
                <a:schemeClr val="accent5">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 развитие интереса у ребёнка к этому виду упражнений.</a:t>
            </a:r>
            <a:endParaRPr kumimoji="0" lang="ru-RU" sz="2400" b="0" i="0" u="none" strike="noStrike" cap="none" normalizeH="0" baseline="0" dirty="0" smtClean="0">
              <a:ln>
                <a:noFill/>
              </a:ln>
              <a:solidFill>
                <a:schemeClr val="accent5">
                  <a:lumMod val="75000"/>
                </a:schemeClr>
              </a:solidFill>
              <a:effectLst/>
              <a:latin typeface="Monotype Corsiva" pitchFamily="66"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5720" y="299987"/>
            <a:ext cx="857256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6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Гимнастические упражнения для развития подвижности моторного аппарата глаз проводятся под музыкальное сопровождение: это может быть лёгкая, спокойная музыка, которая регулирует движение взора.</a:t>
            </a:r>
            <a:endParaRPr kumimoji="0" lang="ru-RU" sz="2600" b="0" i="0" u="none" strike="noStrike" cap="none" normalizeH="0" baseline="0" dirty="0" smtClean="0">
              <a:ln>
                <a:noFill/>
              </a:ln>
              <a:solidFill>
                <a:schemeClr val="accent5">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Для поддержания интереса детей используются </a:t>
            </a:r>
            <a:r>
              <a:rPr kumimoji="0" lang="ru-RU" sz="2600" b="1"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гимнастики с предметами</a:t>
            </a:r>
            <a:r>
              <a:rPr kumimoji="0" lang="ru-RU" sz="26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 яркими игрушками (солнышко, птички, фигурки животных и т. д., которые крепятся на палочке - указке или даются ребёнку в руку, одеваются на пальчик.</a:t>
            </a:r>
            <a:endParaRPr kumimoji="0" lang="ru-RU" sz="2600" b="0" i="0" u="none" strike="noStrike" cap="none" normalizeH="0" baseline="0" dirty="0" smtClean="0">
              <a:ln>
                <a:noFill/>
              </a:ln>
              <a:solidFill>
                <a:schemeClr val="accent5">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Большой интерес у детей вызывают </a:t>
            </a:r>
            <a:r>
              <a:rPr kumimoji="0" lang="ru-RU" sz="2600" b="1"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двигающиеся мини-тренажеры. </a:t>
            </a:r>
            <a:r>
              <a:rPr kumimoji="0" lang="ru-RU" sz="26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Во время наблюдения за их действием дети тренируют двигательные мышцы глаз. В группе необходимо разместить несколько ярких предметов, игрушек (на окне, на стене, повесить движущиеся </a:t>
            </a:r>
            <a:r>
              <a:rPr kumimoji="0" lang="ru-RU" sz="2600" b="0" i="0" u="none" strike="noStrike" cap="none" normalizeH="0" baseline="0" dirty="0" err="1" smtClean="0">
                <a:ln>
                  <a:noFill/>
                </a:ln>
                <a:solidFill>
                  <a:schemeClr val="accent5">
                    <a:lumMod val="75000"/>
                  </a:schemeClr>
                </a:solidFill>
                <a:effectLst/>
                <a:latin typeface="Monotype Corsiva" pitchFamily="66" charset="0"/>
                <a:ea typeface="Times New Roman" pitchFamily="18" charset="0"/>
                <a:cs typeface="Times New Roman" pitchFamily="18" charset="0"/>
              </a:rPr>
              <a:t>мобили</a:t>
            </a:r>
            <a:r>
              <a:rPr kumimoji="0" lang="ru-RU" sz="2600" b="0" i="0" u="none" strike="noStrike" cap="none" normalizeH="0" baseline="0" dirty="0" smtClean="0">
                <a:ln>
                  <a:noFill/>
                </a:ln>
                <a:solidFill>
                  <a:schemeClr val="accent5">
                    <a:lumMod val="75000"/>
                  </a:schemeClr>
                </a:solidFill>
                <a:effectLst/>
                <a:latin typeface="Monotype Corsiva" pitchFamily="66" charset="0"/>
                <a:ea typeface="Times New Roman" pitchFamily="18" charset="0"/>
                <a:cs typeface="Times New Roman" pitchFamily="18" charset="0"/>
              </a:rPr>
              <a:t> с бабочками, птичками и другими яркими фигурками, предназначенными для упражнений «взор вверх, вдаль».</a:t>
            </a:r>
            <a:endParaRPr kumimoji="0" lang="ru-RU" sz="2600" b="0" i="0" u="none" strike="noStrike" cap="none" normalizeH="0" baseline="0" dirty="0" smtClean="0">
              <a:ln>
                <a:noFill/>
              </a:ln>
              <a:solidFill>
                <a:schemeClr val="accent5">
                  <a:lumMod val="75000"/>
                </a:schemeClr>
              </a:solidFill>
              <a:effectLst/>
              <a:latin typeface="Monotype Corsiva" pitchFamily="66"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14282" y="15223"/>
            <a:ext cx="8929718"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2600" b="1" i="0" u="sng" strike="noStrike" cap="none" normalizeH="0" baseline="0" dirty="0" smtClean="0">
                <a:ln>
                  <a:noFill/>
                </a:ln>
                <a:solidFill>
                  <a:srgbClr val="0070C0"/>
                </a:solidFill>
                <a:effectLst/>
                <a:latin typeface="Monotype Corsiva" pitchFamily="66" charset="0"/>
                <a:ea typeface="Times New Roman" pitchFamily="18" charset="0"/>
                <a:cs typeface="Times New Roman" pitchFamily="18" charset="0"/>
              </a:rPr>
              <a:t>Зрительная гимнастика:</a:t>
            </a:r>
            <a:endParaRPr kumimoji="0" lang="ru-RU" sz="2600" b="1" i="0" u="sng" strike="noStrike" cap="none" normalizeH="0" baseline="0" dirty="0" smtClean="0">
              <a:ln>
                <a:noFill/>
              </a:ln>
              <a:solidFill>
                <a:srgbClr val="0070C0"/>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smtClean="0">
                <a:ln>
                  <a:noFill/>
                </a:ln>
                <a:solidFill>
                  <a:schemeClr val="accent2">
                    <a:lumMod val="50000"/>
                  </a:schemeClr>
                </a:solidFill>
                <a:effectLst/>
                <a:latin typeface="Monotype Corsiva" pitchFamily="66" charset="0"/>
                <a:ea typeface="Times New Roman" pitchFamily="18" charset="0"/>
                <a:cs typeface="Times New Roman" pitchFamily="18" charset="0"/>
              </a:rPr>
              <a:t>• проводится с целью предупреждения нарастающего утомления, укрепления глазных мышц и снятия напряжения;</a:t>
            </a:r>
            <a:endParaRPr kumimoji="0" lang="ru-RU" sz="2600" b="1" i="0" u="none" strike="noStrike" cap="none" normalizeH="0" baseline="0" dirty="0" smtClean="0">
              <a:ln>
                <a:noFill/>
              </a:ln>
              <a:solidFill>
                <a:schemeClr val="accent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smtClean="0">
                <a:ln>
                  <a:noFill/>
                </a:ln>
                <a:solidFill>
                  <a:schemeClr val="accent2">
                    <a:lumMod val="50000"/>
                  </a:schemeClr>
                </a:solidFill>
                <a:effectLst/>
                <a:latin typeface="Monotype Corsiva" pitchFamily="66" charset="0"/>
                <a:ea typeface="Times New Roman" pitchFamily="18" charset="0"/>
                <a:cs typeface="Times New Roman" pitchFamily="18" charset="0"/>
              </a:rPr>
              <a:t>• благотворно влияет на работоспособность зрительного анализатора и всего организма;</a:t>
            </a:r>
            <a:endParaRPr kumimoji="0" lang="ru-RU" sz="2600" b="1" i="0" u="none" strike="noStrike" cap="none" normalizeH="0" baseline="0" dirty="0" smtClean="0">
              <a:ln>
                <a:noFill/>
              </a:ln>
              <a:solidFill>
                <a:schemeClr val="accent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smtClean="0">
                <a:ln>
                  <a:noFill/>
                </a:ln>
                <a:solidFill>
                  <a:schemeClr val="accent2">
                    <a:lumMod val="50000"/>
                  </a:schemeClr>
                </a:solidFill>
                <a:effectLst/>
                <a:latin typeface="Monotype Corsiva" pitchFamily="66" charset="0"/>
                <a:ea typeface="Times New Roman" pitchFamily="18" charset="0"/>
                <a:cs typeface="Times New Roman" pitchFamily="18" charset="0"/>
              </a:rPr>
              <a:t>• гимнастику можно включать в занятия и режимные моменты;</a:t>
            </a:r>
            <a:endParaRPr kumimoji="0" lang="ru-RU" sz="2600" b="1" i="0" u="none" strike="noStrike" cap="none" normalizeH="0" baseline="0" dirty="0" smtClean="0">
              <a:ln>
                <a:noFill/>
              </a:ln>
              <a:solidFill>
                <a:schemeClr val="accent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smtClean="0">
                <a:ln>
                  <a:noFill/>
                </a:ln>
                <a:solidFill>
                  <a:schemeClr val="accent2">
                    <a:lumMod val="50000"/>
                  </a:schemeClr>
                </a:solidFill>
                <a:effectLst/>
                <a:latin typeface="Monotype Corsiva" pitchFamily="66" charset="0"/>
                <a:ea typeface="Times New Roman" pitchFamily="18" charset="0"/>
                <a:cs typeface="Times New Roman" pitchFamily="18" charset="0"/>
              </a:rPr>
              <a:t>• гимнастика проводится в течение 2-3 минут;</a:t>
            </a:r>
            <a:endParaRPr kumimoji="0" lang="ru-RU" sz="2600" b="1" i="0" u="none" strike="noStrike" cap="none" normalizeH="0" baseline="0" dirty="0" smtClean="0">
              <a:ln>
                <a:noFill/>
              </a:ln>
              <a:solidFill>
                <a:schemeClr val="accent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smtClean="0">
                <a:ln>
                  <a:noFill/>
                </a:ln>
                <a:solidFill>
                  <a:schemeClr val="accent2">
                    <a:lumMod val="50000"/>
                  </a:schemeClr>
                </a:solidFill>
                <a:effectLst/>
                <a:latin typeface="Monotype Corsiva" pitchFamily="66" charset="0"/>
                <a:ea typeface="Times New Roman" pitchFamily="18" charset="0"/>
                <a:cs typeface="Times New Roman" pitchFamily="18" charset="0"/>
              </a:rPr>
              <a:t>• основной прием проведения – наглядный показ действий педагога;</a:t>
            </a:r>
            <a:endParaRPr kumimoji="0" lang="ru-RU" sz="2600" b="1" i="0" u="none" strike="noStrike" cap="none" normalizeH="0" baseline="0" dirty="0" smtClean="0">
              <a:ln>
                <a:noFill/>
              </a:ln>
              <a:solidFill>
                <a:schemeClr val="accent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smtClean="0">
                <a:ln>
                  <a:noFill/>
                </a:ln>
                <a:solidFill>
                  <a:schemeClr val="accent2">
                    <a:lumMod val="50000"/>
                  </a:schemeClr>
                </a:solidFill>
                <a:effectLst/>
                <a:latin typeface="Monotype Corsiva" pitchFamily="66" charset="0"/>
                <a:ea typeface="Times New Roman" pitchFamily="18" charset="0"/>
                <a:cs typeface="Times New Roman" pitchFamily="18" charset="0"/>
              </a:rPr>
              <a:t>• для фиксации взора используются сигнальные символы в соответствии с заданным сюжетом - птички, бабочки, снежинки и др.</a:t>
            </a:r>
            <a:endParaRPr kumimoji="0" lang="ru-RU" sz="2600" b="1" i="0" u="none" strike="noStrike" cap="none" normalizeH="0" baseline="0" dirty="0" smtClean="0">
              <a:ln>
                <a:noFill/>
              </a:ln>
              <a:solidFill>
                <a:schemeClr val="accent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smtClean="0">
                <a:ln>
                  <a:noFill/>
                </a:ln>
                <a:solidFill>
                  <a:schemeClr val="accent2">
                    <a:lumMod val="50000"/>
                  </a:schemeClr>
                </a:solidFill>
                <a:effectLst/>
                <a:latin typeface="Monotype Corsiva" pitchFamily="66" charset="0"/>
                <a:ea typeface="Times New Roman" pitchFamily="18" charset="0"/>
                <a:cs typeface="Times New Roman" pitchFamily="18" charset="0"/>
              </a:rPr>
              <a:t>• демонстрацию предмета необходимо производить на уровне глаз детей;</a:t>
            </a:r>
            <a:endParaRPr kumimoji="0" lang="ru-RU" sz="2600" b="1" i="0" u="none" strike="noStrike" cap="none" normalizeH="0" baseline="0" dirty="0" smtClean="0">
              <a:ln>
                <a:noFill/>
              </a:ln>
              <a:solidFill>
                <a:schemeClr val="accent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smtClean="0">
                <a:ln>
                  <a:noFill/>
                </a:ln>
                <a:solidFill>
                  <a:schemeClr val="accent2">
                    <a:lumMod val="50000"/>
                  </a:schemeClr>
                </a:solidFill>
                <a:effectLst/>
                <a:latin typeface="Monotype Corsiva" pitchFamily="66" charset="0"/>
                <a:ea typeface="Times New Roman" pitchFamily="18" charset="0"/>
                <a:cs typeface="Times New Roman" pitchFamily="18" charset="0"/>
              </a:rPr>
              <a:t>• упражнения хорошо проводить под музыкальное сопровождение.</a:t>
            </a:r>
            <a:endParaRPr kumimoji="0" lang="ru-RU" sz="2600" b="1" i="0" u="none" strike="noStrike" cap="none" normalizeH="0" baseline="0" dirty="0" smtClean="0">
              <a:ln>
                <a:noFill/>
              </a:ln>
              <a:solidFill>
                <a:schemeClr val="accent2">
                  <a:lumMod val="50000"/>
                </a:schemeClr>
              </a:solidFill>
              <a:effectLst/>
              <a:latin typeface="Monotype Corsiva" pitchFamily="66"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57158" y="428604"/>
            <a:ext cx="857256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accent2">
                    <a:lumMod val="50000"/>
                  </a:schemeClr>
                </a:solidFill>
                <a:effectLst/>
                <a:latin typeface="Monotype Corsiva" pitchFamily="66" charset="0"/>
                <a:ea typeface="Times New Roman" pitchFamily="18" charset="0"/>
                <a:cs typeface="Times New Roman" pitchFamily="18" charset="0"/>
              </a:rPr>
              <a:t>Гимнастика для глаз способствует более быстрому восстановлению работоспособности, эффективному усвоению учебного материала, активизации, упражнению и восстановлению зрения.</a:t>
            </a:r>
            <a:endParaRPr kumimoji="0" lang="ru-RU" sz="2800" b="1" i="0" u="none" strike="noStrike" cap="none" normalizeH="0" baseline="0" dirty="0" smtClean="0">
              <a:ln>
                <a:noFill/>
              </a:ln>
              <a:solidFill>
                <a:schemeClr val="accent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accent2">
                    <a:lumMod val="50000"/>
                  </a:schemeClr>
                </a:solidFill>
                <a:effectLst/>
                <a:latin typeface="Monotype Corsiva" pitchFamily="66" charset="0"/>
                <a:ea typeface="Times New Roman" pitchFamily="18" charset="0"/>
                <a:cs typeface="Times New Roman" pitchFamily="18" charset="0"/>
              </a:rPr>
              <a:t>Зрительная гимнастика направлена на улучшение и сохранение зрения, является профилактикой близорукости и дальнозоркости. «Волшебные» игры для глаз - это тренировка глазных мышц детей и успех здорового зрения в будущем.</a:t>
            </a: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accent2">
                  <a:lumMod val="50000"/>
                </a:schemeClr>
              </a:solidFill>
              <a:effectLst/>
              <a:latin typeface="Monotype Corsiva" pitchFamily="66" charset="0"/>
              <a:cs typeface="Arial" pitchFamily="34" charset="0"/>
            </a:endParaRPr>
          </a:p>
        </p:txBody>
      </p:sp>
      <p:sp>
        <p:nvSpPr>
          <p:cNvPr id="5" name="Прямоугольник 4"/>
          <p:cNvSpPr/>
          <p:nvPr/>
        </p:nvSpPr>
        <p:spPr>
          <a:xfrm>
            <a:off x="2500298" y="4071942"/>
            <a:ext cx="3714776" cy="2246769"/>
          </a:xfrm>
          <a:prstGeom prst="rect">
            <a:avLst/>
          </a:prstGeom>
        </p:spPr>
        <p:txBody>
          <a:bodyPr wrap="square">
            <a:spAutoFit/>
          </a:bodyPr>
          <a:lstStyle/>
          <a:p>
            <a:pPr lvl="0" indent="450850" eaLnBrk="0" fontAlgn="base" hangingPunct="0">
              <a:spcBef>
                <a:spcPct val="0"/>
              </a:spcBef>
              <a:spcAft>
                <a:spcPct val="0"/>
              </a:spcAft>
            </a:pPr>
            <a:r>
              <a:rPr lang="ru-RU" sz="2800" b="1" dirty="0" smtClean="0">
                <a:solidFill>
                  <a:schemeClr val="accent2">
                    <a:lumMod val="50000"/>
                  </a:schemeClr>
                </a:solidFill>
                <a:latin typeface="Monotype Corsiva" pitchFamily="66" charset="0"/>
                <a:ea typeface="Times New Roman" pitchFamily="18" charset="0"/>
                <a:cs typeface="Times New Roman" pitchFamily="18" charset="0"/>
              </a:rPr>
              <a:t>Вы метелки,</a:t>
            </a:r>
            <a:endParaRPr lang="ru-RU" sz="2800" b="1" dirty="0" smtClean="0">
              <a:solidFill>
                <a:schemeClr val="accent2">
                  <a:lumMod val="50000"/>
                </a:schemeClr>
              </a:solidFill>
              <a:latin typeface="Monotype Corsiva" pitchFamily="66" charset="0"/>
              <a:cs typeface="Arial" pitchFamily="34" charset="0"/>
            </a:endParaRPr>
          </a:p>
          <a:p>
            <a:pPr lvl="0" indent="450850" eaLnBrk="0" fontAlgn="base" hangingPunct="0">
              <a:spcBef>
                <a:spcPct val="0"/>
              </a:spcBef>
              <a:spcAft>
                <a:spcPct val="0"/>
              </a:spcAft>
            </a:pPr>
            <a:r>
              <a:rPr lang="ru-RU" sz="2800" b="1" dirty="0" smtClean="0">
                <a:solidFill>
                  <a:schemeClr val="accent2">
                    <a:lumMod val="50000"/>
                  </a:schemeClr>
                </a:solidFill>
                <a:latin typeface="Monotype Corsiva" pitchFamily="66" charset="0"/>
                <a:ea typeface="Times New Roman" pitchFamily="18" charset="0"/>
                <a:cs typeface="Times New Roman" pitchFamily="18" charset="0"/>
              </a:rPr>
              <a:t>Усталость сметите.</a:t>
            </a:r>
            <a:endParaRPr lang="ru-RU" sz="2800" b="1" dirty="0" smtClean="0">
              <a:solidFill>
                <a:schemeClr val="accent2">
                  <a:lumMod val="50000"/>
                </a:schemeClr>
              </a:solidFill>
              <a:latin typeface="Monotype Corsiva" pitchFamily="66" charset="0"/>
              <a:cs typeface="Arial" pitchFamily="34" charset="0"/>
            </a:endParaRPr>
          </a:p>
          <a:p>
            <a:pPr lvl="0" indent="450850" eaLnBrk="0" fontAlgn="base" hangingPunct="0">
              <a:spcBef>
                <a:spcPct val="0"/>
              </a:spcBef>
              <a:spcAft>
                <a:spcPct val="0"/>
              </a:spcAft>
            </a:pPr>
            <a:r>
              <a:rPr lang="ru-RU" sz="2800" b="1" dirty="0" smtClean="0">
                <a:solidFill>
                  <a:schemeClr val="accent2">
                    <a:lumMod val="50000"/>
                  </a:schemeClr>
                </a:solidFill>
                <a:latin typeface="Monotype Corsiva" pitchFamily="66" charset="0"/>
                <a:ea typeface="Times New Roman" pitchFamily="18" charset="0"/>
                <a:cs typeface="Times New Roman" pitchFamily="18" charset="0"/>
              </a:rPr>
              <a:t>Глазки нам</a:t>
            </a:r>
            <a:endParaRPr lang="ru-RU" sz="2800" b="1" dirty="0" smtClean="0">
              <a:solidFill>
                <a:schemeClr val="accent2">
                  <a:lumMod val="50000"/>
                </a:schemeClr>
              </a:solidFill>
              <a:latin typeface="Monotype Corsiva" pitchFamily="66" charset="0"/>
              <a:cs typeface="Arial" pitchFamily="34" charset="0"/>
            </a:endParaRPr>
          </a:p>
          <a:p>
            <a:pPr lvl="0" indent="450850" eaLnBrk="0" fontAlgn="base" hangingPunct="0">
              <a:spcBef>
                <a:spcPct val="0"/>
              </a:spcBef>
              <a:spcAft>
                <a:spcPct val="0"/>
              </a:spcAft>
            </a:pPr>
            <a:r>
              <a:rPr lang="ru-RU" sz="2800" b="1" dirty="0" smtClean="0">
                <a:solidFill>
                  <a:schemeClr val="accent2">
                    <a:lumMod val="50000"/>
                  </a:schemeClr>
                </a:solidFill>
                <a:latin typeface="Monotype Corsiva" pitchFamily="66" charset="0"/>
                <a:ea typeface="Times New Roman" pitchFamily="18" charset="0"/>
                <a:cs typeface="Times New Roman" pitchFamily="18" charset="0"/>
              </a:rPr>
              <a:t>Хорошо освежите.</a:t>
            </a:r>
            <a:endParaRPr lang="ru-RU" altLang="zh-CN" sz="2800" b="1" dirty="0" smtClean="0">
              <a:solidFill>
                <a:schemeClr val="accent2">
                  <a:lumMod val="50000"/>
                </a:schemeClr>
              </a:solidFill>
              <a:latin typeface="Monotype Corsiva" pitchFamily="66" charset="0"/>
              <a:ea typeface="Times New Roman" pitchFamily="18" charset="0"/>
              <a:cs typeface="Arial" pitchFamily="34" charset="0"/>
            </a:endParaRPr>
          </a:p>
          <a:p>
            <a:pPr lvl="0" indent="450850" eaLnBrk="0" fontAlgn="base" hangingPunct="0">
              <a:spcBef>
                <a:spcPct val="0"/>
              </a:spcBef>
              <a:spcAft>
                <a:spcPct val="0"/>
              </a:spcAft>
            </a:pPr>
            <a:r>
              <a:rPr lang="ru-RU" altLang="zh-CN" sz="2800" b="1" dirty="0" smtClean="0">
                <a:solidFill>
                  <a:schemeClr val="accent2">
                    <a:lumMod val="50000"/>
                  </a:schemeClr>
                </a:solidFill>
                <a:latin typeface="Monotype Corsiva" pitchFamily="66" charset="0"/>
                <a:ea typeface="Times New Roman" pitchFamily="18" charset="0"/>
                <a:cs typeface="Arial" pitchFamily="34" charset="0"/>
              </a:rPr>
              <a:t>“Письмо носом”</a:t>
            </a:r>
            <a:r>
              <a:rPr lang="ru-RU" altLang="zh-CN" sz="2800" b="1" dirty="0" smtClean="0">
                <a:solidFill>
                  <a:schemeClr val="accent2">
                    <a:lumMod val="50000"/>
                  </a:schemeClr>
                </a:solidFill>
                <a:latin typeface="Monotype Corsiva" pitchFamily="66" charset="0"/>
                <a:cs typeface="Arial" pitchFamily="34"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557221"/>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Закрыть глаза и, используя нос как кисточку, </a:t>
            </a:r>
            <a:r>
              <a:rPr kumimoji="0" lang="ru-RU" sz="26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рисовать </a:t>
            </a: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им в воздухе.</a:t>
            </a:r>
            <a:r>
              <a:rPr lang="ru-RU" sz="2600" dirty="0" smtClean="0">
                <a:solidFill>
                  <a:srgbClr val="339966"/>
                </a:solidFill>
                <a:latin typeface="Monotype Corsiva" pitchFamily="66" charset="0"/>
                <a:cs typeface="Arial" pitchFamily="34" charset="0"/>
              </a:rPr>
              <a:t> </a:t>
            </a: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Упражнение уменьшает напряжение,</a:t>
            </a:r>
            <a:r>
              <a:rPr lang="ru-RU" sz="2600" dirty="0" smtClean="0">
                <a:solidFill>
                  <a:srgbClr val="339966"/>
                </a:solidFill>
                <a:latin typeface="Monotype Corsiva" pitchFamily="66" charset="0"/>
                <a:cs typeface="Arial" pitchFamily="34" charset="0"/>
              </a:rPr>
              <a:t> </a:t>
            </a: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даёт возможность для вибрации глаз.</a:t>
            </a:r>
            <a:endParaRPr kumimoji="0" lang="ru-RU" sz="2600" b="0"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«Далеко - близко».</a:t>
            </a:r>
            <a:endParaRPr kumimoji="0" lang="ru-RU" sz="2600" b="1"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Поочередно смотреть на предмет, выбранный за окном и на предмет в группе.</a:t>
            </a:r>
            <a:endParaRPr kumimoji="0" lang="ru-RU" sz="2600" b="0"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«Рыбка»</a:t>
            </a:r>
            <a:endParaRPr kumimoji="0" lang="ru-RU" sz="2600" b="1"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Рыбка плавала, ныряла,</a:t>
            </a:r>
            <a:endParaRPr kumimoji="0" lang="ru-RU" sz="2600" b="0"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Рыбка хвостиком виляла.</a:t>
            </a:r>
            <a:endParaRPr kumimoji="0" lang="ru-RU" sz="2600" b="0"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Вверх и вниз, вверх и вниз.</a:t>
            </a:r>
            <a:endParaRPr kumimoji="0" lang="ru-RU" sz="2600" b="0"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Рыбка, рыбка, не ленись!</a:t>
            </a:r>
            <a:endParaRPr kumimoji="0" lang="ru-RU" sz="2600" b="0"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По волнам, по волнам,</a:t>
            </a:r>
            <a:endParaRPr kumimoji="0" lang="ru-RU" sz="2600" b="0"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Тут и там, тут и там.</a:t>
            </a:r>
            <a:endParaRPr kumimoji="0" lang="ru-RU" sz="2600" b="0"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Вот она какая, рыбка золотая.</a:t>
            </a:r>
            <a:endParaRPr kumimoji="0" lang="ru-RU" sz="2600" b="0" i="0" u="none" strike="noStrike" cap="none" normalizeH="0" baseline="0" dirty="0" smtClean="0">
              <a:ln>
                <a:noFill/>
              </a:ln>
              <a:solidFill>
                <a:srgbClr val="339966"/>
              </a:solidFill>
              <a:effectLst/>
              <a:latin typeface="Monotype Corsiva" pitchFamily="66"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14282" y="214290"/>
            <a:ext cx="871543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err="1" smtClean="0">
                <a:ln>
                  <a:noFill/>
                </a:ln>
                <a:solidFill>
                  <a:schemeClr val="accent4">
                    <a:lumMod val="50000"/>
                  </a:schemeClr>
                </a:solidFill>
                <a:effectLst/>
                <a:latin typeface="Monotype Corsiva" pitchFamily="66" charset="0"/>
                <a:ea typeface="Times New Roman" pitchFamily="18" charset="0"/>
                <a:cs typeface="Times New Roman" pitchFamily="18" charset="0"/>
              </a:rPr>
              <a:t>Самомассаж</a:t>
            </a:r>
            <a:r>
              <a:rPr kumimoji="0" lang="ru-RU" sz="3600" b="1"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 </a:t>
            </a:r>
            <a:endParaRPr kumimoji="0" lang="ru-RU" sz="3600" b="1" i="0" u="none" strike="noStrike" cap="none" normalizeH="0" baseline="0" dirty="0" smtClean="0">
              <a:ln>
                <a:noFill/>
              </a:ln>
              <a:solidFill>
                <a:schemeClr val="accent4">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1" i="0" u="sng"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Задачи: </a:t>
            </a:r>
            <a:r>
              <a:rPr kumimoji="0" lang="ru-RU" b="1"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закаливание и оздоровление детского организма, получение ребёнком радости и хорошего настроения, формирование у ребёнка сознательного стремления к здоровью, навыка собственного оздоровления.</a:t>
            </a:r>
            <a:endParaRPr kumimoji="0" lang="ru-RU" b="1" i="0" u="none" strike="noStrike" cap="none" normalizeH="0" baseline="0" dirty="0" smtClean="0">
              <a:ln>
                <a:noFill/>
              </a:ln>
              <a:solidFill>
                <a:schemeClr val="accent4">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err="1" smtClean="0">
                <a:ln>
                  <a:noFill/>
                </a:ln>
                <a:solidFill>
                  <a:schemeClr val="accent4">
                    <a:lumMod val="50000"/>
                  </a:schemeClr>
                </a:solidFill>
                <a:effectLst/>
                <a:latin typeface="Monotype Corsiva" pitchFamily="66" charset="0"/>
                <a:ea typeface="Times New Roman" pitchFamily="18" charset="0"/>
                <a:cs typeface="Times New Roman" pitchFamily="18" charset="0"/>
              </a:rPr>
              <a:t>Самомассаж</a:t>
            </a:r>
            <a:r>
              <a:rPr kumimoji="0" lang="ru-RU" b="1"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 необходим для повышения сопротивляемости организма, для улучшения обменных процессов, </a:t>
            </a:r>
            <a:r>
              <a:rPr kumimoji="0" lang="ru-RU" b="1" i="0" u="none" strike="noStrike" cap="none" normalizeH="0" baseline="0" dirty="0" err="1" smtClean="0">
                <a:ln>
                  <a:noFill/>
                </a:ln>
                <a:solidFill>
                  <a:schemeClr val="accent4">
                    <a:lumMod val="50000"/>
                  </a:schemeClr>
                </a:solidFill>
                <a:effectLst/>
                <a:latin typeface="Monotype Corsiva" pitchFamily="66" charset="0"/>
                <a:ea typeface="Times New Roman" pitchFamily="18" charset="0"/>
                <a:cs typeface="Times New Roman" pitchFamily="18" charset="0"/>
              </a:rPr>
              <a:t>лимфо</a:t>
            </a:r>
            <a:r>
              <a:rPr kumimoji="0" lang="ru-RU" b="1"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 и кровообращения.</a:t>
            </a:r>
            <a:endParaRPr kumimoji="0" lang="ru-RU" b="1" i="0" u="none" strike="noStrike" cap="none" normalizeH="0" baseline="0" dirty="0" smtClean="0">
              <a:ln>
                <a:noFill/>
              </a:ln>
              <a:solidFill>
                <a:schemeClr val="accent4">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Без сомнения, все родители хотели бы, чтобы их дети выросли здоровыми и физически крепкими, не страдали от лишнего веса и проблем с позвоночником. Сейчас, когда дети большую часть свободного времени предпочитают проводить за компьютером, проблема здорового образа жизни особенно актуальна. Овладеть основными навыками </a:t>
            </a:r>
            <a:r>
              <a:rPr kumimoji="0" lang="ru-RU" b="1" i="0" u="none" strike="noStrike" cap="none" normalizeH="0" baseline="0" dirty="0" err="1" smtClean="0">
                <a:ln>
                  <a:noFill/>
                </a:ln>
                <a:solidFill>
                  <a:schemeClr val="accent4">
                    <a:lumMod val="50000"/>
                  </a:schemeClr>
                </a:solidFill>
                <a:effectLst/>
                <a:latin typeface="Monotype Corsiva" pitchFamily="66" charset="0"/>
                <a:ea typeface="Times New Roman" pitchFamily="18" charset="0"/>
                <a:cs typeface="Times New Roman" pitchFamily="18" charset="0"/>
              </a:rPr>
              <a:t>самомассажа</a:t>
            </a:r>
            <a:r>
              <a:rPr kumimoji="0" lang="ru-RU" b="1"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 - для дошкольников один из способов приобщиться к здоровому образу жизни. </a:t>
            </a:r>
            <a:r>
              <a:rPr kumimoji="0" lang="ru-RU" b="1" i="0" u="none" strike="noStrike" cap="none" normalizeH="0" baseline="0" dirty="0" err="1" smtClean="0">
                <a:ln>
                  <a:noFill/>
                </a:ln>
                <a:solidFill>
                  <a:schemeClr val="accent4">
                    <a:lumMod val="50000"/>
                  </a:schemeClr>
                </a:solidFill>
                <a:effectLst/>
                <a:latin typeface="Monotype Corsiva" pitchFamily="66" charset="0"/>
                <a:ea typeface="Times New Roman" pitchFamily="18" charset="0"/>
                <a:cs typeface="Times New Roman" pitchFamily="18" charset="0"/>
              </a:rPr>
              <a:t>Самомассаж</a:t>
            </a:r>
            <a:r>
              <a:rPr kumimoji="0" lang="ru-RU" b="1"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 для детей – точечный, игровой, в стихах, с использованием массажных мячиков, деталей конструктора, карандашей и даже бумаги – прекрасный способ расслабить мышцы и избавиться от нервно-эмоционального напряжения в забавной игровой форме.</a:t>
            </a:r>
            <a:endParaRPr kumimoji="0" lang="ru-RU" b="1" i="0" u="none" strike="noStrike" cap="none" normalizeH="0" baseline="0" dirty="0" smtClean="0">
              <a:ln>
                <a:noFill/>
              </a:ln>
              <a:solidFill>
                <a:schemeClr val="accent4">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Для того чтобы выработать у детей хорошую привычку делать массаж регулярно, он не должен быть для них утомительным. Процесс </a:t>
            </a:r>
            <a:r>
              <a:rPr kumimoji="0" lang="ru-RU" b="1" i="0" u="none" strike="noStrike" cap="none" normalizeH="0" baseline="0" dirty="0" err="1" smtClean="0">
                <a:ln>
                  <a:noFill/>
                </a:ln>
                <a:solidFill>
                  <a:schemeClr val="accent4">
                    <a:lumMod val="50000"/>
                  </a:schemeClr>
                </a:solidFill>
                <a:effectLst/>
                <a:latin typeface="Monotype Corsiva" pitchFamily="66" charset="0"/>
                <a:ea typeface="Times New Roman" pitchFamily="18" charset="0"/>
                <a:cs typeface="Times New Roman" pitchFamily="18" charset="0"/>
              </a:rPr>
              <a:t>самомассажа</a:t>
            </a:r>
            <a:r>
              <a:rPr kumimoji="0" lang="ru-RU" b="1"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 должен быть для детей в удовольствие, не причинять болевых ощущений, вызывать положительные эмоции, а его элементы и последовательность их выполнения должны легко запоминаться. Игровой </a:t>
            </a:r>
            <a:r>
              <a:rPr kumimoji="0" lang="ru-RU" b="1" i="0" u="none" strike="noStrike" cap="none" normalizeH="0" baseline="0" dirty="0" err="1" smtClean="0">
                <a:ln>
                  <a:noFill/>
                </a:ln>
                <a:solidFill>
                  <a:schemeClr val="accent4">
                    <a:lumMod val="50000"/>
                  </a:schemeClr>
                </a:solidFill>
                <a:effectLst/>
                <a:latin typeface="Monotype Corsiva" pitchFamily="66" charset="0"/>
                <a:ea typeface="Times New Roman" pitchFamily="18" charset="0"/>
                <a:cs typeface="Times New Roman" pitchFamily="18" charset="0"/>
              </a:rPr>
              <a:t>самомассаж</a:t>
            </a:r>
            <a:r>
              <a:rPr kumimoji="0" lang="ru-RU" b="1"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 служит для детей хорошей тренировкой образного мышления, тренирует их память, помогает быстро и легко запомнить стихи и песни, способствует укреплению умственного и физического здоровья.</a:t>
            </a:r>
            <a:endParaRPr kumimoji="0" lang="ru-RU" b="1" i="0" u="none" strike="noStrike" cap="none" normalizeH="0" baseline="0" dirty="0" smtClean="0">
              <a:ln>
                <a:noFill/>
              </a:ln>
              <a:solidFill>
                <a:schemeClr val="accent4">
                  <a:lumMod val="50000"/>
                </a:schemeClr>
              </a:solidFill>
              <a:effectLst/>
              <a:latin typeface="Monotype Corsiva" pitchFamily="66"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85720" y="295611"/>
            <a:ext cx="857256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D60093"/>
                </a:solidFill>
                <a:effectLst/>
                <a:latin typeface="Monotype Corsiva" pitchFamily="66" charset="0"/>
                <a:ea typeface="Times New Roman" pitchFamily="18" charset="0"/>
                <a:cs typeface="Times New Roman" pitchFamily="18" charset="0"/>
              </a:rPr>
              <a:t>Дыхательная гимнастика</a:t>
            </a:r>
            <a:endParaRPr kumimoji="0" lang="ru-RU" sz="3600" b="1" i="0" u="none" strike="noStrike" cap="none" normalizeH="0" baseline="0" dirty="0" smtClean="0">
              <a:ln>
                <a:noFill/>
              </a:ln>
              <a:solidFill>
                <a:srgbClr val="D60093"/>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D60093"/>
                </a:solidFill>
                <a:effectLst/>
                <a:latin typeface="Monotype Corsiva" pitchFamily="66" charset="0"/>
                <a:ea typeface="Times New Roman" pitchFamily="18" charset="0"/>
                <a:cs typeface="Times New Roman" pitchFamily="18" charset="0"/>
              </a:rPr>
              <a:t>Дыхательная гимнастика стала неотъемлемой частью оздоровительной работы. Комплексы дыхательной гимнастики способствуют выработке правильного дыхания, предупреждению простудных заболеваний. От правильного дыхания в значительной степени зависит здоровье детей.</a:t>
            </a:r>
            <a:endParaRPr kumimoji="0" lang="ru-RU" sz="2800" b="0" i="0" u="none" strike="noStrike" cap="none" normalizeH="0" baseline="0" dirty="0" smtClean="0">
              <a:ln>
                <a:noFill/>
              </a:ln>
              <a:solidFill>
                <a:srgbClr val="D60093"/>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D60093"/>
                </a:solidFill>
                <a:effectLst/>
                <a:latin typeface="Monotype Corsiva" pitchFamily="66" charset="0"/>
                <a:ea typeface="Times New Roman" pitchFamily="18" charset="0"/>
                <a:cs typeface="Times New Roman" pitchFamily="18" charset="0"/>
              </a:rPr>
              <a:t>Для дыхательных упражнений используются воображаемые предметы (понюхать цветок, попыхтеть, как паровоз) и раздаточный материал (перышки, снежинки, бабочки и т. д.) Правильное дыхание приводит к резкому повышению всех резервных возможностей человека. Использование дыхательной гимнастики приносит ощутимый результат в снижении заболеваний детей.</a:t>
            </a:r>
            <a:endParaRPr kumimoji="0" lang="ru-RU" sz="2800" b="0" i="0" u="none" strike="noStrike" cap="none" normalizeH="0" baseline="0" dirty="0" smtClean="0">
              <a:ln>
                <a:noFill/>
              </a:ln>
              <a:solidFill>
                <a:srgbClr val="D60093"/>
              </a:solidFill>
              <a:effectLst/>
              <a:latin typeface="Monotype Corsiva" pitchFamily="66"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28564" y="214290"/>
            <a:ext cx="8715436"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Минуты шалости - Игры для поднятия настроения</a:t>
            </a:r>
            <a:endParaRPr kumimoji="0" lang="ru-RU" sz="3600" b="1" i="0" u="none"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Эмоциональное развитие дошкольника является одним из важнейших условий его воспитания.</a:t>
            </a:r>
            <a:endParaRPr kumimoji="0" lang="ru-RU" sz="2000" b="1" i="0" u="none"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Рост эмоционально-психического напряжения среди взрослых приводит к распространению невротических явлений среди детей.</a:t>
            </a:r>
            <a:endParaRPr kumimoji="0" lang="ru-RU" sz="2000" b="1" i="0" u="none"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Проблема состоит ещё и в том, что дети легко перенимают образцы агрессивного поведения взрослых, повсеместно демонстрируя их в группах ДОУ.</a:t>
            </a:r>
            <a:endParaRPr kumimoji="0" lang="ru-RU" sz="2000" b="1" i="0" u="none"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В связи с этим перед нами встаёт задача развития умения детей жить в обществе сверстников и взрослых, уметь отзываться на чужие переживания, т. е. стать социально-эмоционально компетентным.</a:t>
            </a:r>
            <a:endParaRPr kumimoji="0" lang="ru-RU" sz="2000" b="1" i="0" u="none"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Наиболее эффективным методом развития эмоций у детей является игровая терапия.</a:t>
            </a:r>
            <a:endParaRPr kumimoji="0" lang="ru-RU" sz="2000" b="1" i="0" u="none"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«Минута шалости» (психологическая разгрузка)</a:t>
            </a:r>
            <a:endParaRPr kumimoji="0" lang="ru-RU" sz="2000" b="1" i="0" u="none"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Ведущий по сигналу (удар в бубен) предлагает детям шалить: каждый делает то, что ему хочется: прыгает, бегает, кувыркается…. Повторный сигнал ведущего через 1-2 минуты объявляется конец шалостям.</a:t>
            </a:r>
            <a:endParaRPr kumimoji="0" lang="ru-RU" sz="2000" b="1" i="0" u="none"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Очень полезно использовать в минутах шалости коммуникативные танцы и игры</a:t>
            </a:r>
            <a:endParaRPr kumimoji="0" lang="ru-RU" sz="2000" b="1" i="0" u="none" strike="noStrike" cap="none" normalizeH="0" baseline="0" dirty="0" smtClean="0">
              <a:ln>
                <a:noFill/>
              </a:ln>
              <a:solidFill>
                <a:srgbClr val="FF3399"/>
              </a:solidFill>
              <a:effectLst/>
              <a:latin typeface="Monotype Corsiva" pitchFamily="66"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42910" y="785794"/>
            <a:ext cx="792961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Times New Roman" pitchFamily="18" charset="0"/>
              </a:rPr>
              <a:t>Дошкольный возраст является решающим периодом в формировании фундамента физического и психического здоровья, именно на этом этапе важно воспитать у детей осознанную потребность в систематических занятиях физической культурой и спортом, базу знаний и практических навыков здорового образа жизни.</a:t>
            </a:r>
            <a:endParaRPr kumimoji="0" lang="ru-RU" altLang="zh-CN" sz="2400" b="1" i="0" u="none"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altLang="zh-CN" sz="2400" b="1" i="0" u="none"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Arial" pitchFamily="34" charset="0"/>
              </a:rPr>
              <a:t>В нашем понимании, одним из путей решения является комплексный подход к оздоровлению детей через использование здоровьесберегающих технологий, без которых немыслим педагогический процесс современного детского сада. Их внедрение строится на формировании осознанного отношения ребенка к своему здоровью, которое, в свою очередь, должно стать системообразующим фактором модернизации оздоровительной деятельности современного детского сада.</a:t>
            </a:r>
            <a:r>
              <a:rPr kumimoji="0" lang="ru-RU" altLang="zh-CN" sz="2400" b="1" i="0" u="none" strike="noStrike" cap="none" normalizeH="0" baseline="0" dirty="0" smtClean="0">
                <a:ln>
                  <a:noFill/>
                </a:ln>
                <a:solidFill>
                  <a:schemeClr val="accent6">
                    <a:lumMod val="75000"/>
                  </a:schemeClr>
                </a:solidFill>
                <a:effectLst/>
                <a:latin typeface="Monotype Corsiva" pitchFamily="66" charset="0"/>
                <a:cs typeface="Arial"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14282" y="88921"/>
            <a:ext cx="892971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C00000"/>
                </a:solidFill>
                <a:effectLst/>
                <a:latin typeface="Monotype Corsiva" pitchFamily="66" charset="0"/>
                <a:ea typeface="Times New Roman" pitchFamily="18" charset="0"/>
                <a:cs typeface="Times New Roman" pitchFamily="18" charset="0"/>
              </a:rPr>
              <a:t>Игровой </a:t>
            </a:r>
            <a:r>
              <a:rPr kumimoji="0" lang="ru-RU" sz="3600" b="1" i="0" u="none" strike="noStrike" cap="none" normalizeH="0" baseline="0" dirty="0" err="1" smtClean="0">
                <a:ln>
                  <a:noFill/>
                </a:ln>
                <a:solidFill>
                  <a:srgbClr val="C00000"/>
                </a:solidFill>
                <a:effectLst/>
                <a:latin typeface="Monotype Corsiva" pitchFamily="66" charset="0"/>
                <a:ea typeface="Times New Roman" pitchFamily="18" charset="0"/>
                <a:cs typeface="Times New Roman" pitchFamily="18" charset="0"/>
              </a:rPr>
              <a:t>стретчинг</a:t>
            </a:r>
            <a:r>
              <a:rPr kumimoji="0" lang="ru-RU" sz="3600" b="1" i="0" u="none" strike="noStrike" cap="none" normalizeH="0" baseline="0" dirty="0" smtClean="0">
                <a:ln>
                  <a:noFill/>
                </a:ln>
                <a:solidFill>
                  <a:srgbClr val="C00000"/>
                </a:solidFill>
                <a:effectLst/>
                <a:latin typeface="Monotype Corsiva" pitchFamily="66" charset="0"/>
                <a:ea typeface="Times New Roman" pitchFamily="18" charset="0"/>
                <a:cs typeface="Times New Roman" pitchFamily="18" charset="0"/>
              </a:rPr>
              <a:t> - Растяжка.</a:t>
            </a:r>
            <a:endParaRPr kumimoji="0" lang="ru-RU" sz="3600" b="1" i="0" u="none" strike="noStrike" cap="none" normalizeH="0" baseline="0" dirty="0" smtClean="0">
              <a:ln>
                <a:noFill/>
              </a:ln>
              <a:solidFill>
                <a:srgbClr val="C00000"/>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err="1" smtClean="0">
                <a:ln>
                  <a:noFill/>
                </a:ln>
                <a:solidFill>
                  <a:srgbClr val="C00000"/>
                </a:solidFill>
                <a:effectLst/>
                <a:latin typeface="Monotype Corsiva" pitchFamily="66" charset="0"/>
                <a:ea typeface="Times New Roman" pitchFamily="18" charset="0"/>
                <a:cs typeface="Times New Roman" pitchFamily="18" charset="0"/>
              </a:rPr>
              <a:t>Стретчинг</a:t>
            </a:r>
            <a:r>
              <a:rPr kumimoji="0" lang="ru-RU" b="1" i="0" u="none" strike="noStrike" cap="none" normalizeH="0" baseline="0" dirty="0" smtClean="0">
                <a:ln>
                  <a:noFill/>
                </a:ln>
                <a:solidFill>
                  <a:srgbClr val="C00000"/>
                </a:solidFill>
                <a:effectLst/>
                <a:latin typeface="Monotype Corsiva" pitchFamily="66" charset="0"/>
                <a:ea typeface="Times New Roman" pitchFamily="18" charset="0"/>
                <a:cs typeface="Times New Roman" pitchFamily="18" charset="0"/>
              </a:rPr>
              <a:t> – комплекс упражнений </a:t>
            </a:r>
            <a:r>
              <a:rPr kumimoji="0" lang="ru-RU" b="1" i="0" u="none" strike="noStrike" cap="none" normalizeH="0" baseline="0" dirty="0" err="1" smtClean="0">
                <a:ln>
                  <a:noFill/>
                </a:ln>
                <a:solidFill>
                  <a:srgbClr val="C00000"/>
                </a:solidFill>
                <a:effectLst/>
                <a:latin typeface="Monotype Corsiva" pitchFamily="66" charset="0"/>
                <a:ea typeface="Times New Roman" pitchFamily="18" charset="0"/>
                <a:cs typeface="Times New Roman" pitchFamily="18" charset="0"/>
              </a:rPr>
              <a:t>основаный</a:t>
            </a:r>
            <a:r>
              <a:rPr kumimoji="0" lang="ru-RU" b="1" i="0" u="none" strike="noStrike" cap="none" normalizeH="0" baseline="0" dirty="0" smtClean="0">
                <a:ln>
                  <a:noFill/>
                </a:ln>
                <a:solidFill>
                  <a:srgbClr val="C00000"/>
                </a:solidFill>
                <a:effectLst/>
                <a:latin typeface="Monotype Corsiva" pitchFamily="66" charset="0"/>
                <a:ea typeface="Times New Roman" pitchFamily="18" charset="0"/>
                <a:cs typeface="Times New Roman" pitchFamily="18" charset="0"/>
              </a:rPr>
              <a:t> на статических растяжках мышц тела, суставно-связочного аппарата и позвоночника ребёнка. Эти упражнения способствуют предотвращению нарушений осанки, оказывают глубокое оздоровительное воздействие на весь организм.</a:t>
            </a:r>
            <a:endParaRPr kumimoji="0" lang="ru-RU" b="1" i="0" u="none" strike="noStrike" cap="none" normalizeH="0" baseline="0" dirty="0" smtClean="0">
              <a:ln>
                <a:noFill/>
              </a:ln>
              <a:solidFill>
                <a:srgbClr val="C00000"/>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C00000"/>
                </a:solidFill>
                <a:effectLst/>
                <a:latin typeface="Monotype Corsiva" pitchFamily="66" charset="0"/>
                <a:ea typeface="Times New Roman" pitchFamily="18" charset="0"/>
                <a:cs typeface="Times New Roman" pitchFamily="18" charset="0"/>
              </a:rPr>
              <a:t>Упражнения </a:t>
            </a:r>
            <a:r>
              <a:rPr kumimoji="0" lang="ru-RU" b="1" i="0" u="none" strike="noStrike" cap="none" normalizeH="0" baseline="0" dirty="0" err="1" smtClean="0">
                <a:ln>
                  <a:noFill/>
                </a:ln>
                <a:solidFill>
                  <a:srgbClr val="C00000"/>
                </a:solidFill>
                <a:effectLst/>
                <a:latin typeface="Monotype Corsiva" pitchFamily="66" charset="0"/>
                <a:ea typeface="Times New Roman" pitchFamily="18" charset="0"/>
                <a:cs typeface="Times New Roman" pitchFamily="18" charset="0"/>
              </a:rPr>
              <a:t>стретчинга</a:t>
            </a:r>
            <a:r>
              <a:rPr kumimoji="0" lang="ru-RU" b="1" i="0" u="none" strike="noStrike" cap="none" normalizeH="0" baseline="0" dirty="0" smtClean="0">
                <a:ln>
                  <a:noFill/>
                </a:ln>
                <a:solidFill>
                  <a:srgbClr val="C00000"/>
                </a:solidFill>
                <a:effectLst/>
                <a:latin typeface="Monotype Corsiva" pitchFamily="66" charset="0"/>
                <a:ea typeface="Times New Roman" pitchFamily="18" charset="0"/>
                <a:cs typeface="Times New Roman" pitchFamily="18" charset="0"/>
              </a:rPr>
              <a:t> – как средство достижения релаксации (расслабления). Эти упражнения доступны всем. Растяжки воздействуют на все группы мышц и суставы. Повышают эластичность связок, снижается способность отложения в суставах шлаков, увеличивается их подвижность. Упражнения </a:t>
            </a:r>
            <a:r>
              <a:rPr kumimoji="0" lang="ru-RU" b="1" i="0" u="none" strike="noStrike" cap="none" normalizeH="0" baseline="0" dirty="0" err="1" smtClean="0">
                <a:ln>
                  <a:noFill/>
                </a:ln>
                <a:solidFill>
                  <a:srgbClr val="C00000"/>
                </a:solidFill>
                <a:effectLst/>
                <a:latin typeface="Monotype Corsiva" pitchFamily="66" charset="0"/>
                <a:ea typeface="Times New Roman" pitchFamily="18" charset="0"/>
                <a:cs typeface="Times New Roman" pitchFamily="18" charset="0"/>
              </a:rPr>
              <a:t>стретчинга</a:t>
            </a:r>
            <a:r>
              <a:rPr kumimoji="0" lang="ru-RU" b="1" i="0" u="none" strike="noStrike" cap="none" normalizeH="0" baseline="0" dirty="0" smtClean="0">
                <a:ln>
                  <a:noFill/>
                </a:ln>
                <a:solidFill>
                  <a:srgbClr val="C00000"/>
                </a:solidFill>
                <a:effectLst/>
                <a:latin typeface="Monotype Corsiva" pitchFamily="66" charset="0"/>
                <a:ea typeface="Times New Roman" pitchFamily="18" charset="0"/>
                <a:cs typeface="Times New Roman" pitchFamily="18" charset="0"/>
              </a:rPr>
              <a:t> рассчитаны на вовлечение в работу всего организма, включая психику, направлены на расслабление, настройку и восстановление функции мышц. Это позволяет без труда использовать защитные силы организма, предупредить многие заболевания, т. к. воздействуя на позвоночник, органы, мышцы, железы внутренней секреции, дыхательную и нервную системы, вырабатывают естественную сопротивляемость организма. </a:t>
            </a:r>
            <a:r>
              <a:rPr kumimoji="0" lang="ru-RU" b="1" i="0" u="none" strike="noStrike" cap="none" normalizeH="0" baseline="0" dirty="0" err="1" smtClean="0">
                <a:ln>
                  <a:noFill/>
                </a:ln>
                <a:solidFill>
                  <a:srgbClr val="C00000"/>
                </a:solidFill>
                <a:effectLst/>
                <a:latin typeface="Monotype Corsiva" pitchFamily="66" charset="0"/>
                <a:ea typeface="Times New Roman" pitchFamily="18" charset="0"/>
                <a:cs typeface="Times New Roman" pitchFamily="18" charset="0"/>
              </a:rPr>
              <a:t>Стретчинг</a:t>
            </a:r>
            <a:r>
              <a:rPr kumimoji="0" lang="ru-RU" b="1" i="0" u="none" strike="noStrike" cap="none" normalizeH="0" baseline="0" dirty="0" smtClean="0">
                <a:ln>
                  <a:noFill/>
                </a:ln>
                <a:solidFill>
                  <a:srgbClr val="C00000"/>
                </a:solidFill>
                <a:effectLst/>
                <a:latin typeface="Monotype Corsiva" pitchFamily="66" charset="0"/>
                <a:ea typeface="Times New Roman" pitchFamily="18" charset="0"/>
                <a:cs typeface="Times New Roman" pitchFamily="18" charset="0"/>
              </a:rPr>
              <a:t> повышает двигательную активность, выносливость, снижает эмоциональное, психическое напряжение.</a:t>
            </a:r>
            <a:endParaRPr kumimoji="0" lang="ru-RU" b="1" i="0" u="none" strike="noStrike" cap="none" normalizeH="0" baseline="0" dirty="0" smtClean="0">
              <a:ln>
                <a:noFill/>
              </a:ln>
              <a:solidFill>
                <a:srgbClr val="C00000"/>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C00000"/>
                </a:solidFill>
                <a:effectLst/>
                <a:latin typeface="Monotype Corsiva" pitchFamily="66" charset="0"/>
                <a:ea typeface="Times New Roman" pitchFamily="18" charset="0"/>
                <a:cs typeface="Times New Roman" pitchFamily="18" charset="0"/>
              </a:rPr>
              <a:t>Игровой </a:t>
            </a:r>
            <a:r>
              <a:rPr kumimoji="0" lang="ru-RU" b="1" i="0" u="none" strike="noStrike" cap="none" normalizeH="0" baseline="0" dirty="0" err="1" smtClean="0">
                <a:ln>
                  <a:noFill/>
                </a:ln>
                <a:solidFill>
                  <a:srgbClr val="C00000"/>
                </a:solidFill>
                <a:effectLst/>
                <a:latin typeface="Monotype Corsiva" pitchFamily="66" charset="0"/>
                <a:ea typeface="Times New Roman" pitchFamily="18" charset="0"/>
                <a:cs typeface="Times New Roman" pitchFamily="18" charset="0"/>
              </a:rPr>
              <a:t>стретчинг</a:t>
            </a:r>
            <a:r>
              <a:rPr kumimoji="0" lang="ru-RU" b="1" i="0" u="none" strike="noStrike" cap="none" normalizeH="0" baseline="0" dirty="0" smtClean="0">
                <a:ln>
                  <a:noFill/>
                </a:ln>
                <a:solidFill>
                  <a:srgbClr val="C00000"/>
                </a:solidFill>
                <a:effectLst/>
                <a:latin typeface="Monotype Corsiva" pitchFamily="66" charset="0"/>
                <a:ea typeface="Times New Roman" pitchFamily="18" charset="0"/>
                <a:cs typeface="Times New Roman" pitchFamily="18" charset="0"/>
              </a:rPr>
              <a:t>, упражнения которого, носят имитационный характер и выполняются по ходу сюжетно-ролевой игры, состоящей из взаимосвязанных игровых ситуаций, заданий, упражнений, подобранных таким образом, чтобы содействовать решению оздоровительных и развивающих задач. С подражания образу начинается познание ребенком техники движений спортивных и танцевальных упражнений, игр, театрализованной деятельности и т. д. Образно-подражательные движения развивают творческую, двигательную деятельность, творческое мышление, двигательную память, быстроту реакции, ориентировку в движении и пространстве, внимание.</a:t>
            </a:r>
            <a:endParaRPr kumimoji="0" lang="ru-RU" b="1" i="0" u="none" strike="noStrike" cap="none" normalizeH="0" baseline="0" dirty="0" smtClean="0">
              <a:ln>
                <a:noFill/>
              </a:ln>
              <a:solidFill>
                <a:srgbClr val="C00000"/>
              </a:solidFill>
              <a:effectLst/>
              <a:latin typeface="Monotype Corsiva" pitchFamily="66"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85720" y="500042"/>
            <a:ext cx="8643998"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accent1">
                    <a:lumMod val="75000"/>
                  </a:schemeClr>
                </a:solidFill>
                <a:effectLst/>
                <a:latin typeface="Monotype Corsiva" pitchFamily="66" charset="0"/>
                <a:ea typeface="Times New Roman" pitchFamily="18" charset="0"/>
                <a:cs typeface="Times New Roman" pitchFamily="18" charset="0"/>
              </a:rPr>
              <a:t>Ритмопластика</a:t>
            </a:r>
          </a:p>
          <a:p>
            <a:pPr marL="0" marR="0" lvl="0" indent="450850" algn="ctr" defTabSz="914400" rtl="0" eaLnBrk="1" fontAlgn="base" latinLnBrk="0" hangingPunct="1">
              <a:lnSpc>
                <a:spcPct val="100000"/>
              </a:lnSpc>
              <a:spcBef>
                <a:spcPct val="0"/>
              </a:spcBef>
              <a:spcAft>
                <a:spcPct val="0"/>
              </a:spcAft>
              <a:buClrTx/>
              <a:buSzTx/>
              <a:buFontTx/>
              <a:buNone/>
              <a:tabLst/>
            </a:pPr>
            <a:endParaRPr kumimoji="0" lang="ru-RU" sz="3600" b="1" i="0" u="none" strike="noStrike" cap="none" normalizeH="0" baseline="0" dirty="0" smtClean="0">
              <a:ln>
                <a:noFill/>
              </a:ln>
              <a:solidFill>
                <a:schemeClr val="accent1">
                  <a:lumMod val="75000"/>
                </a:schemeClr>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accent2">
                    <a:lumMod val="75000"/>
                  </a:schemeClr>
                </a:solidFill>
                <a:effectLst/>
                <a:latin typeface="Monotype Corsiva" pitchFamily="66" charset="0"/>
                <a:ea typeface="Times New Roman" pitchFamily="18" charset="0"/>
                <a:cs typeface="Times New Roman" pitchFamily="18" charset="0"/>
              </a:rPr>
              <a:t>Ритмопластика позволяет детям раскрыть свой образ через музыкально-ритмический комплекс, способствующий распределению нагрузки на все группы мышц и даёт возможность перевоплощению. Основывается на методике развития мышечной силы и гибкости занимающихся детей. Здесь используются элементы движений и упражнения, выполняемые в сюжетной игровой форме с музыкой.</a:t>
            </a:r>
            <a:endParaRPr kumimoji="0" lang="ru-RU" sz="3200" b="1" i="0" u="none" strike="noStrike" cap="none" normalizeH="0" baseline="0" dirty="0" smtClean="0">
              <a:ln>
                <a:noFill/>
              </a:ln>
              <a:solidFill>
                <a:schemeClr val="accent2">
                  <a:lumMod val="75000"/>
                </a:schemeClr>
              </a:solidFill>
              <a:effectLst/>
              <a:latin typeface="Monotype Corsiva" pitchFamily="66"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305494"/>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Музыкотерапия</a:t>
            </a:r>
            <a:endParaRPr kumimoji="0" lang="ru-RU" sz="3600" b="1" i="0" u="none" strike="noStrike" cap="none" normalizeH="0" baseline="0" dirty="0" smtClean="0">
              <a:ln>
                <a:noFill/>
              </a:ln>
              <a:solidFill>
                <a:srgbClr val="002060"/>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Анализируя основы </a:t>
            </a:r>
            <a:r>
              <a:rPr kumimoji="0" lang="ru-RU" sz="2000" b="1" i="0" u="none" strike="noStrike" cap="none" normalizeH="0" baseline="0" dirty="0" err="1" smtClean="0">
                <a:ln>
                  <a:noFill/>
                </a:ln>
                <a:solidFill>
                  <a:srgbClr val="002060"/>
                </a:solidFill>
                <a:effectLst/>
                <a:latin typeface="Monotype Corsiva" pitchFamily="66" charset="0"/>
                <a:ea typeface="Times New Roman" pitchFamily="18" charset="0"/>
                <a:cs typeface="Times New Roman" pitchFamily="18" charset="0"/>
              </a:rPr>
              <a:t>психокоррекционной</a:t>
            </a: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 работы с детьми, многие учёные отмечают, что в дошкольном возрасте одним из наиболее эффективных методов является музыкотерапия. Музыкальную терапию широко применяют во многих странах мира для лечения и профилактики широкого спектра нарушений, включая также и эмоциональную нестабильность.</a:t>
            </a:r>
            <a:endParaRPr kumimoji="0" lang="ru-RU" sz="2000" b="1" i="0" u="none" strike="noStrike" cap="none" normalizeH="0" baseline="0" dirty="0" smtClean="0">
              <a:ln>
                <a:noFill/>
              </a:ln>
              <a:solidFill>
                <a:srgbClr val="002060"/>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Музыкотерапия строится на подборе необходимых мелодий и звуков, с помощью которых можно оказывать положительное воздействие на человеческий организм. Это способствует общему оздоровлению, улучшению самочувствия, поднятию настроения, повышению работоспособности. Такой метод дает возможность применения музыки в качестве средства, обеспечивающего гармонизацию состояния ребенка: снятие напряжения, утомления, повышение эмоционального тонуса, коррекцию отклонений в личностном развитии ребенка и его </a:t>
            </a:r>
            <a:r>
              <a:rPr kumimoji="0" lang="ru-RU" sz="2000" b="1" i="0" u="none" strike="noStrike" cap="none" normalizeH="0" baseline="0" dirty="0" err="1" smtClean="0">
                <a:ln>
                  <a:noFill/>
                </a:ln>
                <a:solidFill>
                  <a:srgbClr val="002060"/>
                </a:solidFill>
                <a:effectLst/>
                <a:latin typeface="Monotype Corsiva" pitchFamily="66" charset="0"/>
                <a:ea typeface="Times New Roman" pitchFamily="18" charset="0"/>
                <a:cs typeface="Times New Roman" pitchFamily="18" charset="0"/>
              </a:rPr>
              <a:t>психоэмоциональном</a:t>
            </a: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 состоянии, а также может за считанные минуты снять умственную усталость, взбодрить, раскрепостить, повысить настроение, сконцентрировать внимание. Например, на занятиях с высокой умственной нагрузкой и малой подвижностью следует использовать танцевальные композиции в качестве физкультминуток.</a:t>
            </a:r>
            <a:endParaRPr kumimoji="0" lang="ru-RU" sz="2000" b="1" i="0" u="none" strike="noStrike" cap="none" normalizeH="0" baseline="0" dirty="0" smtClean="0">
              <a:ln>
                <a:noFill/>
              </a:ln>
              <a:solidFill>
                <a:srgbClr val="002060"/>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Сегодня современные ученые выделяют музыкальные произведения, которые положительно влияют на эмоциональное состояние ребёнка.</a:t>
            </a:r>
            <a:endParaRPr kumimoji="0" lang="ru-RU" sz="2000" b="1" i="0" u="none" strike="noStrike" cap="none" normalizeH="0" baseline="0" dirty="0" smtClean="0">
              <a:ln>
                <a:noFill/>
              </a:ln>
              <a:solidFill>
                <a:srgbClr val="002060"/>
              </a:solidFill>
              <a:effectLst/>
              <a:latin typeface="Monotype Corsiva" pitchFamily="66"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14282" y="357166"/>
            <a:ext cx="8929718"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Так, например, для уменьшения чувства тревоги и неуверенности рекомендуют слушать музыку Ф. Шопена:</a:t>
            </a:r>
            <a:endParaRPr kumimoji="0" lang="ru-RU" sz="2000" b="1" i="0" u="none" strike="noStrike" cap="none" normalizeH="0" baseline="0" dirty="0" smtClean="0">
              <a:ln>
                <a:noFill/>
              </a:ln>
              <a:solidFill>
                <a:srgbClr val="002060"/>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 «Мазурки», «Прелюдии», «Экспромты»;</a:t>
            </a:r>
            <a:endParaRPr kumimoji="0" lang="ru-RU" sz="2000" b="1" i="0" u="none" strike="noStrike" cap="none" normalizeH="0" baseline="0" dirty="0" smtClean="0">
              <a:ln>
                <a:noFill/>
              </a:ln>
              <a:solidFill>
                <a:srgbClr val="002060"/>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 а также «Вальсы» И. Штрауса; «Мелодию» А. Рубинштейна;</a:t>
            </a:r>
            <a:endParaRPr kumimoji="0" lang="ru-RU" sz="2000" b="1" i="0" u="none" strike="noStrike" cap="none" normalizeH="0" baseline="0" dirty="0" smtClean="0">
              <a:ln>
                <a:noFill/>
              </a:ln>
              <a:solidFill>
                <a:srgbClr val="002060"/>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 для уменьшения раздражительности – «Лунную сонату» Л. Бетховена, «Грезы» Р. Шумана, музыку А. </a:t>
            </a:r>
            <a:r>
              <a:rPr kumimoji="0" lang="ru-RU" sz="2000" b="1" i="0" u="none" strike="noStrike" cap="none" normalizeH="0" baseline="0" dirty="0" err="1" smtClean="0">
                <a:ln>
                  <a:noFill/>
                </a:ln>
                <a:solidFill>
                  <a:srgbClr val="002060"/>
                </a:solidFill>
                <a:effectLst/>
                <a:latin typeface="Monotype Corsiva" pitchFamily="66" charset="0"/>
                <a:ea typeface="Times New Roman" pitchFamily="18" charset="0"/>
                <a:cs typeface="Times New Roman" pitchFamily="18" charset="0"/>
              </a:rPr>
              <a:t>Вивальди</a:t>
            </a: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 и В. А. Моцарта;</a:t>
            </a:r>
            <a:endParaRPr kumimoji="0" lang="ru-RU" sz="2000" b="1" i="0" u="none" strike="noStrike" cap="none" normalizeH="0" baseline="0" dirty="0" smtClean="0">
              <a:ln>
                <a:noFill/>
              </a:ln>
              <a:solidFill>
                <a:srgbClr val="002060"/>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 для общего успокоения – «Колыбельные» И. Брамса, «Аве Мария» Ф. Шуберта; «</a:t>
            </a:r>
            <a:r>
              <a:rPr kumimoji="0" lang="ru-RU" sz="2000" b="1" i="0" u="none" strike="noStrike" cap="none" normalizeH="0" baseline="0" dirty="0" err="1" smtClean="0">
                <a:ln>
                  <a:noFill/>
                </a:ln>
                <a:solidFill>
                  <a:srgbClr val="002060"/>
                </a:solidFill>
                <a:effectLst/>
                <a:latin typeface="Monotype Corsiva" pitchFamily="66" charset="0"/>
                <a:ea typeface="Times New Roman" pitchFamily="18" charset="0"/>
                <a:cs typeface="Times New Roman" pitchFamily="18" charset="0"/>
              </a:rPr>
              <a:t>Баркаролла</a:t>
            </a: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 «Сентиментальный вальс» П. И. Чайковского.</a:t>
            </a:r>
            <a:endParaRPr kumimoji="0" lang="ru-RU" sz="2000" b="1" i="0" u="none" strike="noStrike" cap="none" normalizeH="0" baseline="0" dirty="0" smtClean="0">
              <a:ln>
                <a:noFill/>
              </a:ln>
              <a:solidFill>
                <a:srgbClr val="002060"/>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Музыкотерапия ориентирует педагога на сотрудничество с ребенком, на интеграцию различных видов художественной деятельности. Поэтому её рекомендуется использовать не только на музыкальных занятиях, но и во всех видах деятельности. Все элементы упражнений по музыкотерапии дают возможность использовать их не только как средство развития музыкальных и двигательных способностей детей, но и как игровой тренинг психических процессов: внимания, памяти, воли, творческого воображения и фантазии, а так же, как средство расслабления, переключения внимания или повышения психофизического тонуса, в самых различных формах организации педагогического процесса в детском саду. Необходимо использовать не только пассивное слушание музыки, но и </a:t>
            </a:r>
            <a:r>
              <a:rPr kumimoji="0" lang="ru-RU" sz="2000" b="1" i="0" u="none" strike="noStrike" cap="none" normalizeH="0" baseline="0" dirty="0" err="1" smtClean="0">
                <a:ln>
                  <a:noFill/>
                </a:ln>
                <a:solidFill>
                  <a:srgbClr val="002060"/>
                </a:solidFill>
                <a:effectLst/>
                <a:latin typeface="Monotype Corsiva" pitchFamily="66" charset="0"/>
                <a:ea typeface="Times New Roman" pitchFamily="18" charset="0"/>
                <a:cs typeface="Times New Roman" pitchFamily="18" charset="0"/>
              </a:rPr>
              <a:t>музицирование</a:t>
            </a:r>
            <a:r>
              <a:rPr kumimoji="0" lang="ru-RU" sz="2000" b="1" i="0" u="none" strike="noStrike" cap="none" normalizeH="0" baseline="0" dirty="0" smtClean="0">
                <a:ln>
                  <a:noFill/>
                </a:ln>
                <a:solidFill>
                  <a:srgbClr val="002060"/>
                </a:solidFill>
                <a:effectLst/>
                <a:latin typeface="Monotype Corsiva" pitchFamily="66" charset="0"/>
                <a:ea typeface="Times New Roman" pitchFamily="18" charset="0"/>
                <a:cs typeface="Times New Roman" pitchFamily="18" charset="0"/>
              </a:rPr>
              <a:t>, музыкально-ритмические движения, пение, музыкальные игры и обязательно элементы театрализации.</a:t>
            </a:r>
            <a:endParaRPr kumimoji="0" lang="ru-RU" sz="2000" b="1" i="0" u="none" strike="noStrike" cap="none" normalizeH="0" baseline="0" dirty="0" smtClean="0">
              <a:ln>
                <a:noFill/>
              </a:ln>
              <a:solidFill>
                <a:srgbClr val="002060"/>
              </a:solidFill>
              <a:effectLst/>
              <a:latin typeface="Monotype Corsiva" pitchFamily="66"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14282" y="162618"/>
            <a:ext cx="8929718"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err="1" smtClean="0">
                <a:ln>
                  <a:noFill/>
                </a:ln>
                <a:solidFill>
                  <a:schemeClr val="accent6">
                    <a:lumMod val="50000"/>
                  </a:schemeClr>
                </a:solidFill>
                <a:effectLst/>
                <a:latin typeface="Monotype Corsiva" pitchFamily="66" charset="0"/>
                <a:ea typeface="Times New Roman" pitchFamily="18" charset="0"/>
                <a:cs typeface="Times New Roman" pitchFamily="18" charset="0"/>
              </a:rPr>
              <a:t>Сказкотерапия</a:t>
            </a:r>
            <a:endParaRPr kumimoji="0" lang="ru-RU" sz="3600" b="1" i="0" u="none" strike="noStrike" cap="none" normalizeH="0" baseline="0" dirty="0" smtClean="0">
              <a:ln>
                <a:noFill/>
              </a:ln>
              <a:solidFill>
                <a:schemeClr val="accent6">
                  <a:lumMod val="50000"/>
                </a:schemeClr>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chemeClr val="accent6">
                    <a:lumMod val="75000"/>
                  </a:schemeClr>
                </a:solidFill>
                <a:effectLst/>
                <a:latin typeface="Monotype Corsiva" pitchFamily="66" charset="0"/>
                <a:ea typeface="Times New Roman" pitchFamily="18" charset="0"/>
                <a:cs typeface="Times New Roman" pitchFamily="18" charset="0"/>
              </a:rPr>
              <a:t>Сказкотерапия</a:t>
            </a:r>
            <a:r>
              <a:rPr kumimoji="0" lang="ru-RU" sz="2000" b="1" i="0" u="none"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Times New Roman" pitchFamily="18" charset="0"/>
              </a:rPr>
              <a:t> – это воспитание и лечение сказкой. Сказка не только учит детей переживать, радоваться, сочувствовать, грустить, но и побуждать их к речевому контакту. Сказка содержит многогранный материал, в основе </a:t>
            </a:r>
            <a:r>
              <a:rPr kumimoji="0" lang="ru-RU" sz="2000" b="1" i="0" u="none" strike="noStrike" cap="none" normalizeH="0" baseline="0" dirty="0" err="1" smtClean="0">
                <a:ln>
                  <a:noFill/>
                </a:ln>
                <a:solidFill>
                  <a:schemeClr val="accent6">
                    <a:lumMod val="75000"/>
                  </a:schemeClr>
                </a:solidFill>
                <a:effectLst/>
                <a:latin typeface="Monotype Corsiva" pitchFamily="66" charset="0"/>
                <a:ea typeface="Times New Roman" pitchFamily="18" charset="0"/>
                <a:cs typeface="Times New Roman" pitchFamily="18" charset="0"/>
              </a:rPr>
              <a:t>сказкотерапии</a:t>
            </a:r>
            <a:r>
              <a:rPr kumimoji="0" lang="ru-RU" sz="2000" b="1" i="0" u="none"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Times New Roman" pitchFamily="18" charset="0"/>
              </a:rPr>
              <a:t> лежит идея о том, что каждая сказочная ситуация несет в себе скрытый смысл решения сложных ситуаций.</a:t>
            </a:r>
            <a:endParaRPr kumimoji="0" lang="ru-RU" sz="2000" b="1" i="0" u="none" strike="noStrike" cap="none" normalizeH="0" baseline="0" dirty="0" smtClean="0">
              <a:ln>
                <a:noFill/>
              </a:ln>
              <a:solidFill>
                <a:schemeClr val="accent6">
                  <a:lumMod val="75000"/>
                </a:schemeClr>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chemeClr val="accent6">
                    <a:lumMod val="75000"/>
                  </a:schemeClr>
                </a:solidFill>
                <a:effectLst/>
                <a:latin typeface="Monotype Corsiva" pitchFamily="66" charset="0"/>
                <a:ea typeface="Times New Roman" pitchFamily="18" charset="0"/>
                <a:cs typeface="Times New Roman" pitchFamily="18" charset="0"/>
              </a:rPr>
              <a:t>Сказкотерапия</a:t>
            </a:r>
            <a:r>
              <a:rPr kumimoji="0" lang="ru-RU" sz="2000" b="1" i="0" u="none"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Times New Roman" pitchFamily="18" charset="0"/>
              </a:rPr>
              <a:t> – используется для психотерапевтической и развивающей работы. Сказку может рассказывать взрослый, либо это может быть групповое рассказывание, либо театрализованное представление детьми. Дети очень любят «олицетворять» их, обыгрывать. Для этого используем ролевые игры, в которых дети перевоплощаются в разных сказочных героев. Дети также сами сочиняют сказки, ведь придуманная сказка ребёнком, открывающая суть проблемы - основа </a:t>
            </a:r>
            <a:r>
              <a:rPr kumimoji="0" lang="ru-RU" sz="2000" b="1" i="0" u="none" strike="noStrike" cap="none" normalizeH="0" baseline="0" dirty="0" err="1" smtClean="0">
                <a:ln>
                  <a:noFill/>
                </a:ln>
                <a:solidFill>
                  <a:schemeClr val="accent6">
                    <a:lumMod val="75000"/>
                  </a:schemeClr>
                </a:solidFill>
                <a:effectLst/>
                <a:latin typeface="Monotype Corsiva" pitchFamily="66" charset="0"/>
                <a:ea typeface="Times New Roman" pitchFamily="18" charset="0"/>
                <a:cs typeface="Times New Roman" pitchFamily="18" charset="0"/>
              </a:rPr>
              <a:t>сказкотерапии</a:t>
            </a:r>
            <a:r>
              <a:rPr kumimoji="0" lang="ru-RU" sz="2000" b="1" i="0" u="none"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Times New Roman" pitchFamily="18" charset="0"/>
              </a:rPr>
              <a:t>. Через сказку можно узнать о таких переживаниях детей, которые они сами толком не осознают, или стесняются обсуждать их со взрослыми.</a:t>
            </a:r>
            <a:endParaRPr kumimoji="0" lang="ru-RU" sz="2000" b="1" i="0" u="none" strike="noStrike" cap="none" normalizeH="0" baseline="0" dirty="0" smtClean="0">
              <a:ln>
                <a:noFill/>
              </a:ln>
              <a:solidFill>
                <a:schemeClr val="accent6">
                  <a:lumMod val="75000"/>
                </a:schemeClr>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Times New Roman" pitchFamily="18" charset="0"/>
              </a:rPr>
              <a:t>По ходу сказки дети учатся расслабляться по контрасту с напряжением, правильно дышать, расширяются их представления об эмоциях, чувствах и состояниях; преодолеваются барьеры общения, развивается речь, коммуникативные навыки, внимание, чувственное восприятие, мышление, воображение.</a:t>
            </a:r>
            <a:endParaRPr kumimoji="0" lang="ru-RU" sz="2000" b="1" i="0" u="none" strike="noStrike" cap="none" normalizeH="0" baseline="0" dirty="0" smtClean="0">
              <a:ln>
                <a:noFill/>
              </a:ln>
              <a:solidFill>
                <a:schemeClr val="accent6">
                  <a:lumMod val="75000"/>
                </a:schemeClr>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Times New Roman" pitchFamily="18" charset="0"/>
              </a:rPr>
              <a:t>Под влиянием </a:t>
            </a:r>
            <a:r>
              <a:rPr kumimoji="0" lang="ru-RU" sz="2000" b="1" i="0" u="none" strike="noStrike" cap="none" normalizeH="0" baseline="0" dirty="0" err="1" smtClean="0">
                <a:ln>
                  <a:noFill/>
                </a:ln>
                <a:solidFill>
                  <a:schemeClr val="accent6">
                    <a:lumMod val="75000"/>
                  </a:schemeClr>
                </a:solidFill>
                <a:effectLst/>
                <a:latin typeface="Monotype Corsiva" pitchFamily="66" charset="0"/>
                <a:ea typeface="Times New Roman" pitchFamily="18" charset="0"/>
                <a:cs typeface="Times New Roman" pitchFamily="18" charset="0"/>
              </a:rPr>
              <a:t>сказкотерапии</a:t>
            </a:r>
            <a:r>
              <a:rPr kumimoji="0" lang="ru-RU" sz="2000" b="1" i="0" u="none"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Times New Roman" pitchFamily="18" charset="0"/>
              </a:rPr>
              <a:t> ребёнок корректирует своё поведение мягко и без потрясений.</a:t>
            </a:r>
            <a:endParaRPr kumimoji="0" lang="ru-RU" sz="2000" b="1" i="0" u="none" strike="noStrike" cap="none" normalizeH="0" baseline="0" dirty="0" smtClean="0">
              <a:ln>
                <a:noFill/>
              </a:ln>
              <a:solidFill>
                <a:schemeClr val="accent6">
                  <a:lumMod val="75000"/>
                </a:schemeClr>
              </a:solidFill>
              <a:effectLst/>
              <a:latin typeface="Monotype Corsiva" pitchFamily="66"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14282" y="305494"/>
            <a:ext cx="8929718"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Сказки - </a:t>
            </a:r>
            <a:r>
              <a:rPr kumimoji="0" lang="ru-RU" sz="3600" b="1" i="0" u="none" strike="noStrike" cap="none" normalizeH="0" baseline="0" dirty="0" err="1" smtClean="0">
                <a:ln>
                  <a:noFill/>
                </a:ln>
                <a:solidFill>
                  <a:srgbClr val="339966"/>
                </a:solidFill>
                <a:effectLst/>
                <a:latin typeface="Monotype Corsiva" pitchFamily="66" charset="0"/>
                <a:ea typeface="Times New Roman" pitchFamily="18" charset="0"/>
                <a:cs typeface="Times New Roman" pitchFamily="18" charset="0"/>
              </a:rPr>
              <a:t>шумелки</a:t>
            </a:r>
            <a:endParaRPr kumimoji="0" lang="ru-RU" sz="3600" b="1"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Сказочки с различным шумовым оформлением являются весёлыми и эффективными упражнениями для развития слухового восприятия и слуховой памяти, воображения и фантазии, а также формируют навыки сотрудничества и взаимодействия.</a:t>
            </a:r>
            <a:endParaRPr kumimoji="0" lang="ru-RU" sz="2000" b="1"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Благодаря такой деятельности осуществляется комплексное развитие ребёнка:</a:t>
            </a:r>
            <a:endParaRPr kumimoji="0" lang="ru-RU" sz="2000" b="1"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1. Ребёнок реализует свои представления, образы в шумах, звуках, ритмах в игровом сказочном оформлении, что всегда сопровождается положительными эмоциями.</a:t>
            </a:r>
            <a:endParaRPr kumimoji="0" lang="ru-RU" sz="2000" b="1"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2. Звукоподражание на различных шумовых и детских инструментах различными способами, с различной громкостью и оттенками способствует развитию творческой фантазии.</a:t>
            </a:r>
            <a:endParaRPr kumimoji="0" lang="ru-RU" sz="2000" b="1"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3. Совместное </a:t>
            </a:r>
            <a:r>
              <a:rPr kumimoji="0" lang="ru-RU" sz="2000" b="1" i="0" u="none" strike="noStrike" cap="none" normalizeH="0" baseline="0" dirty="0" err="1" smtClean="0">
                <a:ln>
                  <a:noFill/>
                </a:ln>
                <a:solidFill>
                  <a:srgbClr val="339966"/>
                </a:solidFill>
                <a:effectLst/>
                <a:latin typeface="Monotype Corsiva" pitchFamily="66" charset="0"/>
                <a:ea typeface="Times New Roman" pitchFamily="18" charset="0"/>
                <a:cs typeface="Times New Roman" pitchFamily="18" charset="0"/>
              </a:rPr>
              <a:t>музицирование</a:t>
            </a:r>
            <a:r>
              <a:rPr kumimoji="0" lang="ru-RU" sz="20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 и игровая деятельность взрослого и детей формирует навыки дружелюбного общения.</a:t>
            </a:r>
            <a:endParaRPr kumimoji="0" lang="ru-RU" sz="2000" b="1"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4. Развивается слуховая память, дети учатся внимательно слушать и быстро реагировать на отдельные слова песен и сказок.</a:t>
            </a:r>
            <a:endParaRPr kumimoji="0" lang="ru-RU" sz="2000" b="1"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5. Развивается слух детей, они различают даже небольшие оттенки звучания: громкости, продолжительности, высоты, тембра, акценты и ритмы.</a:t>
            </a:r>
            <a:endParaRPr kumimoji="0" lang="ru-RU" sz="2000" b="1"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6. Формируются навыки сотрудничества и сотворчества.</a:t>
            </a:r>
            <a:endParaRPr kumimoji="0" lang="ru-RU" sz="2000" b="1" i="0" u="none" strike="noStrike" cap="none" normalizeH="0" baseline="0" dirty="0" smtClean="0">
              <a:ln>
                <a:noFill/>
              </a:ln>
              <a:solidFill>
                <a:srgbClr val="339966"/>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339966"/>
                </a:solidFill>
                <a:effectLst/>
                <a:latin typeface="Monotype Corsiva" pitchFamily="66" charset="0"/>
                <a:ea typeface="Times New Roman" pitchFamily="18" charset="0"/>
                <a:cs typeface="Times New Roman" pitchFamily="18" charset="0"/>
              </a:rPr>
              <a:t>7. Развиваются концентрация внимания и выдержка.</a:t>
            </a:r>
            <a:endParaRPr kumimoji="0" lang="ru-RU" sz="2000" b="1" i="0" u="none" strike="noStrike" cap="none" normalizeH="0" baseline="0" dirty="0" smtClean="0">
              <a:ln>
                <a:noFill/>
              </a:ln>
              <a:solidFill>
                <a:srgbClr val="339966"/>
              </a:solidFill>
              <a:effectLst/>
              <a:latin typeface="Monotype Corsiva" pitchFamily="66"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57158" y="657393"/>
            <a:ext cx="850112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6000" b="1" i="0" u="none" strike="noStrike" cap="none" normalizeH="0" baseline="0" dirty="0" err="1" smtClean="0">
                <a:ln>
                  <a:noFill/>
                </a:ln>
                <a:solidFill>
                  <a:schemeClr val="accent3">
                    <a:lumMod val="50000"/>
                  </a:schemeClr>
                </a:solidFill>
                <a:effectLst/>
                <a:latin typeface="Monotype Corsiva" pitchFamily="66" charset="0"/>
                <a:ea typeface="Times New Roman" pitchFamily="18" charset="0"/>
                <a:cs typeface="Times New Roman" pitchFamily="18" charset="0"/>
              </a:rPr>
              <a:t>Улыбкотерапия</a:t>
            </a:r>
            <a:endParaRPr kumimoji="0" lang="ru-RU" sz="6000" b="1" i="0" u="none" strike="noStrike" cap="none" normalizeH="0" baseline="0" dirty="0" smtClean="0">
              <a:ln>
                <a:noFill/>
              </a:ln>
              <a:solidFill>
                <a:schemeClr val="accent3">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smtClean="0">
                <a:ln>
                  <a:noFill/>
                </a:ln>
                <a:solidFill>
                  <a:srgbClr val="92D050"/>
                </a:solidFill>
                <a:effectLst/>
                <a:latin typeface="Monotype Corsiva" pitchFamily="66" charset="0"/>
                <a:ea typeface="Times New Roman" pitchFamily="18" charset="0"/>
                <a:cs typeface="Times New Roman" pitchFamily="18" charset="0"/>
              </a:rPr>
              <a:t>Здоровье детей станет крепче и от улыбки взрослого, потому что в улыбающемся человеке дети видят друга, а процесс обучения проходит плодотворней. А ещё у детей появляется ответная улыбка, которая поднимает настроение.</a:t>
            </a:r>
            <a:endParaRPr kumimoji="0" lang="ru-RU" sz="4000" b="0" i="0" u="none" strike="noStrike" cap="none" normalizeH="0" baseline="0" dirty="0" smtClean="0">
              <a:ln>
                <a:noFill/>
              </a:ln>
              <a:solidFill>
                <a:srgbClr val="92D050"/>
              </a:solidFill>
              <a:effectLst/>
              <a:latin typeface="Monotype Corsiva" pitchFamily="66"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14282" y="479147"/>
            <a:ext cx="871540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bg2"/>
                </a:solidFill>
                <a:effectLst/>
                <a:latin typeface="Monotype Corsiva" pitchFamily="66" charset="0"/>
                <a:ea typeface="Times New Roman" pitchFamily="18" charset="0"/>
                <a:cs typeface="Times New Roman" pitchFamily="18" charset="0"/>
              </a:rPr>
              <a:t>Таким образом, каждая из рассмотренных технологий имеет оздоровительную направленность, а используемая в комплексе </a:t>
            </a:r>
            <a:r>
              <a:rPr kumimoji="0" lang="ru-RU" sz="3600" b="1" i="0" u="none" strike="noStrike" cap="none" normalizeH="0" baseline="0" dirty="0" err="1" smtClean="0">
                <a:ln>
                  <a:noFill/>
                </a:ln>
                <a:solidFill>
                  <a:schemeClr val="bg2"/>
                </a:solidFill>
                <a:effectLst/>
                <a:latin typeface="Monotype Corsiva" pitchFamily="66" charset="0"/>
                <a:ea typeface="Times New Roman" pitchFamily="18" charset="0"/>
                <a:cs typeface="Times New Roman" pitchFamily="18" charset="0"/>
              </a:rPr>
              <a:t>здоровьесберегающая</a:t>
            </a:r>
            <a:r>
              <a:rPr kumimoji="0" lang="ru-RU" sz="3600" b="1" i="0" u="none" strike="noStrike" cap="none" normalizeH="0" baseline="0" dirty="0" smtClean="0">
                <a:ln>
                  <a:noFill/>
                </a:ln>
                <a:solidFill>
                  <a:schemeClr val="bg2"/>
                </a:solidFill>
                <a:effectLst/>
                <a:latin typeface="Monotype Corsiva" pitchFamily="66" charset="0"/>
                <a:ea typeface="Times New Roman" pitchFamily="18" charset="0"/>
                <a:cs typeface="Times New Roman" pitchFamily="18" charset="0"/>
              </a:rPr>
              <a:t> деятельность в итоге формирует у ребёнка привычку к здоровому образу жизни.</a:t>
            </a:r>
          </a:p>
          <a:p>
            <a:pPr marL="0" marR="0" lvl="0" indent="450850" algn="ctr" defTabSz="914400" rtl="0" eaLnBrk="1" fontAlgn="base" latinLnBrk="0" hangingPunct="1">
              <a:lnSpc>
                <a:spcPct val="100000"/>
              </a:lnSpc>
              <a:spcBef>
                <a:spcPct val="0"/>
              </a:spcBef>
              <a:spcAft>
                <a:spcPct val="0"/>
              </a:spcAft>
              <a:buClrTx/>
              <a:buSzTx/>
              <a:buFontTx/>
              <a:buNone/>
              <a:tabLst/>
            </a:pPr>
            <a:endParaRPr lang="ru-RU" sz="3600" b="1" dirty="0" smtClean="0">
              <a:solidFill>
                <a:schemeClr val="bg2"/>
              </a:solidFill>
              <a:latin typeface="Monotype Corsiva" pitchFamily="66" charset="0"/>
              <a:cs typeface="Times New Roman" pitchFamily="18" charset="0"/>
            </a:endParaRPr>
          </a:p>
          <a:p>
            <a:pPr marL="0" marR="0" lvl="0" indent="450850" algn="ctr" defTabSz="914400" rtl="0" eaLnBrk="1" fontAlgn="base" latinLnBrk="0" hangingPunct="1">
              <a:lnSpc>
                <a:spcPct val="100000"/>
              </a:lnSpc>
              <a:spcBef>
                <a:spcPct val="0"/>
              </a:spcBef>
              <a:spcAft>
                <a:spcPct val="0"/>
              </a:spcAft>
              <a:buClrTx/>
              <a:buSzTx/>
              <a:buFontTx/>
              <a:buNone/>
              <a:tabLst/>
            </a:pPr>
            <a:endParaRPr kumimoji="0" lang="ru-RU" sz="3600" b="1" i="0" u="none" strike="noStrike" cap="none" normalizeH="0" baseline="0" dirty="0" smtClean="0">
              <a:ln>
                <a:noFill/>
              </a:ln>
              <a:solidFill>
                <a:schemeClr val="bg2"/>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4800" b="1" i="0" u="none" strike="noStrike" cap="none" normalizeH="0" baseline="0" dirty="0" smtClean="0">
                <a:ln>
                  <a:noFill/>
                </a:ln>
                <a:solidFill>
                  <a:srgbClr val="FF0000"/>
                </a:solidFill>
                <a:effectLst/>
                <a:latin typeface="Monotype Corsiva" pitchFamily="66" charset="0"/>
                <a:ea typeface="Times New Roman" pitchFamily="18" charset="0"/>
                <a:cs typeface="Times New Roman" pitchFamily="18" charset="0"/>
              </a:rPr>
              <a:t>Спасибо за внимание!!!</a:t>
            </a:r>
            <a:endParaRPr kumimoji="0" lang="ru-RU" sz="4800" b="1" i="0" u="none" strike="noStrike" cap="none" normalizeH="0" baseline="0" dirty="0" smtClean="0">
              <a:ln>
                <a:noFill/>
              </a:ln>
              <a:solidFill>
                <a:srgbClr val="FF0000"/>
              </a:solidFill>
              <a:effectLst/>
              <a:latin typeface="Monotype Corsiva" pitchFamily="66"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500034" y="202148"/>
            <a:ext cx="828680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Times New Roman" pitchFamily="18" charset="0"/>
              </a:rPr>
              <a:t>Реализация нами инновационных здоровьесберегающих технологий в оздоровительной деятельности:</a:t>
            </a:r>
            <a:endParaRPr kumimoji="0" lang="ru-RU" sz="2400" b="1" i="0" u="none" strike="noStrike" cap="none" normalizeH="0" baseline="0" dirty="0" smtClean="0">
              <a:ln>
                <a:noFill/>
              </a:ln>
              <a:solidFill>
                <a:schemeClr val="accent6">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bg2">
                    <a:lumMod val="75000"/>
                  </a:schemeClr>
                </a:solidFill>
                <a:effectLst/>
                <a:latin typeface="Monotype Corsiva" pitchFamily="66" charset="0"/>
                <a:ea typeface="Times New Roman" pitchFamily="18" charset="0"/>
                <a:cs typeface="Times New Roman" pitchFamily="18" charset="0"/>
              </a:rPr>
              <a:t>• внедрение новых здоровьесберегающих технологий в деятельность ДОУ.</a:t>
            </a:r>
            <a:endParaRPr kumimoji="0" lang="ru-RU" sz="2400" b="0" i="0" u="none" strike="noStrike" cap="none" normalizeH="0" baseline="0" dirty="0" smtClean="0">
              <a:ln>
                <a:noFill/>
              </a:ln>
              <a:solidFill>
                <a:schemeClr val="bg2">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bg2">
                    <a:lumMod val="75000"/>
                  </a:schemeClr>
                </a:solidFill>
                <a:effectLst/>
                <a:latin typeface="Monotype Corsiva" pitchFamily="66" charset="0"/>
                <a:ea typeface="Times New Roman" pitchFamily="18" charset="0"/>
                <a:cs typeface="Times New Roman" pitchFamily="18" charset="0"/>
              </a:rPr>
              <a:t>• использование нетрадиционных приемов для мотивации к здоровому образу жизни;</a:t>
            </a:r>
            <a:endParaRPr kumimoji="0" lang="ru-RU" sz="2400" b="0" i="0" u="none" strike="noStrike" cap="none" normalizeH="0" baseline="0" dirty="0" smtClean="0">
              <a:ln>
                <a:noFill/>
              </a:ln>
              <a:solidFill>
                <a:schemeClr val="bg2">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bg2">
                    <a:lumMod val="75000"/>
                  </a:schemeClr>
                </a:solidFill>
                <a:effectLst/>
                <a:latin typeface="Monotype Corsiva" pitchFamily="66" charset="0"/>
                <a:ea typeface="Times New Roman" pitchFamily="18" charset="0"/>
                <a:cs typeface="Times New Roman" pitchFamily="18" charset="0"/>
              </a:rPr>
              <a:t>• использование ИКТ для более наглядной демонстрации преимущества здорового образа жизни.</a:t>
            </a: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bg2">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sng" strike="noStrike" cap="none" normalizeH="0" baseline="0" dirty="0" smtClean="0">
                <a:ln>
                  <a:noFill/>
                </a:ln>
                <a:solidFill>
                  <a:schemeClr val="accent6">
                    <a:lumMod val="75000"/>
                  </a:schemeClr>
                </a:solidFill>
                <a:effectLst/>
                <a:latin typeface="Monotype Corsiva" pitchFamily="66" charset="0"/>
                <a:ea typeface="Times New Roman" pitchFamily="18" charset="0"/>
                <a:cs typeface="Times New Roman" pitchFamily="18" charset="0"/>
              </a:rPr>
              <a:t>Цель: </a:t>
            </a:r>
            <a:r>
              <a:rPr kumimoji="0" lang="ru-RU" sz="2400" b="0" i="0" u="none" strike="noStrike" cap="none" normalizeH="0" baseline="0" dirty="0" smtClean="0">
                <a:ln>
                  <a:noFill/>
                </a:ln>
                <a:solidFill>
                  <a:schemeClr val="bg2">
                    <a:lumMod val="75000"/>
                  </a:schemeClr>
                </a:solidFill>
                <a:effectLst/>
                <a:latin typeface="Monotype Corsiva" pitchFamily="66" charset="0"/>
                <a:ea typeface="Times New Roman" pitchFamily="18" charset="0"/>
                <a:cs typeface="Times New Roman" pitchFamily="18" charset="0"/>
              </a:rPr>
              <a:t>выявление нами механизмов и методов внедрения здоровьесберегающих технологий, с помощью которых можно организовать физическое воспитание в ДОУ таким образом, чтобы оно обеспечивало каждому ребенку гармоничное развитие, помогало ему использовать резервы своего организма для сохранения, укрепления здоровья и повышения его уровня; приобщение детей к здоровому образу жизни.</a:t>
            </a:r>
            <a:endParaRPr kumimoji="0" lang="ru-RU" sz="2400" b="0" i="0" u="none" strike="noStrike" cap="none" normalizeH="0" baseline="0" dirty="0" smtClean="0">
              <a:ln>
                <a:noFill/>
              </a:ln>
              <a:solidFill>
                <a:schemeClr val="bg2">
                  <a:lumMod val="75000"/>
                </a:schemeClr>
              </a:solidFill>
              <a:effectLst/>
              <a:latin typeface="Monotype Corsiva" pitchFamily="66" charset="0"/>
              <a:cs typeface="Arial" pitchFamily="34" charset="0"/>
            </a:endParaRPr>
          </a:p>
        </p:txBody>
      </p:sp>
    </p:spTree>
    <p:extLst>
      <p:ext uri="{BB962C8B-B14F-4D97-AF65-F5344CB8AC3E}">
        <p14:creationId xmlns:p14="http://schemas.microsoft.com/office/powerpoint/2010/main" xmlns="" val="88175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0657" y="764704"/>
            <a:ext cx="7704856" cy="646331"/>
          </a:xfrm>
          <a:prstGeom prst="rect">
            <a:avLst/>
          </a:prstGeom>
        </p:spPr>
        <p:txBody>
          <a:bodyPr wrap="square">
            <a:spAutoFit/>
          </a:bodyPr>
          <a:lstStyle/>
          <a:p>
            <a:r>
              <a:rPr lang="ru-RU" dirty="0"/>
              <a:t/>
            </a:r>
            <a:br>
              <a:rPr lang="ru-RU" dirty="0"/>
            </a:br>
            <a:endParaRPr lang="ru-RU" dirty="0"/>
          </a:p>
        </p:txBody>
      </p:sp>
      <p:sp>
        <p:nvSpPr>
          <p:cNvPr id="6145" name="Rectangle 1"/>
          <p:cNvSpPr>
            <a:spLocks noChangeArrowheads="1"/>
          </p:cNvSpPr>
          <p:nvPr/>
        </p:nvSpPr>
        <p:spPr bwMode="auto">
          <a:xfrm>
            <a:off x="357158" y="246195"/>
            <a:ext cx="857256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1">
                    <a:lumMod val="50000"/>
                  </a:schemeClr>
                </a:solidFill>
                <a:effectLst/>
                <a:latin typeface="Monotype Corsiva" pitchFamily="66" charset="0"/>
                <a:ea typeface="Times New Roman" pitchFamily="18" charset="0"/>
                <a:cs typeface="Times New Roman" pitchFamily="18" charset="0"/>
              </a:rPr>
              <a:t>В своей работе мы выделяем следующие </a:t>
            </a:r>
            <a:r>
              <a:rPr kumimoji="0" lang="ru-RU" sz="2000" b="1" i="0" u="sng" strike="noStrike" cap="none" normalizeH="0" baseline="0" dirty="0" smtClean="0">
                <a:ln>
                  <a:noFill/>
                </a:ln>
                <a:solidFill>
                  <a:schemeClr val="accent1">
                    <a:lumMod val="50000"/>
                  </a:schemeClr>
                </a:solidFill>
                <a:effectLst/>
                <a:latin typeface="Monotype Corsiva" pitchFamily="66" charset="0"/>
                <a:ea typeface="Times New Roman" pitchFamily="18" charset="0"/>
                <a:cs typeface="Times New Roman" pitchFamily="18" charset="0"/>
              </a:rPr>
              <a:t>оздоровительные задачи</a:t>
            </a:r>
            <a:r>
              <a:rPr kumimoji="0" lang="ru-RU" sz="2000" b="1" i="0" u="none" strike="noStrike" cap="none" normalizeH="0" baseline="0" dirty="0" smtClean="0">
                <a:ln>
                  <a:noFill/>
                </a:ln>
                <a:solidFill>
                  <a:schemeClr val="accent1">
                    <a:lumMod val="50000"/>
                  </a:schemeClr>
                </a:solidFill>
                <a:effectLst/>
                <a:latin typeface="Monotype Corsiva" pitchFamily="66" charset="0"/>
                <a:ea typeface="Times New Roman" pitchFamily="18" charset="0"/>
                <a:cs typeface="Times New Roman" pitchFamily="18" charset="0"/>
              </a:rPr>
              <a:t>:</a:t>
            </a:r>
            <a:endParaRPr kumimoji="0" lang="ru-RU" sz="2000" b="1" i="0" u="none" strike="noStrike" cap="none" normalizeH="0" baseline="0" dirty="0" smtClean="0">
              <a:ln>
                <a:noFill/>
              </a:ln>
              <a:solidFill>
                <a:schemeClr val="accent1">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75000"/>
                  </a:schemeClr>
                </a:solidFill>
                <a:effectLst/>
                <a:latin typeface="Monotype Corsiva" pitchFamily="66" charset="0"/>
                <a:ea typeface="Times New Roman" pitchFamily="18" charset="0"/>
                <a:cs typeface="Times New Roman" pitchFamily="18" charset="0"/>
              </a:rPr>
              <a:t>• охрана и укрепление физического и психического здоровья детей;</a:t>
            </a:r>
            <a:endParaRPr kumimoji="0" lang="ru-RU" sz="2000" b="0" i="0" u="none" strike="noStrike" cap="none" normalizeH="0" baseline="0" dirty="0" smtClean="0">
              <a:ln>
                <a:noFill/>
              </a:ln>
              <a:solidFill>
                <a:schemeClr val="accent1">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75000"/>
                  </a:schemeClr>
                </a:solidFill>
                <a:effectLst/>
                <a:latin typeface="Monotype Corsiva" pitchFamily="66" charset="0"/>
                <a:ea typeface="Times New Roman" pitchFamily="18" charset="0"/>
                <a:cs typeface="Times New Roman" pitchFamily="18" charset="0"/>
              </a:rPr>
              <a:t>• совершенствование функций организма, повышение его защитных свойств и устойчивости к заболеваниям средствами движения, дыхательной гимнастики, массажа, закаливания;</a:t>
            </a:r>
            <a:endParaRPr kumimoji="0" lang="ru-RU" sz="2000" b="0" i="0" u="none" strike="noStrike" cap="none" normalizeH="0" baseline="0" dirty="0" smtClean="0">
              <a:ln>
                <a:noFill/>
              </a:ln>
              <a:solidFill>
                <a:schemeClr val="accent1">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75000"/>
                  </a:schemeClr>
                </a:solidFill>
                <a:effectLst/>
                <a:latin typeface="Monotype Corsiva" pitchFamily="66" charset="0"/>
                <a:ea typeface="Times New Roman" pitchFamily="18" charset="0"/>
                <a:cs typeface="Times New Roman" pitchFamily="18" charset="0"/>
              </a:rPr>
              <a:t>• формирование правильной осанки, гигиенических навыков.</a:t>
            </a:r>
            <a:endParaRPr kumimoji="0" lang="ru-RU" sz="2000" b="0" i="0" u="none" strike="noStrike" cap="none" normalizeH="0" baseline="0" dirty="0" smtClean="0">
              <a:ln>
                <a:noFill/>
              </a:ln>
              <a:solidFill>
                <a:schemeClr val="accent1">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sng" strike="noStrike" cap="none" normalizeH="0" baseline="0" dirty="0" smtClean="0">
                <a:ln>
                  <a:noFill/>
                </a:ln>
                <a:solidFill>
                  <a:schemeClr val="accent1">
                    <a:lumMod val="50000"/>
                  </a:schemeClr>
                </a:solidFill>
                <a:effectLst/>
                <a:latin typeface="Monotype Corsiva" pitchFamily="66" charset="0"/>
                <a:ea typeface="Times New Roman" pitchFamily="18" charset="0"/>
                <a:cs typeface="Times New Roman" pitchFamily="18" charset="0"/>
              </a:rPr>
              <a:t>Образовательные задачи:</a:t>
            </a:r>
            <a:endParaRPr kumimoji="0" lang="ru-RU" sz="2000" b="1" i="0" u="none" strike="noStrike" cap="none" normalizeH="0" baseline="0" dirty="0" smtClean="0">
              <a:ln>
                <a:noFill/>
              </a:ln>
              <a:solidFill>
                <a:schemeClr val="accent1">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75000"/>
                  </a:schemeClr>
                </a:solidFill>
                <a:effectLst/>
                <a:latin typeface="Monotype Corsiva" pitchFamily="66" charset="0"/>
                <a:ea typeface="Times New Roman" pitchFamily="18" charset="0"/>
                <a:cs typeface="Times New Roman" pitchFamily="18" charset="0"/>
              </a:rPr>
              <a:t>• формирование жизненно необходимых двигательных умений и навыков ребенка в соответствии с его индивидуальными особенностями;</a:t>
            </a:r>
            <a:endParaRPr kumimoji="0" lang="ru-RU" sz="2000" b="0" i="0" u="none" strike="noStrike" cap="none" normalizeH="0" baseline="0" dirty="0" smtClean="0">
              <a:ln>
                <a:noFill/>
              </a:ln>
              <a:solidFill>
                <a:schemeClr val="accent1">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75000"/>
                  </a:schemeClr>
                </a:solidFill>
                <a:effectLst/>
                <a:latin typeface="Monotype Corsiva" pitchFamily="66" charset="0"/>
                <a:ea typeface="Times New Roman" pitchFamily="18" charset="0"/>
                <a:cs typeface="Times New Roman" pitchFamily="18" charset="0"/>
              </a:rPr>
              <a:t>• создание условий для реализации потребности детей в двигательной активности;</a:t>
            </a:r>
            <a:endParaRPr kumimoji="0" lang="ru-RU" sz="2000" b="0" i="0" u="none" strike="noStrike" cap="none" normalizeH="0" baseline="0" dirty="0" smtClean="0">
              <a:ln>
                <a:noFill/>
              </a:ln>
              <a:solidFill>
                <a:schemeClr val="accent1">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75000"/>
                  </a:schemeClr>
                </a:solidFill>
                <a:effectLst/>
                <a:latin typeface="Monotype Corsiva" pitchFamily="66" charset="0"/>
                <a:ea typeface="Times New Roman" pitchFamily="18" charset="0"/>
                <a:cs typeface="Times New Roman" pitchFamily="18" charset="0"/>
              </a:rPr>
              <a:t>• выявление интересов, склонностей и способностей детей в двигательной деятельности и реализация их через систему оздоровительной работы.</a:t>
            </a:r>
            <a:endParaRPr kumimoji="0" lang="ru-RU" sz="2000" b="0" i="0" u="none" strike="noStrike" cap="none" normalizeH="0" baseline="0" dirty="0" smtClean="0">
              <a:ln>
                <a:noFill/>
              </a:ln>
              <a:solidFill>
                <a:schemeClr val="accent1">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1" i="0" u="sng" strike="noStrike" cap="none" normalizeH="0" baseline="0" dirty="0" smtClean="0">
                <a:ln>
                  <a:noFill/>
                </a:ln>
                <a:solidFill>
                  <a:schemeClr val="accent1">
                    <a:lumMod val="50000"/>
                  </a:schemeClr>
                </a:solidFill>
                <a:effectLst/>
                <a:latin typeface="Monotype Corsiva" pitchFamily="66" charset="0"/>
                <a:ea typeface="Times New Roman" pitchFamily="18" charset="0"/>
                <a:cs typeface="Times New Roman" pitchFamily="18" charset="0"/>
              </a:rPr>
              <a:t>Воспитательные задачи:</a:t>
            </a:r>
            <a:endParaRPr kumimoji="0" lang="ru-RU" sz="2000" b="1" i="0" u="none" strike="noStrike" cap="none" normalizeH="0" baseline="0" dirty="0" smtClean="0">
              <a:ln>
                <a:noFill/>
              </a:ln>
              <a:solidFill>
                <a:schemeClr val="accent1">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75000"/>
                  </a:schemeClr>
                </a:solidFill>
                <a:effectLst/>
                <a:latin typeface="Monotype Corsiva" pitchFamily="66" charset="0"/>
                <a:ea typeface="Times New Roman" pitchFamily="18" charset="0"/>
                <a:cs typeface="Times New Roman" pitchFamily="18" charset="0"/>
              </a:rPr>
              <a:t>• воспитание потребности в здоровом образе жизни;</a:t>
            </a:r>
            <a:endParaRPr kumimoji="0" lang="ru-RU" sz="2000" b="0" i="0" u="none" strike="noStrike" cap="none" normalizeH="0" baseline="0" dirty="0" smtClean="0">
              <a:ln>
                <a:noFill/>
              </a:ln>
              <a:solidFill>
                <a:schemeClr val="accent1">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75000"/>
                  </a:schemeClr>
                </a:solidFill>
                <a:effectLst/>
                <a:latin typeface="Monotype Corsiva" pitchFamily="66" charset="0"/>
                <a:ea typeface="Times New Roman" pitchFamily="18" charset="0"/>
                <a:cs typeface="Times New Roman" pitchFamily="18" charset="0"/>
              </a:rPr>
              <a:t>• выработка привычки к соблюдению режима, потребность в физических упражнениях и играх;</a:t>
            </a:r>
            <a:endParaRPr kumimoji="0" lang="ru-RU" sz="2000" b="0" i="0" u="none" strike="noStrike" cap="none" normalizeH="0" baseline="0" dirty="0" smtClean="0">
              <a:ln>
                <a:noFill/>
              </a:ln>
              <a:solidFill>
                <a:schemeClr val="accent1">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75000"/>
                  </a:schemeClr>
                </a:solidFill>
                <a:effectLst/>
                <a:latin typeface="Monotype Corsiva" pitchFamily="66" charset="0"/>
                <a:ea typeface="Times New Roman" pitchFamily="18" charset="0"/>
                <a:cs typeface="Times New Roman" pitchFamily="18" charset="0"/>
              </a:rPr>
              <a:t>• расширение кругозора, уточнение представлений об окружающем мире;</a:t>
            </a:r>
            <a:endParaRPr kumimoji="0" lang="ru-RU" sz="2000" b="0" i="0" u="none" strike="noStrike" cap="none" normalizeH="0" baseline="0" dirty="0" smtClean="0">
              <a:ln>
                <a:noFill/>
              </a:ln>
              <a:solidFill>
                <a:schemeClr val="accent1">
                  <a:lumMod val="75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75000"/>
                  </a:schemeClr>
                </a:solidFill>
                <a:effectLst/>
                <a:latin typeface="Monotype Corsiva" pitchFamily="66" charset="0"/>
                <a:ea typeface="Times New Roman" pitchFamily="18" charset="0"/>
                <a:cs typeface="Times New Roman" pitchFamily="18" charset="0"/>
              </a:rPr>
              <a:t>• воспитание физических качеств, необходимых для полноценного развития личности.</a:t>
            </a:r>
            <a:endParaRPr kumimoji="0" lang="ru-RU" sz="2000" b="0" i="0" u="none" strike="noStrike" cap="none" normalizeH="0" baseline="0" dirty="0" smtClean="0">
              <a:ln>
                <a:noFill/>
              </a:ln>
              <a:solidFill>
                <a:schemeClr val="accent1">
                  <a:lumMod val="75000"/>
                </a:schemeClr>
              </a:solidFill>
              <a:effectLst/>
              <a:latin typeface="Monotype Corsiva" pitchFamily="66" charset="0"/>
              <a:cs typeface="Arial" pitchFamily="34" charset="0"/>
            </a:endParaRPr>
          </a:p>
        </p:txBody>
      </p:sp>
    </p:spTree>
    <p:extLst>
      <p:ext uri="{BB962C8B-B14F-4D97-AF65-F5344CB8AC3E}">
        <p14:creationId xmlns:p14="http://schemas.microsoft.com/office/powerpoint/2010/main" xmlns="" val="76718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568952" cy="369332"/>
          </a:xfrm>
          <a:prstGeom prst="rect">
            <a:avLst/>
          </a:prstGeom>
        </p:spPr>
        <p:txBody>
          <a:bodyPr wrap="square">
            <a:spAutoFit/>
          </a:bodyPr>
          <a:lstStyle/>
          <a:p>
            <a:endParaRPr lang="ru-RU" dirty="0"/>
          </a:p>
        </p:txBody>
      </p:sp>
      <p:sp>
        <p:nvSpPr>
          <p:cNvPr id="5121" name="Rectangle 1"/>
          <p:cNvSpPr>
            <a:spLocks noChangeArrowheads="1"/>
          </p:cNvSpPr>
          <p:nvPr/>
        </p:nvSpPr>
        <p:spPr bwMode="auto">
          <a:xfrm>
            <a:off x="428596" y="88920"/>
            <a:ext cx="835824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accent4">
                    <a:lumMod val="50000"/>
                  </a:schemeClr>
                </a:solidFill>
                <a:effectLst/>
                <a:latin typeface="Monotype Corsiva" pitchFamily="66" charset="0"/>
                <a:ea typeface="Times New Roman" pitchFamily="18" charset="0"/>
                <a:cs typeface="Times New Roman" pitchFamily="18" charset="0"/>
              </a:rPr>
              <a:t>Нетрадиционные формы оздоровления дошкольника</a:t>
            </a:r>
            <a:endParaRPr kumimoji="0" lang="ru-RU" sz="3600" b="1" i="0" u="none" strike="noStrike" cap="none" normalizeH="0" baseline="0" dirty="0" smtClean="0">
              <a:ln>
                <a:noFill/>
              </a:ln>
              <a:solidFill>
                <a:schemeClr val="accent4">
                  <a:lumMod val="50000"/>
                </a:schemeClr>
              </a:solidFill>
              <a:effectLst/>
              <a:latin typeface="Monotype Corsiva" pitchFamily="66"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accent3">
                    <a:lumMod val="50000"/>
                  </a:schemeClr>
                </a:solidFill>
                <a:effectLst/>
                <a:latin typeface="Monotype Corsiva" pitchFamily="66" charset="0"/>
                <a:ea typeface="Times New Roman" pitchFamily="18" charset="0"/>
                <a:cs typeface="Times New Roman" pitchFamily="18" charset="0"/>
              </a:rPr>
              <a:t>Основная задача коррекционно-педагогической работы – укрепление физического здоровья детей и формирование у них уверенности, красивой осанки с использованием нетрадиционных форм и методов оздоровления. Положительный эффект дат использование в работе с детьми нетрадиционных форм оздоровления таких, </a:t>
            </a:r>
            <a:r>
              <a:rPr kumimoji="0" lang="ru-RU" sz="3600" b="1" i="0" u="sng" strike="noStrike" cap="none" normalizeH="0" baseline="0" dirty="0" smtClean="0">
                <a:ln>
                  <a:noFill/>
                </a:ln>
                <a:solidFill>
                  <a:schemeClr val="accent3">
                    <a:lumMod val="50000"/>
                  </a:schemeClr>
                </a:solidFill>
                <a:effectLst/>
                <a:latin typeface="Monotype Corsiva" pitchFamily="66" charset="0"/>
                <a:ea typeface="Times New Roman" pitchFamily="18" charset="0"/>
                <a:cs typeface="Times New Roman" pitchFamily="18" charset="0"/>
              </a:rPr>
              <a:t>как:</a:t>
            </a:r>
            <a:endParaRPr kumimoji="0" lang="ru-RU" sz="3600" b="1" i="0" u="sng" strike="noStrike" cap="none" normalizeH="0" baseline="0" dirty="0" smtClean="0">
              <a:ln>
                <a:noFill/>
              </a:ln>
              <a:solidFill>
                <a:schemeClr val="accent3">
                  <a:lumMod val="50000"/>
                </a:schemeClr>
              </a:solidFill>
              <a:effectLst/>
              <a:latin typeface="Monotype Corsiva" pitchFamily="66" charset="0"/>
              <a:cs typeface="Arial" pitchFamily="34" charset="0"/>
            </a:endParaRPr>
          </a:p>
        </p:txBody>
      </p:sp>
    </p:spTree>
    <p:extLst>
      <p:ext uri="{BB962C8B-B14F-4D97-AF65-F5344CB8AC3E}">
        <p14:creationId xmlns:p14="http://schemas.microsoft.com/office/powerpoint/2010/main" xmlns="" val="425160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57158" y="419991"/>
            <a:ext cx="8429684"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err="1" smtClean="0">
                <a:ln>
                  <a:noFill/>
                </a:ln>
                <a:solidFill>
                  <a:schemeClr val="tx2">
                    <a:lumMod val="50000"/>
                  </a:schemeClr>
                </a:solidFill>
                <a:effectLst/>
                <a:latin typeface="Monotype Corsiva" pitchFamily="66" charset="0"/>
                <a:ea typeface="Times New Roman" pitchFamily="18" charset="0"/>
                <a:cs typeface="Times New Roman" pitchFamily="18" charset="0"/>
              </a:rPr>
              <a:t>Биоэнергопластика</a:t>
            </a:r>
            <a:endParaRPr kumimoji="0" lang="ru-RU" sz="3600" b="1" i="0" u="none" strike="noStrike" cap="none" normalizeH="0" baseline="0" dirty="0" smtClean="0">
              <a:ln>
                <a:noFill/>
              </a:ln>
              <a:solidFill>
                <a:schemeClr val="tx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2">
                    <a:lumMod val="50000"/>
                  </a:schemeClr>
                </a:solidFill>
                <a:effectLst/>
                <a:latin typeface="Monotype Corsiva" pitchFamily="66" charset="0"/>
                <a:ea typeface="Times New Roman" pitchFamily="18" charset="0"/>
                <a:cs typeface="Times New Roman" pitchFamily="18" charset="0"/>
              </a:rPr>
              <a:t>Важнейшей проблемой дошкольного детства на современном этапе является увеличение количества детей с речевой патологией. В головном мозге человека центры, отвечающие за речь и движения пальцев рук, расположены очень близко. Стимулируя тонкую моторику и активизируя тем самым соответствующие отделы мозга, мы активизируем и соседние зоны, отвечающие за речь. Уровень развития мелкой моторики – один из показателей интеллектуальной готовности ребенка к школьному обучению.</a:t>
            </a:r>
            <a:endParaRPr kumimoji="0" lang="ru-RU" b="0" i="0" u="none" strike="noStrike" cap="none" normalizeH="0" baseline="0" dirty="0" smtClean="0">
              <a:ln>
                <a:noFill/>
              </a:ln>
              <a:solidFill>
                <a:schemeClr val="tx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2">
                    <a:lumMod val="50000"/>
                  </a:schemeClr>
                </a:solidFill>
                <a:effectLst/>
                <a:latin typeface="Monotype Corsiva" pitchFamily="66" charset="0"/>
                <a:ea typeface="Times New Roman" pitchFamily="18" charset="0"/>
                <a:cs typeface="Times New Roman" pitchFamily="18" charset="0"/>
              </a:rPr>
              <a:t>Обычно ребенок, имеющий высокий уровень развития мелкой моторики, умеет логически рассуждать, у него достаточно хорошо развиты память, мышление, внимание, связная речь. Термин “</a:t>
            </a:r>
            <a:r>
              <a:rPr kumimoji="0" lang="ru-RU" b="0" i="0" u="none" strike="noStrike" cap="none" normalizeH="0" baseline="0" dirty="0" err="1" smtClean="0">
                <a:ln>
                  <a:noFill/>
                </a:ln>
                <a:solidFill>
                  <a:schemeClr val="tx2">
                    <a:lumMod val="50000"/>
                  </a:schemeClr>
                </a:solidFill>
                <a:effectLst/>
                <a:latin typeface="Monotype Corsiva" pitchFamily="66" charset="0"/>
                <a:ea typeface="Times New Roman" pitchFamily="18" charset="0"/>
                <a:cs typeface="Times New Roman" pitchFamily="18" charset="0"/>
              </a:rPr>
              <a:t>биоэнергопластика</a:t>
            </a:r>
            <a:r>
              <a:rPr kumimoji="0" lang="ru-RU" b="0" i="0" u="none" strike="noStrike" cap="none" normalizeH="0" baseline="0" dirty="0" smtClean="0">
                <a:ln>
                  <a:noFill/>
                </a:ln>
                <a:solidFill>
                  <a:schemeClr val="tx2">
                    <a:lumMod val="50000"/>
                  </a:schemeClr>
                </a:solidFill>
                <a:effectLst/>
                <a:latin typeface="Monotype Corsiva" pitchFamily="66" charset="0"/>
                <a:ea typeface="Times New Roman" pitchFamily="18" charset="0"/>
                <a:cs typeface="Times New Roman" pitchFamily="18" charset="0"/>
              </a:rPr>
              <a:t>” состоит из двух слов: </a:t>
            </a:r>
            <a:r>
              <a:rPr kumimoji="0" lang="ru-RU" b="0" i="0" u="none" strike="noStrike" cap="none" normalizeH="0" baseline="0" dirty="0" err="1" smtClean="0">
                <a:ln>
                  <a:noFill/>
                </a:ln>
                <a:solidFill>
                  <a:schemeClr val="tx2">
                    <a:lumMod val="50000"/>
                  </a:schemeClr>
                </a:solidFill>
                <a:effectLst/>
                <a:latin typeface="Monotype Corsiva" pitchFamily="66" charset="0"/>
                <a:ea typeface="Times New Roman" pitchFamily="18" charset="0"/>
                <a:cs typeface="Times New Roman" pitchFamily="18" charset="0"/>
              </a:rPr>
              <a:t>биоэнергия</a:t>
            </a:r>
            <a:r>
              <a:rPr kumimoji="0" lang="ru-RU" b="0" i="0" u="none" strike="noStrike" cap="none" normalizeH="0" baseline="0" dirty="0" smtClean="0">
                <a:ln>
                  <a:noFill/>
                </a:ln>
                <a:solidFill>
                  <a:schemeClr val="tx2">
                    <a:lumMod val="50000"/>
                  </a:schemeClr>
                </a:solidFill>
                <a:effectLst/>
                <a:latin typeface="Monotype Corsiva" pitchFamily="66" charset="0"/>
                <a:ea typeface="Times New Roman" pitchFamily="18" charset="0"/>
                <a:cs typeface="Times New Roman" pitchFamily="18" charset="0"/>
              </a:rPr>
              <a:t> и пластика. </a:t>
            </a:r>
            <a:r>
              <a:rPr kumimoji="0" lang="ru-RU" b="0" i="0" u="none" strike="noStrike" cap="none" normalizeH="0" baseline="0" dirty="0" err="1" smtClean="0">
                <a:ln>
                  <a:noFill/>
                </a:ln>
                <a:solidFill>
                  <a:schemeClr val="tx2">
                    <a:lumMod val="50000"/>
                  </a:schemeClr>
                </a:solidFill>
                <a:effectLst/>
                <a:latin typeface="Monotype Corsiva" pitchFamily="66" charset="0"/>
                <a:ea typeface="Times New Roman" pitchFamily="18" charset="0"/>
                <a:cs typeface="Times New Roman" pitchFamily="18" charset="0"/>
              </a:rPr>
              <a:t>Биоэнергия</a:t>
            </a:r>
            <a:r>
              <a:rPr kumimoji="0" lang="ru-RU" b="0" i="0" u="none" strike="noStrike" cap="none" normalizeH="0" baseline="0" dirty="0" smtClean="0">
                <a:ln>
                  <a:noFill/>
                </a:ln>
                <a:solidFill>
                  <a:schemeClr val="tx2">
                    <a:lumMod val="50000"/>
                  </a:schemeClr>
                </a:solidFill>
                <a:effectLst/>
                <a:latin typeface="Monotype Corsiva" pitchFamily="66" charset="0"/>
                <a:ea typeface="Times New Roman" pitchFamily="18" charset="0"/>
                <a:cs typeface="Times New Roman" pitchFamily="18" charset="0"/>
              </a:rPr>
              <a:t> – это та энергия, которая находится внутри человека. Пластика – плавные, раскрепощённые движения тела и рук.</a:t>
            </a:r>
            <a:endParaRPr kumimoji="0" lang="ru-RU" b="0" i="0" u="none" strike="noStrike" cap="none" normalizeH="0" baseline="0" dirty="0" smtClean="0">
              <a:ln>
                <a:noFill/>
              </a:ln>
              <a:solidFill>
                <a:schemeClr val="tx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2">
                    <a:lumMod val="50000"/>
                  </a:schemeClr>
                </a:solidFill>
                <a:effectLst/>
                <a:latin typeface="Monotype Corsiva" pitchFamily="66" charset="0"/>
                <a:ea typeface="Times New Roman" pitchFamily="18" charset="0"/>
                <a:cs typeface="Times New Roman" pitchFamily="18" charset="0"/>
              </a:rPr>
              <a:t>Применение </a:t>
            </a:r>
            <a:r>
              <a:rPr kumimoji="0" lang="ru-RU" b="0" i="0" u="none" strike="noStrike" cap="none" normalizeH="0" baseline="0" dirty="0" err="1" smtClean="0">
                <a:ln>
                  <a:noFill/>
                </a:ln>
                <a:solidFill>
                  <a:schemeClr val="tx2">
                    <a:lumMod val="50000"/>
                  </a:schemeClr>
                </a:solidFill>
                <a:effectLst/>
                <a:latin typeface="Monotype Corsiva" pitchFamily="66" charset="0"/>
                <a:ea typeface="Times New Roman" pitchFamily="18" charset="0"/>
                <a:cs typeface="Times New Roman" pitchFamily="18" charset="0"/>
              </a:rPr>
              <a:t>биоэнергопластики</a:t>
            </a:r>
            <a:r>
              <a:rPr kumimoji="0" lang="ru-RU" b="0" i="0" u="none" strike="noStrike" cap="none" normalizeH="0" baseline="0" dirty="0" smtClean="0">
                <a:ln>
                  <a:noFill/>
                </a:ln>
                <a:solidFill>
                  <a:schemeClr val="tx2">
                    <a:lumMod val="50000"/>
                  </a:schemeClr>
                </a:solidFill>
                <a:effectLst/>
                <a:latin typeface="Monotype Corsiva" pitchFamily="66" charset="0"/>
                <a:ea typeface="Times New Roman" pitchFamily="18" charset="0"/>
                <a:cs typeface="Times New Roman" pitchFamily="18" charset="0"/>
              </a:rPr>
              <a:t> эффективно ускоряет исправление дефектных звуков у детей со сниженными и нарушенными кинестетическими ощущениями, так как работающая ладонь многократно усиливает импульсы, идущие к коре головного мозга от языка.</a:t>
            </a:r>
            <a:endParaRPr kumimoji="0" lang="ru-RU" b="0" i="0" u="none" strike="noStrike" cap="none" normalizeH="0" baseline="0" dirty="0" smtClean="0">
              <a:ln>
                <a:noFill/>
              </a:ln>
              <a:solidFill>
                <a:schemeClr val="tx2">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1" i="0" u="sng" strike="noStrike" cap="none" normalizeH="0" baseline="0" dirty="0" err="1" smtClean="0">
                <a:ln>
                  <a:noFill/>
                </a:ln>
                <a:solidFill>
                  <a:schemeClr val="tx2">
                    <a:lumMod val="50000"/>
                  </a:schemeClr>
                </a:solidFill>
                <a:effectLst/>
                <a:latin typeface="Monotype Corsiva" pitchFamily="66" charset="0"/>
                <a:ea typeface="Times New Roman" pitchFamily="18" charset="0"/>
                <a:cs typeface="Times New Roman" pitchFamily="18" charset="0"/>
              </a:rPr>
              <a:t>Биоэнергопластика</a:t>
            </a:r>
            <a:r>
              <a:rPr kumimoji="0" lang="ru-RU" b="1" i="0" u="sng" strike="noStrike" cap="none" normalizeH="0" baseline="0" dirty="0" smtClean="0">
                <a:ln>
                  <a:noFill/>
                </a:ln>
                <a:solidFill>
                  <a:schemeClr val="tx2">
                    <a:lumMod val="50000"/>
                  </a:schemeClr>
                </a:solidFill>
                <a:effectLst/>
                <a:latin typeface="Monotype Corsiva" pitchFamily="66" charset="0"/>
                <a:ea typeface="Times New Roman" pitchFamily="18" charset="0"/>
                <a:cs typeface="Times New Roman" pitchFamily="18" charset="0"/>
              </a:rPr>
              <a:t> </a:t>
            </a:r>
            <a:r>
              <a:rPr kumimoji="0" lang="ru-RU" b="0" i="0" u="none" strike="noStrike" cap="none" normalizeH="0" baseline="0" dirty="0" smtClean="0">
                <a:ln>
                  <a:noFill/>
                </a:ln>
                <a:solidFill>
                  <a:schemeClr val="tx2">
                    <a:lumMod val="50000"/>
                  </a:schemeClr>
                </a:solidFill>
                <a:effectLst/>
                <a:latin typeface="Monotype Corsiva" pitchFamily="66" charset="0"/>
                <a:ea typeface="Times New Roman" pitchFamily="18" charset="0"/>
                <a:cs typeface="Times New Roman" pitchFamily="18" charset="0"/>
              </a:rPr>
              <a:t>- это </a:t>
            </a:r>
            <a:r>
              <a:rPr kumimoji="0" lang="ru-RU" b="0" i="0" u="none" strike="noStrike" cap="none" normalizeH="0" baseline="0" dirty="0" err="1" smtClean="0">
                <a:ln>
                  <a:noFill/>
                </a:ln>
                <a:solidFill>
                  <a:schemeClr val="tx2">
                    <a:lumMod val="50000"/>
                  </a:schemeClr>
                </a:solidFill>
                <a:effectLst/>
                <a:latin typeface="Monotype Corsiva" pitchFamily="66" charset="0"/>
                <a:ea typeface="Times New Roman" pitchFamily="18" charset="0"/>
                <a:cs typeface="Times New Roman" pitchFamily="18" charset="0"/>
              </a:rPr>
              <a:t>содружественные</a:t>
            </a:r>
            <a:r>
              <a:rPr kumimoji="0" lang="ru-RU" b="0" i="0" u="none" strike="noStrike" cap="none" normalizeH="0" baseline="0" dirty="0" smtClean="0">
                <a:ln>
                  <a:noFill/>
                </a:ln>
                <a:solidFill>
                  <a:schemeClr val="tx2">
                    <a:lumMod val="50000"/>
                  </a:schemeClr>
                </a:solidFill>
                <a:effectLst/>
                <a:latin typeface="Monotype Corsiva" pitchFamily="66" charset="0"/>
                <a:ea typeface="Times New Roman" pitchFamily="18" charset="0"/>
                <a:cs typeface="Times New Roman" pitchFamily="18" charset="0"/>
              </a:rPr>
              <a:t> движения руки и языка. Они выполняются одновременно, ритмично с целью активизации органов артикуляции, для достижения лучших результатов по постановке звуков, оказывают благотворное влияние на активизацию интеллектуальной деятельности детей, улучшают внимание, память, мышление, оптимизируют психологическую базу речи, улучшает моторные возможности ребенка по всем параметрам, способствуют коррекции звукопроизношения, фонематических процессов.</a:t>
            </a:r>
            <a:endParaRPr kumimoji="0" lang="ru-RU" b="0" i="0" u="none" strike="noStrike" cap="none" normalizeH="0" baseline="0" dirty="0" smtClean="0">
              <a:ln>
                <a:noFill/>
              </a:ln>
              <a:solidFill>
                <a:schemeClr val="tx2">
                  <a:lumMod val="50000"/>
                </a:schemeClr>
              </a:solidFill>
              <a:effectLst/>
              <a:latin typeface="Monotype Corsiva" pitchFamily="66"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57158" y="294481"/>
            <a:ext cx="857256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D60093"/>
                </a:solidFill>
                <a:effectLst/>
                <a:latin typeface="Monotype Corsiva" pitchFamily="66" charset="0"/>
                <a:ea typeface="Times New Roman" pitchFamily="18" charset="0"/>
                <a:cs typeface="Times New Roman" pitchFamily="18" charset="0"/>
              </a:rPr>
              <a:t>Корригирующая гимнастика</a:t>
            </a:r>
            <a:endParaRPr kumimoji="0" lang="ru-RU" sz="3600" b="1" i="0" u="none" strike="noStrike" cap="none" normalizeH="0" baseline="0" dirty="0" smtClean="0">
              <a:ln>
                <a:noFill/>
              </a:ln>
              <a:solidFill>
                <a:srgbClr val="D60093"/>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sng"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Задачи:</a:t>
            </a:r>
            <a:endParaRPr kumimoji="0" lang="ru-RU" sz="2400" b="1" i="0" u="sng"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 Общее укрепление мышц опорно-двигательного аппарата.</a:t>
            </a:r>
            <a:endParaRPr kumimoji="0" lang="ru-RU" sz="2400" b="0" i="0" u="none"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 Увеличение силовой выносливости мышц живота, рук, ног, длинных мышц спины при одновременной стабилизации позвоночника.</a:t>
            </a:r>
            <a:endParaRPr kumimoji="0" lang="ru-RU" sz="2400" b="0" i="0" u="none"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Воздействует на сердечнососудистую, дыхательную и нервную системы. Выполняя упражнения дети учатся управлять своими движениями, производить их ловко, координировано, с заданной амплитудой в определенном направлении, темпе, ритме.</a:t>
            </a:r>
            <a:endParaRPr kumimoji="0" lang="ru-RU" sz="2400" b="0" i="0" u="none" strike="noStrike" cap="none" normalizeH="0" baseline="0" dirty="0" smtClean="0">
              <a:ln>
                <a:noFill/>
              </a:ln>
              <a:solidFill>
                <a:srgbClr val="FF3399"/>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sng"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Корригирующая гимнастика </a:t>
            </a:r>
            <a:r>
              <a:rPr kumimoji="0" lang="ru-RU" sz="2400" b="0" i="0" u="none" strike="noStrike" cap="none" normalizeH="0" baseline="0" dirty="0" smtClean="0">
                <a:ln>
                  <a:noFill/>
                </a:ln>
                <a:solidFill>
                  <a:srgbClr val="FF3399"/>
                </a:solidFill>
                <a:effectLst/>
                <a:latin typeface="Monotype Corsiva" pitchFamily="66" charset="0"/>
                <a:ea typeface="Times New Roman" pitchFamily="18" charset="0"/>
                <a:cs typeface="Times New Roman" pitchFamily="18" charset="0"/>
              </a:rPr>
              <a:t>включается в различные формы физкультурно-оздоровительных мероприятий: занятия, утреннюю гимнастику, в комплексы гимнастики после дневного сна. Форма проведения зависит от поставленной задачи и контингента детей. Упражнения носят игровой, сюжетный характер, способствуют укреплению мышц спины, плечевого пояса, брюшного пресса – «мышечного корсета».</a:t>
            </a:r>
            <a:endParaRPr kumimoji="0" lang="ru-RU" sz="2400" b="0" i="0" u="none" strike="noStrike" cap="none" normalizeH="0" baseline="0" dirty="0" smtClean="0">
              <a:ln>
                <a:noFill/>
              </a:ln>
              <a:solidFill>
                <a:srgbClr val="FF3399"/>
              </a:solidFill>
              <a:effectLst/>
              <a:latin typeface="Monotype Corsiva" pitchFamily="66"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28596" y="92333"/>
            <a:ext cx="8358246"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err="1" smtClean="0">
                <a:ln>
                  <a:noFill/>
                </a:ln>
                <a:solidFill>
                  <a:schemeClr val="tx2">
                    <a:lumMod val="10000"/>
                  </a:schemeClr>
                </a:solidFill>
                <a:effectLst/>
                <a:latin typeface="Monotype Corsiva" pitchFamily="66" charset="0"/>
                <a:ea typeface="Times New Roman" pitchFamily="18" charset="0"/>
                <a:cs typeface="Times New Roman" pitchFamily="18" charset="0"/>
              </a:rPr>
              <a:t>Креативная</a:t>
            </a:r>
            <a:r>
              <a:rPr kumimoji="0" lang="ru-RU" sz="3600" b="1" i="0" u="none" strike="noStrike" cap="none" normalizeH="0" baseline="0" dirty="0" smtClean="0">
                <a:ln>
                  <a:noFill/>
                </a:ln>
                <a:solidFill>
                  <a:schemeClr val="tx2">
                    <a:lumMod val="10000"/>
                  </a:schemeClr>
                </a:solidFill>
                <a:effectLst/>
                <a:latin typeface="Monotype Corsiva" pitchFamily="66" charset="0"/>
                <a:ea typeface="Times New Roman" pitchFamily="18" charset="0"/>
                <a:cs typeface="Times New Roman" pitchFamily="18" charset="0"/>
              </a:rPr>
              <a:t> гимнастика</a:t>
            </a:r>
            <a:endParaRPr kumimoji="0" lang="ru-RU" sz="3600" b="1" i="0" u="none" strike="noStrike" cap="none" normalizeH="0" baseline="0" dirty="0" smtClean="0">
              <a:ln>
                <a:noFill/>
              </a:ln>
              <a:solidFill>
                <a:schemeClr val="tx2">
                  <a:lumMod val="1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sng" strike="noStrike" cap="none" normalizeH="0" baseline="0" dirty="0" smtClean="0">
                <a:ln>
                  <a:noFill/>
                </a:ln>
                <a:solidFill>
                  <a:schemeClr val="tx1">
                    <a:lumMod val="50000"/>
                  </a:schemeClr>
                </a:solidFill>
                <a:effectLst/>
                <a:latin typeface="Monotype Corsiva" pitchFamily="66" charset="0"/>
                <a:ea typeface="Times New Roman" pitchFamily="18" charset="0"/>
                <a:cs typeface="Times New Roman" pitchFamily="18" charset="0"/>
              </a:rPr>
              <a:t>Задачи:</a:t>
            </a:r>
            <a:endParaRPr kumimoji="0" lang="ru-RU" sz="2400" b="1" i="0" u="sng" strike="noStrike" cap="none" normalizeH="0" baseline="0" dirty="0" smtClean="0">
              <a:ln>
                <a:noFill/>
              </a:ln>
              <a:solidFill>
                <a:schemeClr val="tx1">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lumMod val="50000"/>
                  </a:schemeClr>
                </a:solidFill>
                <a:effectLst/>
                <a:latin typeface="Monotype Corsiva" pitchFamily="66" charset="0"/>
                <a:ea typeface="Times New Roman" pitchFamily="18" charset="0"/>
                <a:cs typeface="Times New Roman" pitchFamily="18" charset="0"/>
              </a:rPr>
              <a:t>• формировать навыки самостоятельного выражения движений по музыку;</a:t>
            </a:r>
            <a:endParaRPr kumimoji="0" lang="ru-RU" sz="2400" b="0" i="0" u="none" strike="noStrike" cap="none" normalizeH="0" baseline="0" dirty="0" smtClean="0">
              <a:ln>
                <a:noFill/>
              </a:ln>
              <a:solidFill>
                <a:schemeClr val="tx1">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lumMod val="50000"/>
                  </a:schemeClr>
                </a:solidFill>
                <a:effectLst/>
                <a:latin typeface="Monotype Corsiva" pitchFamily="66" charset="0"/>
                <a:ea typeface="Times New Roman" pitchFamily="18" charset="0"/>
                <a:cs typeface="Times New Roman" pitchFamily="18" charset="0"/>
              </a:rPr>
              <a:t>• развивать мышление, воображение, находчивость,</a:t>
            </a:r>
            <a:endParaRPr kumimoji="0" lang="ru-RU" sz="2400" b="0" i="0" u="none" strike="noStrike" cap="none" normalizeH="0" baseline="0" dirty="0" smtClean="0">
              <a:ln>
                <a:noFill/>
              </a:ln>
              <a:solidFill>
                <a:schemeClr val="tx1">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lumMod val="50000"/>
                  </a:schemeClr>
                </a:solidFill>
                <a:effectLst/>
                <a:latin typeface="Monotype Corsiva" pitchFamily="66" charset="0"/>
                <a:ea typeface="Times New Roman" pitchFamily="18" charset="0"/>
                <a:cs typeface="Times New Roman" pitchFamily="18" charset="0"/>
              </a:rPr>
              <a:t>• воспитывать умения эмоционального выражения, творчества в движениях;</a:t>
            </a:r>
            <a:endParaRPr kumimoji="0" lang="ru-RU" sz="2400" b="0" i="0" u="none" strike="noStrike" cap="none" normalizeH="0" baseline="0" dirty="0" smtClean="0">
              <a:ln>
                <a:noFill/>
              </a:ln>
              <a:solidFill>
                <a:schemeClr val="tx1">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lumMod val="50000"/>
                  </a:schemeClr>
                </a:solidFill>
                <a:effectLst/>
                <a:latin typeface="Monotype Corsiva" pitchFamily="66" charset="0"/>
                <a:ea typeface="Times New Roman" pitchFamily="18" charset="0"/>
                <a:cs typeface="Times New Roman" pitchFamily="18" charset="0"/>
              </a:rPr>
              <a:t>• развивать инициативу, чувство взаимопомощи и трудолюбия.</a:t>
            </a:r>
            <a:endParaRPr kumimoji="0" lang="ru-RU" sz="2400" b="0" i="0" u="none" strike="noStrike" cap="none" normalizeH="0" baseline="0" dirty="0" smtClean="0">
              <a:ln>
                <a:noFill/>
              </a:ln>
              <a:solidFill>
                <a:schemeClr val="tx1">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sng" strike="noStrike" cap="none" normalizeH="0" baseline="0" dirty="0" err="1" smtClean="0">
                <a:ln>
                  <a:noFill/>
                </a:ln>
                <a:solidFill>
                  <a:schemeClr val="tx1">
                    <a:lumMod val="50000"/>
                  </a:schemeClr>
                </a:solidFill>
                <a:effectLst/>
                <a:latin typeface="Monotype Corsiva" pitchFamily="66" charset="0"/>
                <a:ea typeface="Times New Roman" pitchFamily="18" charset="0"/>
                <a:cs typeface="Times New Roman" pitchFamily="18" charset="0"/>
              </a:rPr>
              <a:t>Креативная</a:t>
            </a:r>
            <a:r>
              <a:rPr kumimoji="0" lang="ru-RU" sz="2400" b="1" i="0" u="sng" strike="noStrike" cap="none" normalizeH="0" baseline="0" dirty="0" smtClean="0">
                <a:ln>
                  <a:noFill/>
                </a:ln>
                <a:solidFill>
                  <a:schemeClr val="tx1">
                    <a:lumMod val="50000"/>
                  </a:schemeClr>
                </a:solidFill>
                <a:effectLst/>
                <a:latin typeface="Monotype Corsiva" pitchFamily="66" charset="0"/>
                <a:ea typeface="Times New Roman" pitchFamily="18" charset="0"/>
                <a:cs typeface="Times New Roman" pitchFamily="18" charset="0"/>
              </a:rPr>
              <a:t> гимнастика </a:t>
            </a:r>
            <a:r>
              <a:rPr kumimoji="0" lang="ru-RU" sz="2400" b="0" i="0" u="none" strike="noStrike" cap="none" normalizeH="0" baseline="0" dirty="0" smtClean="0">
                <a:ln>
                  <a:noFill/>
                </a:ln>
                <a:solidFill>
                  <a:schemeClr val="tx1">
                    <a:lumMod val="50000"/>
                  </a:schemeClr>
                </a:solidFill>
                <a:effectLst/>
                <a:latin typeface="Monotype Corsiva" pitchFamily="66" charset="0"/>
                <a:ea typeface="Times New Roman" pitchFamily="18" charset="0"/>
                <a:cs typeface="Times New Roman" pitchFamily="18" charset="0"/>
              </a:rPr>
              <a:t>это:</a:t>
            </a:r>
            <a:endParaRPr kumimoji="0" lang="ru-RU" sz="2400" b="0" i="0" u="none" strike="noStrike" cap="none" normalizeH="0" baseline="0" dirty="0" smtClean="0">
              <a:ln>
                <a:noFill/>
              </a:ln>
              <a:solidFill>
                <a:schemeClr val="tx1">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lumMod val="50000"/>
                  </a:schemeClr>
                </a:solidFill>
                <a:effectLst/>
                <a:latin typeface="Monotype Corsiva" pitchFamily="66" charset="0"/>
                <a:ea typeface="Times New Roman" pitchFamily="18" charset="0"/>
                <a:cs typeface="Times New Roman" pitchFamily="18" charset="0"/>
              </a:rPr>
              <a:t>1. Музыкально-творческие игры.</a:t>
            </a:r>
            <a:endParaRPr kumimoji="0" lang="ru-RU" sz="2400" b="0" i="0" u="none" strike="noStrike" cap="none" normalizeH="0" baseline="0" dirty="0" smtClean="0">
              <a:ln>
                <a:noFill/>
              </a:ln>
              <a:solidFill>
                <a:schemeClr val="tx1">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lumMod val="50000"/>
                  </a:schemeClr>
                </a:solidFill>
                <a:effectLst/>
                <a:latin typeface="Monotype Corsiva" pitchFamily="66" charset="0"/>
                <a:ea typeface="Times New Roman" pitchFamily="18" charset="0"/>
                <a:cs typeface="Times New Roman" pitchFamily="18" charset="0"/>
              </a:rPr>
              <a:t>2. Образно-игровые движения (упражнения с превращениями)</a:t>
            </a:r>
            <a:endParaRPr kumimoji="0" lang="ru-RU" sz="2400" b="0" i="0" u="none" strike="noStrike" cap="none" normalizeH="0" baseline="0" dirty="0" smtClean="0">
              <a:ln>
                <a:noFill/>
              </a:ln>
              <a:solidFill>
                <a:schemeClr val="tx1">
                  <a:lumMod val="50000"/>
                </a:schemeClr>
              </a:solidFill>
              <a:effectLst/>
              <a:latin typeface="Monotype Corsiva" pitchFamily="66"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lumMod val="50000"/>
                  </a:schemeClr>
                </a:solidFill>
                <a:effectLst/>
                <a:latin typeface="Monotype Corsiva" pitchFamily="66" charset="0"/>
                <a:ea typeface="Times New Roman" pitchFamily="18" charset="0"/>
                <a:cs typeface="Times New Roman" pitchFamily="18" charset="0"/>
              </a:rPr>
              <a:t>3.Специальные задания, способствующие развитию выдумки, творческой инициативы, для развития созидательных способностей детей, их познавательной активности, мышления, свободного самовыражения.</a:t>
            </a:r>
            <a:endParaRPr kumimoji="0" lang="ru-RU" sz="2400" b="0" i="0" u="none" strike="noStrike" cap="none" normalizeH="0" baseline="0" dirty="0" smtClean="0">
              <a:ln>
                <a:noFill/>
              </a:ln>
              <a:solidFill>
                <a:schemeClr val="tx1">
                  <a:lumMod val="50000"/>
                </a:schemeClr>
              </a:solidFill>
              <a:effectLst/>
              <a:latin typeface="Monotype Corsiva" pitchFamily="66"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00034" y="1000108"/>
            <a:ext cx="80010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4800" b="1" i="0" u="sng" strike="noStrike" cap="none" normalizeH="0" baseline="0" dirty="0" smtClean="0">
                <a:ln>
                  <a:noFill/>
                </a:ln>
                <a:solidFill>
                  <a:srgbClr val="FF0000"/>
                </a:solidFill>
                <a:effectLst/>
                <a:latin typeface="Monotype Corsiva" pitchFamily="66" charset="0"/>
                <a:ea typeface="Times New Roman" pitchFamily="18" charset="0"/>
                <a:cs typeface="Times New Roman" pitchFamily="18" charset="0"/>
              </a:rPr>
              <a:t>Минуты тишины </a:t>
            </a:r>
            <a:r>
              <a:rPr kumimoji="0" lang="ru-RU" sz="4800" b="0" i="0" u="none" strike="noStrike" cap="none" normalizeH="0" baseline="0" dirty="0" smtClean="0">
                <a:ln>
                  <a:noFill/>
                </a:ln>
                <a:solidFill>
                  <a:srgbClr val="FF0000"/>
                </a:solidFill>
                <a:effectLst/>
                <a:latin typeface="Monotype Corsiva" pitchFamily="66" charset="0"/>
                <a:ea typeface="Times New Roman" pitchFamily="18" charset="0"/>
                <a:cs typeface="Times New Roman" pitchFamily="18" charset="0"/>
              </a:rPr>
              <a:t>- </a:t>
            </a:r>
            <a:r>
              <a:rPr kumimoji="0" lang="ru-RU" sz="4800" b="0" i="0" u="none" strike="noStrike" cap="none" normalizeH="0" baseline="0" dirty="0" err="1" smtClean="0">
                <a:ln>
                  <a:noFill/>
                </a:ln>
                <a:solidFill>
                  <a:srgbClr val="FF0000"/>
                </a:solidFill>
                <a:effectLst/>
                <a:latin typeface="Monotype Corsiva" pitchFamily="66" charset="0"/>
                <a:ea typeface="Times New Roman" pitchFamily="18" charset="0"/>
                <a:cs typeface="Times New Roman" pitchFamily="18" charset="0"/>
              </a:rPr>
              <a:t>зто</a:t>
            </a:r>
            <a:r>
              <a:rPr kumimoji="0" lang="ru-RU" sz="4800" b="0" i="0" u="none" strike="noStrike" cap="none" normalizeH="0" baseline="0" dirty="0" smtClean="0">
                <a:ln>
                  <a:noFill/>
                </a:ln>
                <a:solidFill>
                  <a:srgbClr val="FF0000"/>
                </a:solidFill>
                <a:effectLst/>
                <a:latin typeface="Monotype Corsiva" pitchFamily="66" charset="0"/>
                <a:ea typeface="Times New Roman" pitchFamily="18" charset="0"/>
                <a:cs typeface="Times New Roman" pitchFamily="18" charset="0"/>
              </a:rPr>
              <a:t> специфическая форма работы, способствующая развитию волевых качеств детей. Дети познают мир через услышанные звуки.</a:t>
            </a:r>
            <a:endParaRPr kumimoji="0" lang="ru-RU" sz="4800" b="0" i="0" u="none" strike="noStrike" cap="none" normalizeH="0" baseline="0" dirty="0" smtClean="0">
              <a:ln>
                <a:noFill/>
              </a:ln>
              <a:solidFill>
                <a:srgbClr val="FF0000"/>
              </a:solidFill>
              <a:effectLst/>
              <a:latin typeface="Monotype Corsiva" pitchFamily="66"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144</TotalTime>
  <Words>3163</Words>
  <Application>Microsoft Office PowerPoint</Application>
  <PresentationFormat>Экран (4:3)</PresentationFormat>
  <Paragraphs>156</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Апекс</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Admin</cp:lastModifiedBy>
  <cp:revision>15</cp:revision>
  <dcterms:created xsi:type="dcterms:W3CDTF">2013-01-22T18:31:03Z</dcterms:created>
  <dcterms:modified xsi:type="dcterms:W3CDTF">2013-12-23T12:28:54Z</dcterms:modified>
</cp:coreProperties>
</file>