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3" r:id="rId5"/>
    <p:sldId id="261" r:id="rId6"/>
    <p:sldId id="260" r:id="rId7"/>
    <p:sldId id="259" r:id="rId8"/>
    <p:sldId id="258" r:id="rId9"/>
    <p:sldId id="265" r:id="rId10"/>
    <p:sldId id="268" r:id="rId11"/>
    <p:sldId id="267" r:id="rId12"/>
    <p:sldId id="270" r:id="rId13"/>
    <p:sldId id="271" r:id="rId14"/>
    <p:sldId id="273" r:id="rId15"/>
    <p:sldId id="272" r:id="rId16"/>
    <p:sldId id="274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>
                <a:latin typeface="Georgia" pitchFamily="18" charset="0"/>
              </a:rPr>
              <a:t>Начало</a:t>
            </a:r>
            <a:r>
              <a:rPr lang="ru-RU" sz="1600" baseline="0">
                <a:latin typeface="Georgia" pitchFamily="18" charset="0"/>
              </a:rPr>
              <a:t> года</a:t>
            </a:r>
            <a:endParaRPr lang="ru-RU" sz="1600">
              <a:latin typeface="Georgia" pitchFamily="18" charset="0"/>
            </a:endParaRP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8011314322761524E-2"/>
          <c:y val="0.23734658161972971"/>
          <c:w val="0.58751116269828862"/>
          <c:h val="0.6359136350328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explosion val="15"/>
          <c:dPt>
            <c:idx val="0"/>
            <c:spPr>
              <a:solidFill>
                <a:srgbClr val="EC125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spPr>
              <a:solidFill>
                <a:srgbClr val="29F34F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 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45</c:v>
                </c:pt>
                <c:pt idx="2">
                  <c:v>55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Georgia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Georgia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latin typeface="Georgia" pitchFamily="18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1166776027996459"/>
          <c:y val="0.65660948631422711"/>
          <c:w val="0.28833223897606891"/>
          <c:h val="0.21728070952814241"/>
        </c:manualLayout>
      </c:layout>
    </c:legend>
    <c:plotVisOnly val="1"/>
  </c:chart>
  <c:spPr>
    <a:solidFill>
      <a:srgbClr val="E9BDE3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baseline="0">
                <a:latin typeface="Georgia" pitchFamily="18" charset="0"/>
              </a:rPr>
              <a:t>Конец  года</a:t>
            </a:r>
            <a:endParaRPr lang="ru-RU" sz="1600">
              <a:latin typeface="Georgia" pitchFamily="18" charset="0"/>
            </a:endParaRP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explosion val="25"/>
          <c:dPt>
            <c:idx val="0"/>
            <c:spPr>
              <a:solidFill>
                <a:srgbClr val="EC125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spPr>
              <a:solidFill>
                <a:srgbClr val="29F34F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Лист1!$A$2:$A$5</c:f>
              <c:strCache>
                <c:ptCount val="2"/>
                <c:pt idx="0">
                  <c:v>высокий уровень</c:v>
                </c:pt>
                <c:pt idx="1">
                  <c:v>средний уровень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65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9848815242869413"/>
          <c:y val="0.65660948631422933"/>
          <c:w val="0.35902174568915968"/>
          <c:h val="0.28329931346200027"/>
        </c:manualLayout>
      </c:layout>
      <c:txPr>
        <a:bodyPr/>
        <a:lstStyle/>
        <a:p>
          <a:pPr>
            <a:defRPr sz="1100" b="1">
              <a:latin typeface="Georgia" pitchFamily="18" charset="0"/>
            </a:defRPr>
          </a:pPr>
          <a:endParaRPr lang="ru-RU"/>
        </a:p>
      </c:txPr>
    </c:legend>
    <c:plotVisOnly val="1"/>
  </c:chart>
  <c:spPr>
    <a:solidFill>
      <a:srgbClr val="E3ABDB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layout>
                <c:manualLayout>
                  <c:x val="8.8207005683151266E-3"/>
                  <c:y val="-1.244588815295179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200"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</c:v>
                </c:pt>
                <c:pt idx="1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EC1250"/>
            </a:solidFill>
          </c:spPr>
          <c:dLbls>
            <c:txPr>
              <a:bodyPr/>
              <a:lstStyle/>
              <a:p>
                <a:pPr>
                  <a:defRPr sz="1200" b="1"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55</c:v>
                </c:pt>
              </c:numCache>
            </c:numRef>
          </c:val>
        </c:ser>
        <c:shape val="cylinder"/>
        <c:axId val="65911424"/>
        <c:axId val="81174912"/>
        <c:axId val="0"/>
      </c:bar3DChart>
      <c:catAx>
        <c:axId val="6591142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Georgia" pitchFamily="18" charset="0"/>
              </a:defRPr>
            </a:pPr>
            <a:endParaRPr lang="ru-RU"/>
          </a:p>
        </c:txPr>
        <c:crossAx val="81174912"/>
        <c:crosses val="autoZero"/>
        <c:auto val="1"/>
        <c:lblAlgn val="ctr"/>
        <c:lblOffset val="100"/>
      </c:catAx>
      <c:valAx>
        <c:axId val="81174912"/>
        <c:scaling>
          <c:orientation val="minMax"/>
        </c:scaling>
        <c:axPos val="l"/>
        <c:majorGridlines/>
        <c:numFmt formatCode="General" sourceLinked="1"/>
        <c:tickLblPos val="nextTo"/>
        <c:crossAx val="659114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Georgia" pitchFamily="18" charset="0"/>
            </a:defRPr>
          </a:pPr>
          <a:endParaRPr lang="ru-RU"/>
        </a:p>
      </c:txPr>
    </c:legend>
    <c:plotVisOnly val="1"/>
  </c:chart>
  <c:spPr>
    <a:solidFill>
      <a:srgbClr val="9BE3ED"/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D754-3286-4CB0-94EC-F6F250807A5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D75-0641-4996-B51E-4CD7B0A1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D754-3286-4CB0-94EC-F6F250807A5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D75-0641-4996-B51E-4CD7B0A1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D754-3286-4CB0-94EC-F6F250807A5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D75-0641-4996-B51E-4CD7B0A1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D754-3286-4CB0-94EC-F6F250807A5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D75-0641-4996-B51E-4CD7B0A1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D754-3286-4CB0-94EC-F6F250807A5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D75-0641-4996-B51E-4CD7B0A1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D754-3286-4CB0-94EC-F6F250807A5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D75-0641-4996-B51E-4CD7B0A1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D754-3286-4CB0-94EC-F6F250807A5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D75-0641-4996-B51E-4CD7B0A1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D754-3286-4CB0-94EC-F6F250807A5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D75-0641-4996-B51E-4CD7B0A1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D754-3286-4CB0-94EC-F6F250807A5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D75-0641-4996-B51E-4CD7B0A1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D754-3286-4CB0-94EC-F6F250807A5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D75-0641-4996-B51E-4CD7B0A1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DD754-3286-4CB0-94EC-F6F250807A5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52D75-0641-4996-B51E-4CD7B0A1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D754-3286-4CB0-94EC-F6F250807A5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52D75-0641-4996-B51E-4CD7B0A1C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04251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ln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Презентация к методическому семинару</a:t>
            </a:r>
            <a:endParaRPr lang="ru-RU" sz="5400" i="1" dirty="0">
              <a:ln>
                <a:solidFill>
                  <a:srgbClr val="FFFF00"/>
                </a:solidFill>
              </a:ln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920880" cy="374441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Развитие нравственных качеств у детей      3 – 5 лет через дидактические игры по ознакомлению с родным краем</a:t>
            </a:r>
            <a:endParaRPr lang="ru-RU" sz="1600" b="1" i="1" dirty="0" smtClean="0"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  <a:p>
            <a:pPr algn="r"/>
            <a:endParaRPr lang="ru-RU" sz="1600" b="1" i="1" dirty="0"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  <a:p>
            <a:pPr algn="r"/>
            <a:endParaRPr lang="ru-RU" sz="16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  <a:p>
            <a:pPr algn="r"/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Выполнила:</a:t>
            </a:r>
          </a:p>
          <a:p>
            <a:pPr algn="r"/>
            <a:r>
              <a:rPr lang="ru-RU" sz="105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Воспитатель </a:t>
            </a:r>
          </a:p>
          <a:p>
            <a:pPr algn="r"/>
            <a:r>
              <a:rPr lang="ru-RU" sz="105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МБДОУ города  Магадана</a:t>
            </a:r>
          </a:p>
          <a:p>
            <a:pPr algn="r"/>
            <a:r>
              <a:rPr lang="ru-RU" sz="105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«Детский сад комбинированного вида №15»</a:t>
            </a:r>
          </a:p>
          <a:p>
            <a:pPr algn="r"/>
            <a:r>
              <a:rPr lang="ru-RU" sz="1050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Грибанова</a:t>
            </a:r>
            <a:r>
              <a:rPr lang="ru-RU" sz="105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 Ольга Леонидовна</a:t>
            </a:r>
          </a:p>
          <a:p>
            <a:endParaRPr lang="ru-RU" sz="14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  <a:p>
            <a:endParaRPr lang="ru-RU" sz="1400" b="1" i="1" dirty="0"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itchFamily="18" charset="0"/>
              </a:rPr>
              <a:t>Магадан 2015 г</a:t>
            </a:r>
            <a:endParaRPr lang="ru-RU" sz="1600" dirty="0">
              <a:solidFill>
                <a:schemeClr val="accent1">
                  <a:lumMod val="7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23528" y="188640"/>
            <a:ext cx="3319778" cy="1597286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Цель: </a:t>
            </a:r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</a:rPr>
              <a:t>необходимость ознакомления с родным краем, его природой и особенностями, как одно из направлений нравственного воспитания детей младшего дошкольного возраста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.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857752" y="285728"/>
            <a:ext cx="4000528" cy="2286016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</a:t>
            </a: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</a:rPr>
              <a:t>Дать теоретическое обоснование проблемы нравственного воспитания детей младшего дошкольного возраста через анализ работ зарубежных и отечественных педагогов, в том числе, и при ознакомлении с родным краем</a:t>
            </a: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</a:rPr>
              <a:t>Охарактеризовать основные закономерности психического развития и нравственного становления  детей младшего дошкольного возраста</a:t>
            </a:r>
          </a:p>
          <a:p>
            <a:pPr lvl="0" algn="just"/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</a:rPr>
              <a:t>Раскрыть особенности родного края, включая природное окружение.</a:t>
            </a:r>
          </a:p>
          <a:p>
            <a:pPr algn="ctr"/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79512" y="2214554"/>
            <a:ext cx="3820984" cy="242889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i="1" dirty="0" smtClean="0">
                <a:solidFill>
                  <a:srgbClr val="FF0000"/>
                </a:solidFill>
                <a:latin typeface="Georgia" pitchFamily="18" charset="0"/>
              </a:rPr>
              <a:t>Теоретическая значимость. </a:t>
            </a:r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</a:rPr>
              <a:t>В рамках работы изучено влияние ознакомления с природой родного края, его особенностями на нравственное развитие детей младшего дошкольного возраста, усвоению ими правил и норм поведения в природе, что может способствовать развитию теоретических разработок в данной области.</a:t>
            </a:r>
          </a:p>
          <a:p>
            <a:pPr algn="just"/>
            <a:r>
              <a:rPr lang="ru-RU" sz="1200" b="1" i="1" dirty="0" smtClean="0">
                <a:solidFill>
                  <a:srgbClr val="FF0000"/>
                </a:solidFill>
                <a:latin typeface="Georgia" pitchFamily="18" charset="0"/>
              </a:rPr>
              <a:t>Практическая значимость. </a:t>
            </a:r>
            <a:r>
              <a:rPr lang="ru-RU" sz="1200" dirty="0" smtClean="0">
                <a:solidFill>
                  <a:schemeClr val="tx1"/>
                </a:solidFill>
                <a:latin typeface="Georgia" pitchFamily="18" charset="0"/>
              </a:rPr>
              <a:t>Результаты настоящего опыта нашли применение в работе с детьми младшего дошкольного возраста МБДОУ «Детский сад комбинированного вида №15»  г. Магадана.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429124" y="2714620"/>
            <a:ext cx="4500594" cy="250033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Методы, приемы, формы организации   познавательной деятельности обучаемых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</a:rPr>
              <a:t>наблюдения, прогулки, экскурсии;  демонстрация иллюстративного материала (фотографии, открытки, кино – и диафильмы);  широкое использование художественных произведений;  беседы во время прогулок;  рассказы  об истории города и его людях и др..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9" name="Стрелка вверх 8"/>
          <p:cNvSpPr/>
          <p:nvPr/>
        </p:nvSpPr>
        <p:spPr>
          <a:xfrm rot="6559459">
            <a:off x="3942818" y="901453"/>
            <a:ext cx="484632" cy="978408"/>
          </a:xfrm>
          <a:prstGeom prst="upArrow">
            <a:avLst>
              <a:gd name="adj1" fmla="val 50000"/>
              <a:gd name="adj2" fmla="val 75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3473177">
            <a:off x="4256518" y="2087580"/>
            <a:ext cx="357190" cy="915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 flipH="1">
            <a:off x="4786314" y="4929198"/>
            <a:ext cx="1136168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 rot="7614019" flipH="1" flipV="1">
            <a:off x="4040648" y="4080480"/>
            <a:ext cx="342766" cy="4429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17" name="Багетная рамка 16"/>
          <p:cNvSpPr/>
          <p:nvPr/>
        </p:nvSpPr>
        <p:spPr>
          <a:xfrm>
            <a:off x="214282" y="5143512"/>
            <a:ext cx="4000528" cy="1500198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85720" y="5214950"/>
            <a:ext cx="378621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5851525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Times New Roman" pitchFamily="18" charset="0"/>
              </a:rPr>
              <a:t> Результат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585152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Систематические целенаправленные наблюдения явлении живой и неживой природы способствует планомерному формированию сознании ребёнка основ мировоззрения.  Данный опыт используется педагогами  и специалистами ДОУ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и дополнительного образования.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6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214291"/>
          <a:ext cx="342902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143504" y="214291"/>
          <a:ext cx="3714775" cy="214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643043" y="3643314"/>
          <a:ext cx="580843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643174" y="2428868"/>
            <a:ext cx="4071966" cy="1169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  <a:tab pos="5851525" algn="l"/>
              </a:tabLs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</a:rPr>
              <a:t>Сравнительная диаграмма диагностирования детей о родном крае и отношение детей к объектам природы, которые их непосредственно окружают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1324\Desktop\авторские программы Грибанова О.Л\ПРОГРАММА\для программы с телефона\20140317_14334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908720"/>
            <a:ext cx="2361189" cy="1942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324\Desktop\авторские программы Грибанова О.Л\ПРОГРАММА\для программы с телефона\20140317_1434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8" y="4149080"/>
            <a:ext cx="2649221" cy="1986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324\Desktop\авторские программы Грибанова О.Л\ПРОГРАММА\для программы с телефона\20140317_1438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96" y="475297"/>
            <a:ext cx="2431737" cy="1823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324\Desktop\авторские программы Грибанова О.Л\ПРОГРАММА\для программы с телефона\20140317_1438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92696"/>
            <a:ext cx="2708212" cy="18238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1324\Desktop\авторские программы Грибанова О.Л\ПРОГРАММА\для программы с телефона\20140317_1445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90" y="3693961"/>
            <a:ext cx="2708212" cy="2031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1324\Desktop\авторские программы Грибанова О.Л\ПРОГРАММА\для программы с телефона\20140317_14491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30" y="4709540"/>
            <a:ext cx="2360912" cy="2031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1324\Desktop\авторские программы Грибанова О.Л\ПРОГРАММА\для программы с телефона\20140317_14143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83" y="2223935"/>
            <a:ext cx="2892407" cy="2169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1324\Desktop\авторские программы Грибанова О.Л\ПРОГРАММА\для программы с телефона\_DSC515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09" y="2920411"/>
            <a:ext cx="2036579" cy="1920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1324\Desktop\авторские программы Грибанова О.Л\ПРОГРАММА\для программы с телефона\_DSC5154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2871880"/>
            <a:ext cx="2292350" cy="1993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35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M_04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60648"/>
            <a:ext cx="3312368" cy="63367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SAM_04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24128" y="404664"/>
            <a:ext cx="3419872" cy="645333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0" name="Рисунок 9" descr="SAM_045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67744" y="476672"/>
            <a:ext cx="4680520" cy="59046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Кристина\Desktop\Новая папка (4)\103664_html_465dab6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04665"/>
            <a:ext cx="2627784" cy="216024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9" name="Рисунок 8" descr="SAM_076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1700808"/>
            <a:ext cx="3995936" cy="482453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SAM_076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99992" y="476672"/>
            <a:ext cx="4248472" cy="42930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194" name="Picture 2" descr="C:\Users\1324\Desktop\авторские программы Грибанова О.Л\ПРОГРАММА\для программы с телефона\SAM_049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4" y="541090"/>
            <a:ext cx="4335015" cy="32512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324\Desktop\авторские программы Грибанова О.Л\ПРОГРАММА\для программы с телефона\SAM_048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880320" cy="23124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13" y="2508021"/>
            <a:ext cx="2924015" cy="233375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1324\Desktop\авторские программы Грибанова О.Л\ПРОГРАММА\для программы с телефона\DSC012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764881" cy="2073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324\Desktop\авторские программы Грибанова О.Л\ПРОГРАММА\для программы с телефона\DSC012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559539" cy="2669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324\Desktop\авторские программы Грибанова О.Л\ПРОГРАММА\для программы с телефона\DSC0127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2376264" cy="237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324\Desktop\авторские программы Грибанова О.Л\ПРОГРАММА\для программы с телефона\DSC012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4664"/>
            <a:ext cx="2724811" cy="2043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1324\Desktop\авторские программы Грибанова О.Л\ПРОГРАММА\для программы с телефона\DSC0125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05" y="1484785"/>
            <a:ext cx="5149235" cy="38619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757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660" y="2348880"/>
            <a:ext cx="8206680" cy="2952328"/>
          </a:xfrm>
          <a:solidFill>
            <a:schemeClr val="bg1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Эту истину знаю от роду</a:t>
            </a:r>
            <a:b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И ее никогда не таю:</a:t>
            </a:r>
            <a:b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Кто не любит родную природу,</a:t>
            </a:r>
            <a:b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Тот не любит Отчизну свою!</a:t>
            </a:r>
            <a:endParaRPr lang="ru-RU" sz="2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Рисунок 7" descr="s3[1]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3848" y="620688"/>
            <a:ext cx="2736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ctr">
              <a:buNone/>
            </a:pPr>
            <a:endParaRPr lang="ru-RU" sz="60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80010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endParaRPr lang="ru-RU" sz="24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endParaRPr lang="ru-RU" sz="24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endParaRPr lang="ru-RU" sz="24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7200" b="1" i="1" dirty="0" smtClean="0">
                <a:solidFill>
                  <a:srgbClr val="92D050"/>
                </a:solidFill>
                <a:latin typeface="Georgia" pitchFamily="18" charset="0"/>
              </a:rPr>
              <a:t>Спасибо за внимание!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214686"/>
            <a:ext cx="8715436" cy="32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Актуальность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значимость проблемы влияния природы и особенностей родного края на развитие личности, духовное и нравственное становление младших дошкольников в воспитательно-педагогическом процессе.</a:t>
            </a:r>
            <a:b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sz="5400" i="1" dirty="0" smtClean="0">
                <a:solidFill>
                  <a:srgbClr val="7030A0"/>
                </a:solidFill>
                <a:latin typeface="Georgia" pitchFamily="18" charset="0"/>
              </a:rPr>
              <a:t/>
            </a:r>
            <a:br>
              <a:rPr lang="ru-RU" sz="5400" i="1" dirty="0" smtClean="0">
                <a:solidFill>
                  <a:srgbClr val="7030A0"/>
                </a:solidFill>
                <a:latin typeface="Georgia" pitchFamily="18" charset="0"/>
              </a:rPr>
            </a:br>
            <a:endParaRPr lang="ru-RU" sz="24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/>
          <a:lstStyle/>
          <a:p>
            <a:pPr algn="ctr">
              <a:buNone/>
            </a:pPr>
            <a:endParaRPr lang="ru-RU" sz="60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80010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endParaRPr lang="ru-RU" sz="24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endParaRPr lang="ru-RU" sz="24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endParaRPr lang="ru-RU" sz="24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возникают </a:t>
            </a: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противоречия</a:t>
            </a:r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Georgia" pitchFamily="18" charset="0"/>
              </a:rPr>
              <a:t>между существующим подходом в организации образовательного процесса и задачей формирования целостных представлений об окружающем нас мире.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9600" b="1" i="1" dirty="0" smtClean="0">
                <a:solidFill>
                  <a:srgbClr val="FF0000"/>
                </a:solidFill>
                <a:latin typeface="Georgia" pitchFamily="18" charset="0"/>
              </a:rPr>
              <a:t>Цель:</a:t>
            </a:r>
            <a:r>
              <a:rPr lang="ru-RU" sz="9600" dirty="0" smtClean="0">
                <a:latin typeface="Georgia" pitchFamily="18" charset="0"/>
              </a:rPr>
              <a:t> </a:t>
            </a:r>
            <a:r>
              <a:rPr lang="ru-RU" sz="6000" dirty="0" smtClean="0">
                <a:latin typeface="Georgia" pitchFamily="18" charset="0"/>
              </a:rPr>
              <a:t/>
            </a:r>
            <a:br>
              <a:rPr lang="ru-RU" sz="6000" dirty="0" smtClean="0">
                <a:latin typeface="Georgia" pitchFamily="18" charset="0"/>
              </a:rPr>
            </a:br>
            <a:r>
              <a:rPr lang="ru-RU" sz="6000" b="1" i="1" dirty="0" smtClean="0">
                <a:solidFill>
                  <a:srgbClr val="7030A0"/>
                </a:solidFill>
                <a:latin typeface="Georgia" pitchFamily="18" charset="0"/>
              </a:rPr>
              <a:t>необходимость ознакомления с родным краем, его природой и особенностями, как одно из направлений нравственного воспитания детей младшего дошкольного возраста.</a:t>
            </a:r>
            <a:endParaRPr lang="ru-RU" sz="60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7600" b="1" i="1" dirty="0">
                <a:solidFill>
                  <a:srgbClr val="FF0000"/>
                </a:solidFill>
              </a:rPr>
              <a:t>задачи:</a:t>
            </a:r>
            <a:endParaRPr lang="ru-RU" sz="7600" dirty="0">
              <a:solidFill>
                <a:srgbClr val="FF0000"/>
              </a:solidFill>
            </a:endParaRPr>
          </a:p>
          <a:p>
            <a:pPr lvl="0"/>
            <a:r>
              <a:rPr lang="ru-RU" sz="3800" b="1" i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Сформировать представления о природе естественной, независимой от человека и его деятельности, и природе культурной, созданной и поддерживаемой трудом человека.</a:t>
            </a:r>
            <a:endParaRPr lang="ru-RU" sz="3800" i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3800" b="1" i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Дать понимание того, что любой объект живой природы существует, только пока для этого есть необходимые условия, нарушение, которых ведёт к его гибели и исчезновению.</a:t>
            </a:r>
            <a:endParaRPr lang="ru-RU" sz="3800" i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3800" b="1" i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Показать, как человек использует культурную природу(выращивает урожай зерна, овощей, фруктов, разводит домашних животных, цветы, разбивает парки и т.д.)</a:t>
            </a:r>
            <a:endParaRPr lang="ru-RU" sz="3800" i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3800" b="1" i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Продемонстрировать, как человек пользуется дарами дикой природы (собирает грибы и ягоды, охотиться на диких животных, наслаждается красотой природы) и вызвать бережное и заботливое отношение к природе.</a:t>
            </a:r>
            <a:endParaRPr lang="ru-RU" sz="3800" i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3800" b="1" i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Сформировать представление о том, что в природе всё взаимосвязано, как в цепочке, все звенья которой нужны друг другу и друг без друга не могут просто существовать.</a:t>
            </a:r>
            <a:endParaRPr lang="ru-RU" sz="3800" i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 lvl="0"/>
            <a:r>
              <a:rPr lang="ru-RU" sz="3800" b="1" i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Развитие гуманного отношения к природе, основанного на восприятии его как живого и эстетически прекрасного целого.</a:t>
            </a:r>
            <a:endParaRPr lang="ru-RU" sz="3800" i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42910" y="2500306"/>
            <a:ext cx="78581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-90488" algn="l"/>
                <a:tab pos="58515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расширить знания своих коллег;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-90488" algn="l"/>
                <a:tab pos="58515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дать экологические знания детям;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>
                <a:tab pos="-90488" algn="l"/>
                <a:tab pos="58515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пропаганда экологических знаний среди родителей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428605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задачи экологического воспитания: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Длительность</a:t>
            </a:r>
            <a:b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2 года</a:t>
            </a:r>
            <a:b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дети возраст 3-5 лет</a:t>
            </a: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</a:b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Диапазон</a:t>
            </a:r>
          </a:p>
          <a:p>
            <a:pPr algn="ctr">
              <a:buNone/>
            </a:pPr>
            <a:r>
              <a:rPr lang="ru-RU" sz="4800" i="1" dirty="0" smtClean="0">
                <a:solidFill>
                  <a:srgbClr val="7030A0"/>
                </a:solidFill>
                <a:latin typeface="Georgia" pitchFamily="18" charset="0"/>
              </a:rPr>
              <a:t>Разработка комплекса мероприятий , создание психолого-педагогических условий .</a:t>
            </a:r>
            <a:endParaRPr lang="ru-RU" sz="4800" b="1" i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Теоретическая значимость</a:t>
            </a:r>
            <a:b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научность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Базовая составляющая опыта: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 программа « От рождения до школы» под редакцией Н. Е. </a:t>
            </a:r>
            <a:r>
              <a:rPr lang="ru-RU" b="1" i="1" dirty="0" err="1" smtClean="0">
                <a:solidFill>
                  <a:srgbClr val="7030A0"/>
                </a:solidFill>
                <a:latin typeface="Georgia" pitchFamily="18" charset="0"/>
              </a:rPr>
              <a:t>Вераксы</a:t>
            </a: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 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программа С.Н. Николаевой «Юный эколог». 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Предлагаемые программы  ориентированы на постоянное и систематическое взаимодействие детей с живой природой. В помещение и на участке дошкольники должны быть окружены растениями и животными, вокруг которых организуется различная деятельность.</a:t>
            </a:r>
            <a:endParaRPr lang="ru-RU" sz="3100" b="1" i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Georgia" pitchFamily="18" charset="0"/>
              </a:rPr>
              <a:t>Новизна</a:t>
            </a:r>
            <a:endParaRPr lang="ru-RU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Georgia" pitchFamily="18" charset="0"/>
              </a:rPr>
              <a:t>разработаны «Игры и упражнения с природными материалами» на основе регионального компонента.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586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к методическому семинару</vt:lpstr>
      <vt:lpstr> Актуальность  значимость проблемы влияния природы и особенностей родного края на развитие личности, духовное и нравственное становление младших дошкольников в воспитательно-педагогическом процессе.   </vt:lpstr>
      <vt:lpstr>Слайд 3</vt:lpstr>
      <vt:lpstr>Слайд 4</vt:lpstr>
      <vt:lpstr>Слайд 5</vt:lpstr>
      <vt:lpstr>Слайд 6</vt:lpstr>
      <vt:lpstr>Длительность 2 года дети возраст 3-5 лет </vt:lpstr>
      <vt:lpstr>Теоретическая значимость научность</vt:lpstr>
      <vt:lpstr>Новизна</vt:lpstr>
      <vt:lpstr>Слайд 10</vt:lpstr>
      <vt:lpstr>Слайд 11</vt:lpstr>
      <vt:lpstr>Слайд 12</vt:lpstr>
      <vt:lpstr>Слайд 13</vt:lpstr>
      <vt:lpstr>Слайд 14</vt:lpstr>
      <vt:lpstr>Слайд 15</vt:lpstr>
      <vt:lpstr>Эту истину знаю от роду И ее никогда не таю: Кто не любит родную природу, Тот не любит Отчизну свою!</vt:lpstr>
      <vt:lpstr>Слайд 17</vt:lpstr>
    </vt:vector>
  </TitlesOfParts>
  <Company>IPK _ 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 14</dc:creator>
  <cp:lastModifiedBy>Владелец</cp:lastModifiedBy>
  <cp:revision>29</cp:revision>
  <dcterms:created xsi:type="dcterms:W3CDTF">2014-11-27T00:34:38Z</dcterms:created>
  <dcterms:modified xsi:type="dcterms:W3CDTF">2015-02-06T11:18:52Z</dcterms:modified>
</cp:coreProperties>
</file>