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8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3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656"/>
    <a:srgbClr val="CE36B1"/>
    <a:srgbClr val="FF0066"/>
    <a:srgbClr val="996633"/>
    <a:srgbClr val="29E51B"/>
    <a:srgbClr val="FAD476"/>
    <a:srgbClr val="1E967F"/>
    <a:srgbClr val="251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E95F2-1E25-434D-AE22-B4BE4C75300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BA15-01C1-46F8-9B25-6781E86D4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BA15-01C1-46F8-9B25-6781E86D4A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7529-A47B-452B-A08E-957EEE0FF7C9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6E6E-399C-4D3B-A547-C14F14D5D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414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СЕМИНАР-ПРАКТИКУМ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27280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ФОРМИРОВАНИЕ 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ХУДОЖЕСТВЕННЫХ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СПОСОБНОСТЕЙ У ДЕТЕЙ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СООТВЕТСТВИИ С ООП ДО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5589240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Подготовила воспитатель: Напольских О. В.</a:t>
            </a:r>
            <a:endParaRPr kumimoji="0" lang="ru-RU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№ 2 «Ромашка»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60440" cy="30243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Чтобы </a:t>
            </a:r>
            <a:r>
              <a:rPr lang="ru-RU" sz="1500" dirty="0">
                <a:solidFill>
                  <a:srgbClr val="146656"/>
                </a:solidFill>
                <a:latin typeface="Monotype Corsiva" pitchFamily="66" charset="0"/>
              </a:rPr>
              <a:t>привить любовь к изобразительному искусству, вызвать интерес к рисованию начиная с младшего дошкольного возраста, надо использовать нетрадиционные способы изображения. Такое нетрадиционное рисование доставляет детям множество положительных эмоций, раскрывает возможность использования хорошо знакомых им предметов в качестве художественных материалов, удивляет своей непредсказуемостью. Необычные способы рисования так увлекают детей, 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что в группе, образно говоря, разгорается </a:t>
            </a:r>
            <a:r>
              <a:rPr lang="ru-RU" sz="1500" dirty="0">
                <a:solidFill>
                  <a:srgbClr val="146656"/>
                </a:solidFill>
                <a:latin typeface="Monotype Corsiva" pitchFamily="66" charset="0"/>
              </a:rPr>
              <a:t>настоящее пламя творчества, которое завершается выставкой детских рисунков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2" name="Picture 2" descr="F:\Мамино\Картинки\1313586160_cvetok_iz_lados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4652"/>
            <a:ext cx="2232248" cy="2976330"/>
          </a:xfrm>
          <a:prstGeom prst="rect">
            <a:avLst/>
          </a:prstGeom>
          <a:noFill/>
        </p:spPr>
      </p:pic>
      <p:pic>
        <p:nvPicPr>
          <p:cNvPr id="7" name="Picture 3" descr="F:\Мамино\Картинки\6ae10205c19c4991110d311dcbd320a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648405" cy="2736305"/>
          </a:xfrm>
          <a:prstGeom prst="rect">
            <a:avLst/>
          </a:prstGeom>
          <a:noFill/>
        </p:spPr>
      </p:pic>
      <p:pic>
        <p:nvPicPr>
          <p:cNvPr id="8" name="Picture 3" descr="F:\Аняня\Мама\Презентация\IMG_20140122_085645.jpg"/>
          <p:cNvPicPr>
            <a:picLocks noChangeAspect="1" noChangeArrowheads="1"/>
          </p:cNvPicPr>
          <p:nvPr/>
        </p:nvPicPr>
        <p:blipFill>
          <a:blip r:embed="rId4" cstate="print"/>
          <a:srcRect l="4892" t="21739" r="3804"/>
          <a:stretch>
            <a:fillRect/>
          </a:stretch>
        </p:blipFill>
        <p:spPr bwMode="auto">
          <a:xfrm>
            <a:off x="323528" y="3501008"/>
            <a:ext cx="4128459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9361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dirty="0" smtClean="0">
                <a:solidFill>
                  <a:srgbClr val="92D050"/>
                </a:solidFill>
                <a:latin typeface="Monotype Corsiva" pitchFamily="66" charset="0"/>
              </a:rPr>
              <a:t>Рисовать можно как угодно и чем угодно! Лёжа на полу, под столом, на столе. На листочке дерева, на газете. Разнообразие материалов ставит новые задачи и заставляет все время что-нибудь придумывать. Дерзайте, фантазируйте! И к вам придёт радость – </a:t>
            </a:r>
            <a:r>
              <a:rPr lang="ru-RU" sz="1500" dirty="0" err="1" smtClean="0">
                <a:solidFill>
                  <a:srgbClr val="92D050"/>
                </a:solidFill>
                <a:latin typeface="Monotype Corsiva" pitchFamily="66" charset="0"/>
              </a:rPr>
              <a:t>радость</a:t>
            </a:r>
            <a:r>
              <a:rPr lang="ru-RU" sz="1500" dirty="0" smtClean="0">
                <a:solidFill>
                  <a:srgbClr val="92D050"/>
                </a:solidFill>
                <a:latin typeface="Monotype Corsiva" pitchFamily="66" charset="0"/>
              </a:rPr>
              <a:t> творчества, удивления и единения с вашими детьми.</a:t>
            </a:r>
            <a:endParaRPr lang="ru-RU" sz="15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Documents and Settings\Admin\Рабочий стол\103934427_large_5111852_4s.jpg"/>
          <p:cNvPicPr>
            <a:picLocks noChangeAspect="1" noChangeArrowheads="1"/>
          </p:cNvPicPr>
          <p:nvPr/>
        </p:nvPicPr>
        <p:blipFill>
          <a:blip r:embed="rId2" cstate="print"/>
          <a:srcRect t="7852"/>
          <a:stretch>
            <a:fillRect/>
          </a:stretch>
        </p:blipFill>
        <p:spPr bwMode="auto">
          <a:xfrm>
            <a:off x="4716016" y="3861048"/>
            <a:ext cx="4032448" cy="253528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83932284_4195696_list_6.jpg"/>
          <p:cNvPicPr>
            <a:picLocks noChangeAspect="1" noChangeArrowheads="1"/>
          </p:cNvPicPr>
          <p:nvPr/>
        </p:nvPicPr>
        <p:blipFill>
          <a:blip r:embed="rId3" cstate="print"/>
          <a:srcRect l="2280" r="1959" b="7024"/>
          <a:stretch>
            <a:fillRect/>
          </a:stretch>
        </p:blipFill>
        <p:spPr bwMode="auto">
          <a:xfrm>
            <a:off x="467544" y="2204864"/>
            <a:ext cx="3168352" cy="4224469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1371270304-488400-19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2871036" cy="21437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184576" cy="5760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Список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5446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Н.П.Сакулина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, Т.С.Комарова Изобразительная деятельность в детском саду. Москва Издательство «Просвещение», 1982г.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О.А.Скоролупова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Знакомство детей дошкольного возраста с русским народным декоративно-прикладным искусством. Москва, 2003г.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И.Бусева-Давыдова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Игрушки </a:t>
            </a: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Крутца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. Издательство «Детская литература», 1991г.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Н.М.Никоненко Декоративно-прикладное творчество. Ростов-на-Дону Издательство «Феникс», 2003г.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Художественное творчество в детском саду. Москва Издательство «Просвещение»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Необыкновенное рисование Изобразительное искусство Основы народного и декоративно-прикладного искусства. Москва Издательство «Мозаика-Синтез», 2005г.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Карандаш-волшебник. Москва, 1992г.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А.П.Аверьянова Изобразительная деятельность в детском саду. Москва Издательство «Мозаика-Синтез», 2006г.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Д.Н.Колдина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Рисование с детьми 4-5 лет. Конспекты занятий. Москва Издательство «Мозаика-Синтез», 2011г.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Г.С.Швайко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Занятия по изобразительной деятельности в детском саду. Программа, конспекты.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О.Л.Князева, </a:t>
            </a: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Р.Б.Стеркина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Учебное наглядное пособие для детей среднего дошкольного возраста «Что тебе нравится?». 1998г.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Т.С.Комарова Занятия по изобразительной деятельности. Москва Издательство «Мозаика-Синтез», 2012г.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Т.Г.Казакова Развивайте у дошкольников творчество. Москва Издательство «Просвещение», 1985г.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Л.Д.Рондели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Народное декоративно-прикладное искусство. Москва Издательство «Просвещение», 1984г.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И.А.Лыкова Изобразительная деятельность в детском саду. Москва, 2007г.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rgbClr val="146656"/>
                </a:solidFill>
                <a:latin typeface="Monotype Corsiva" pitchFamily="66" charset="0"/>
              </a:rPr>
              <a:t>Н.А.Горлева</a:t>
            </a: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 Маленький художник. Москва Издательство «Просвещение», 2011г.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146656"/>
                </a:solidFill>
                <a:latin typeface="Monotype Corsiva" pitchFamily="66" charset="0"/>
              </a:rPr>
              <a:t>Г.Н.Давыдова Нетрадиционные техники рисования в детском саду. Москва Издательство «Скрипторий», 2003г.</a:t>
            </a:r>
            <a:endParaRPr lang="ru-RU" sz="15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848872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48680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И в десять лет, и в семь, и в пять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Все дети любят рисовать.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И каждый смело нарисует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Всё, что его интересует.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Всё вызывает интерес: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Далёкий космос, ближний лес,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Цветы, машины, сказки, пляски.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Всё нарисуем!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Были б краски,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Да лист бумаги на столе,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Да мир в семье и на Земле.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99288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ПО ОБРАЗОВАТЕЛЬНОЙ ОБЛАСТИ «РИСОВАНИЕ»</a:t>
            </a:r>
          </a:p>
          <a:p>
            <a:pPr algn="ctr"/>
            <a:endParaRPr lang="ru-RU" sz="4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ХУДОЖЕСТВЕННО-ЭСТЕТИЧЕСКОЕ НАПРАВЛЕНИЕ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Вторая младшая группа</a:t>
            </a:r>
            <a:b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 3 до 4 лет</a:t>
            </a:r>
            <a:endParaRPr lang="ru-R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Совершенствовать умение правильно держать карандаш, фломастер, кисть, не напрягая мышц и не сжимая сильно пальцы.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Добиваться свободного движения руки с карандашом и кистью во время рисования.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Формировать умение аккуратно обмакивать кисть всем ворсом в баночку с краской, снимать лишнюю краску о край баночки легким прикосновением ворса, хорошо промывать кисть, прежде чем набрать краску другого цвета.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Развивать умение ритмично наносить линии, штрихи, пятна, мазки.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Предлагать детям изображать простые предметы, рисовать прямые линии в разных направлениях, перекрещивать их.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Подводить детей к изображению предметов разной формы и предметов, состоящих из комбинаций разных форм и линий.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Развивать умение располагать изображения по всему листу. </a:t>
            </a:r>
            <a:endParaRPr lang="ru-RU" sz="2200" dirty="0">
              <a:solidFill>
                <a:srgbClr val="146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Средняя группа</a:t>
            </a:r>
            <a:b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(от 4 до 5 лет)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12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Закреплять умение правильно держать карандаш, кисть, использовать их при создании изображения.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Развивать желание использовать в рисовании разнообразные цвета, обращать внимание на </a:t>
            </a:r>
            <a:r>
              <a:rPr lang="ru-RU" sz="2200" dirty="0" err="1" smtClean="0">
                <a:solidFill>
                  <a:srgbClr val="146656"/>
                </a:solidFill>
              </a:rPr>
              <a:t>многоцветие</a:t>
            </a:r>
            <a:r>
              <a:rPr lang="ru-RU" sz="2200" dirty="0" smtClean="0">
                <a:solidFill>
                  <a:srgbClr val="146656"/>
                </a:solidFill>
              </a:rPr>
              <a:t> окружающего мира.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Помогать детям располагать изображения на всем листе в соответствии с содержанием действия и включенными в действие объектами.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Обогащать представления детей о цветах и оттенках окружающих предметов и объектов природы.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Закреплять умение чисто промывать кисть перед использованием краски другого цвета.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К концу года формировать умение получать светлые и темные оттенки цвета, изменяя нажим на карандаш.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146656"/>
                </a:solidFill>
              </a:rPr>
              <a:t>Продолжать формировать умение создавать композиции по мотивам дымковских, филимоновских узоров.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Старшая группа</a:t>
            </a:r>
            <a:b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(от 5 до 6 лет)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46656"/>
                </a:solidFill>
              </a:rPr>
              <a:t>Закреплять умение передавать положение предметов в пространстве на листе бумаги, с учетом их пропорций, формы, величины.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46656"/>
                </a:solidFill>
              </a:rPr>
              <a:t>Вырабатывать навык рисования контура предмета простым карандашом с легким нажимом на него.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46656"/>
                </a:solidFill>
              </a:rPr>
              <a:t>Совершенствовать умение детей рисовать кистью разными способами.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46656"/>
                </a:solidFill>
              </a:rPr>
              <a:t>Развивать чувство цвета: учить смешивать краски для получения новых цветов и оттенков, высветлять цвет, добавляя в краску воду.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146656"/>
                </a:solidFill>
              </a:rPr>
              <a:t>Продолжать знакомить детей с характерными элементами изделий народных промыслов, закреплять и углублять знания их росписи, предлагать детям составлять узоры по их мотивам.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Старшая группа</a:t>
            </a:r>
            <a:b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(от 6 до 7 лет)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9685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Закреплять умение создавать композиции на листах бумаги разной формы.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Продолжать формировать умение свободно владеть карандашом при выполнении линейного рисунка, округлых линии, завитков в разном направлении.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Развивать наблюдательность, способность замечать характерные особенности предметов и передавать их средствами рисунка.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Предлагать соединять в одном рисунке разные материалы для создания выразительного образа.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Постепенно подводить детей к обозначению цветов, включающих два оттенка или уподобленных природным.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Продолжать развивать умение создавать узоры по мотивам народных росписей.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146656"/>
                </a:solidFill>
              </a:rPr>
              <a:t>Закреплять умение использовать характерные элементы узора и цветовую гамму определенного вида народного искусства.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29523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500" dirty="0" smtClean="0">
                <a:solidFill>
                  <a:srgbClr val="FFC000"/>
                </a:solidFill>
                <a:latin typeface="Monotype Corsiva" pitchFamily="66" charset="0"/>
              </a:rPr>
              <a:t>Развитие </a:t>
            </a:r>
            <a:r>
              <a:rPr lang="ru-RU" sz="1500" dirty="0">
                <a:solidFill>
                  <a:srgbClr val="FFC000"/>
                </a:solidFill>
                <a:latin typeface="Monotype Corsiva" pitchFamily="66" charset="0"/>
              </a:rPr>
              <a:t>творческого потенциала личности должно осуществляться с раннего детства, когда ребёнок под руководством взрослых начинает овладевать различными видами деятельности, в том числе и художественной. Большие возможности в развитии творчества заключает в себе изобразительная деятельность </a:t>
            </a:r>
            <a:r>
              <a:rPr lang="ru-RU" sz="1500" dirty="0" smtClean="0">
                <a:solidFill>
                  <a:srgbClr val="FFC000"/>
                </a:solidFill>
                <a:latin typeface="Monotype Corsiva" pitchFamily="66" charset="0"/>
              </a:rPr>
              <a:t>и рисование. Рисование </a:t>
            </a:r>
            <a:r>
              <a:rPr lang="ru-RU" sz="1500" dirty="0">
                <a:solidFill>
                  <a:srgbClr val="FFC000"/>
                </a:solidFill>
                <a:latin typeface="Monotype Corsiva" pitchFamily="66" charset="0"/>
              </a:rPr>
              <a:t>является важным средством эстетического воспитания: оно позволяет детям выразить своё представление об окружающем мире, развивает фантазию, воображение, даёт возможность закрепить знание о цвете, форме. В процессе рисования у ребёнка совершенствуется наблюдательность, эстетическое восприятие, эстетические эмоции, художественный вкус, творческие способности, умение доступными средствами самостоятельно создавать красивое. </a:t>
            </a:r>
            <a:r>
              <a:rPr lang="ru-RU" sz="1500" dirty="0" smtClean="0">
                <a:solidFill>
                  <a:srgbClr val="FFC000"/>
                </a:solidFill>
                <a:latin typeface="Monotype Corsiva" pitchFamily="66" charset="0"/>
              </a:rPr>
              <a:t>Рисование развивает </a:t>
            </a:r>
            <a:r>
              <a:rPr lang="ru-RU" sz="1500" dirty="0">
                <a:solidFill>
                  <a:srgbClr val="FFC000"/>
                </a:solidFill>
                <a:latin typeface="Monotype Corsiva" pitchFamily="66" charset="0"/>
              </a:rPr>
              <a:t>умение видеть прекрасное в окружающей жизни, в произведениях искусства. Собственная художественная деятельность помогает детям постепенно подойти к пониманию произведений живописи, графики, скульптуры, декоративно-прикладного искусства</a:t>
            </a:r>
            <a:r>
              <a:rPr lang="ru-RU" sz="1500" dirty="0" smtClean="0">
                <a:solidFill>
                  <a:srgbClr val="FFC000"/>
                </a:solidFill>
                <a:latin typeface="Monotype Corsiva" pitchFamily="66" charset="0"/>
              </a:rPr>
              <a:t>.</a:t>
            </a:r>
            <a:endParaRPr lang="ru-RU" sz="15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F:\Аняня\Мама\Презентация\Фото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81484"/>
            <a:ext cx="3816424" cy="2850241"/>
          </a:xfrm>
          <a:prstGeom prst="rect">
            <a:avLst/>
          </a:prstGeom>
          <a:noFill/>
        </p:spPr>
      </p:pic>
      <p:pic>
        <p:nvPicPr>
          <p:cNvPr id="6148" name="Picture 4" descr="F:\Аняня\Мама\Презентация\Фото0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759890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4932040" cy="3501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Monotype Corsiva" pitchFamily="66" charset="0"/>
              </a:rPr>
              <a:t>Изображение в рисунках создается с помощью разнообразных материалов. Художники в своём творчестве используют различные материалы: разнообразные мелки краски, уголь, </a:t>
            </a:r>
            <a:r>
              <a:rPr lang="ru-RU" sz="1500" dirty="0" smtClean="0">
                <a:latin typeface="Monotype Corsiva" pitchFamily="66" charset="0"/>
              </a:rPr>
              <a:t>сангину (красный мел), </a:t>
            </a:r>
            <a:r>
              <a:rPr lang="ru-RU" sz="1500" dirty="0">
                <a:latin typeface="Monotype Corsiva" pitchFamily="66" charset="0"/>
              </a:rPr>
              <a:t>пастель и многое другое. И в детское творчество так же необходимо включать разные краски (гуашь, акварель), тушь, мелки, учить детей пользоваться этими изобразительными материалами в соотношении с их средствами выразительности. Опыт работы свидетельствует: рисование необычными материалами и оригинальными техниками позволяет детям ощутить не забываемые положительные эмоции. Эмоции, как известно, - это и процесс, и результат практической деятельности художественного творчества. По эмоциям можно судить о том, что в данный момент радует, интересует, повергает в уныние, волнует ребёнка, что характеризует его сущность, характер, индивидуальность. </a:t>
            </a:r>
          </a:p>
        </p:txBody>
      </p:sp>
      <p:pic>
        <p:nvPicPr>
          <p:cNvPr id="5122" name="Picture 2" descr="F:\Аняня\Мама\Презентация\Фото0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64137"/>
            <a:ext cx="4032448" cy="301189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06129.jpg"/>
          <p:cNvPicPr>
            <a:picLocks noChangeAspect="1" noChangeArrowheads="1"/>
          </p:cNvPicPr>
          <p:nvPr/>
        </p:nvPicPr>
        <p:blipFill>
          <a:blip r:embed="rId3" cstate="print"/>
          <a:srcRect l="1617" t="19760" r="3129" b="21273"/>
          <a:stretch>
            <a:fillRect/>
          </a:stretch>
        </p:blipFill>
        <p:spPr bwMode="auto">
          <a:xfrm>
            <a:off x="5076056" y="332656"/>
            <a:ext cx="3744416" cy="231797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paste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68960"/>
            <a:ext cx="3621218" cy="3354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158417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Monotype Corsiva" pitchFamily="66" charset="0"/>
              </a:rPr>
              <a:t>Дошкольники по природе своей способны сочувствовать литературному герою, разыграть в сложной ролевой игре эмоциональные различные состояния, а вот понять, что есть красота, и научиться выражать себя в изобразительной деятельности – дар, о котором можно только мечтать, но этому можно и научить. Нам взрослым, необходимо развить в ребёнке чувство красоты. Именно от нас зависит, какой – богатой или бедной – будет его духовная жизнь. Следует помнить: если восприятие прекрасного не будет подкреплено участием ребёнка в созидании красоты, то в ребёнке формируется «инфантильная восторженность».</a:t>
            </a:r>
          </a:p>
        </p:txBody>
      </p:sp>
      <p:pic>
        <p:nvPicPr>
          <p:cNvPr id="4098" name="Picture 2" descr="F:\Аняня\Мама\Презентация\Фото1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2952328" cy="3864053"/>
          </a:xfrm>
          <a:prstGeom prst="rect">
            <a:avLst/>
          </a:prstGeom>
          <a:noFill/>
        </p:spPr>
      </p:pic>
      <p:pic>
        <p:nvPicPr>
          <p:cNvPr id="4099" name="Picture 3" descr="F:\Аняня\Мама\Презентация\Фото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4434740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1178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Вторая младшая группа от 3 до 4 лет</vt:lpstr>
      <vt:lpstr>Средняя группа (от 4 до 5 лет)</vt:lpstr>
      <vt:lpstr>Старшая группа (от 5 до 6 лет)</vt:lpstr>
      <vt:lpstr>Старшая группа (от 6 до 7 лет)</vt:lpstr>
      <vt:lpstr>Слайд 7</vt:lpstr>
      <vt:lpstr>Слайд 8</vt:lpstr>
      <vt:lpstr>Слайд 9</vt:lpstr>
      <vt:lpstr>Слайд 10</vt:lpstr>
      <vt:lpstr>Слайд 11</vt:lpstr>
      <vt:lpstr>Список литературы</vt:lpstr>
      <vt:lpstr>СПАСИБО ЗА ВНИМАНИЕ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Admin</cp:lastModifiedBy>
  <cp:revision>117</cp:revision>
  <dcterms:created xsi:type="dcterms:W3CDTF">2014-10-08T17:51:45Z</dcterms:created>
  <dcterms:modified xsi:type="dcterms:W3CDTF">2015-02-18T18:39:48Z</dcterms:modified>
</cp:coreProperties>
</file>