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5" r:id="rId2"/>
    <p:sldId id="256" r:id="rId3"/>
    <p:sldId id="270" r:id="rId4"/>
    <p:sldId id="279" r:id="rId5"/>
    <p:sldId id="280" r:id="rId6"/>
    <p:sldId id="281" r:id="rId7"/>
    <p:sldId id="283" r:id="rId8"/>
    <p:sldId id="282" r:id="rId9"/>
    <p:sldId id="284" r:id="rId10"/>
    <p:sldId id="26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6656"/>
    <a:srgbClr val="CE36B1"/>
    <a:srgbClr val="FF0066"/>
    <a:srgbClr val="996633"/>
    <a:srgbClr val="29E51B"/>
    <a:srgbClr val="FAD476"/>
    <a:srgbClr val="1E967F"/>
    <a:srgbClr val="251AB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54" autoAdjust="0"/>
  </p:normalViewPr>
  <p:slideViewPr>
    <p:cSldViewPr>
      <p:cViewPr varScale="1">
        <p:scale>
          <a:sx n="104" d="100"/>
          <a:sy n="104" d="100"/>
        </p:scale>
        <p:origin x="-1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FE95F2-1E25-434D-AE22-B4BE4C753000}" type="datetimeFigureOut">
              <a:rPr lang="ru-RU" smtClean="0"/>
              <a:pPr/>
              <a:t>20.02.2015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50BA15-01C1-46F8-9B25-6781E86D4A7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4DE7529-A47B-452B-A08E-957EEE0FF7C9}" type="datetimeFigureOut">
              <a:rPr lang="ru-RU" smtClean="0"/>
              <a:pPr/>
              <a:t>20.02.2015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BF6E6E-399C-4D3B-A547-C14F14D5D74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DE7529-A47B-452B-A08E-957EEE0FF7C9}" type="datetimeFigureOut">
              <a:rPr lang="ru-RU" smtClean="0"/>
              <a:pPr/>
              <a:t>20.02.2015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BF6E6E-399C-4D3B-A547-C14F14D5D74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DE7529-A47B-452B-A08E-957EEE0FF7C9}" type="datetimeFigureOut">
              <a:rPr lang="ru-RU" smtClean="0"/>
              <a:pPr/>
              <a:t>20.02.2015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BF6E6E-399C-4D3B-A547-C14F14D5D74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DE7529-A47B-452B-A08E-957EEE0FF7C9}" type="datetimeFigureOut">
              <a:rPr lang="ru-RU" smtClean="0"/>
              <a:pPr/>
              <a:t>20.02.2015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BF6E6E-399C-4D3B-A547-C14F14D5D74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4DE7529-A47B-452B-A08E-957EEE0FF7C9}" type="datetimeFigureOut">
              <a:rPr lang="ru-RU" smtClean="0"/>
              <a:pPr/>
              <a:t>20.02.2015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BF6E6E-399C-4D3B-A547-C14F14D5D74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4DE7529-A47B-452B-A08E-957EEE0FF7C9}" type="datetimeFigureOut">
              <a:rPr lang="ru-RU" smtClean="0"/>
              <a:pPr/>
              <a:t>20.02.2015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BF6E6E-399C-4D3B-A547-C14F14D5D74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4DE7529-A47B-452B-A08E-957EEE0FF7C9}" type="datetimeFigureOut">
              <a:rPr lang="ru-RU" smtClean="0"/>
              <a:pPr/>
              <a:t>20.02.2015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FBF6E6E-399C-4D3B-A547-C14F14D5D74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4DE7529-A47B-452B-A08E-957EEE0FF7C9}" type="datetimeFigureOut">
              <a:rPr lang="ru-RU" smtClean="0"/>
              <a:pPr/>
              <a:t>20.02.2015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FBF6E6E-399C-4D3B-A547-C14F14D5D74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DE7529-A47B-452B-A08E-957EEE0FF7C9}" type="datetimeFigureOut">
              <a:rPr lang="ru-RU" smtClean="0"/>
              <a:pPr/>
              <a:t>20.02.2015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FBF6E6E-399C-4D3B-A547-C14F14D5D74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4DE7529-A47B-452B-A08E-957EEE0FF7C9}" type="datetimeFigureOut">
              <a:rPr lang="ru-RU" smtClean="0"/>
              <a:pPr/>
              <a:t>20.02.2015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BF6E6E-399C-4D3B-A547-C14F14D5D74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4DE7529-A47B-452B-A08E-957EEE0FF7C9}" type="datetimeFigureOut">
              <a:rPr lang="ru-RU" smtClean="0"/>
              <a:pPr/>
              <a:t>20.02.2015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BF6E6E-399C-4D3B-A547-C14F14D5D74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DE7529-A47B-452B-A08E-957EEE0FF7C9}" type="datetimeFigureOut">
              <a:rPr lang="ru-RU" smtClean="0"/>
              <a:pPr/>
              <a:t>20.02.2015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F6E6E-399C-4D3B-A547-C14F14D5D74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259632" y="1772816"/>
            <a:ext cx="7128792" cy="2862322"/>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НЕТРАДИЦИОННЫЕ СПОСОБЫ РИСОВАНИЯ</a:t>
            </a:r>
            <a:endParaRPr lang="ru-RU" sz="6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Подзаголовок 2"/>
          <p:cNvSpPr txBox="1">
            <a:spLocks/>
          </p:cNvSpPr>
          <p:nvPr/>
        </p:nvSpPr>
        <p:spPr>
          <a:xfrm>
            <a:off x="3563888" y="5949280"/>
            <a:ext cx="5256584" cy="432048"/>
          </a:xfrm>
          <a:prstGeom prst="rect">
            <a:avLst/>
          </a:prstGeom>
        </p:spPr>
        <p:txBody>
          <a:bodyPr vert="horz" lIns="91440" tIns="45720" rIns="91440" bIns="45720"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0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Подготовила воспитатель: Напольских О. В.</a:t>
            </a:r>
            <a:endParaRPr kumimoji="0" lang="ru-RU" sz="20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endParaRPr>
          </a:p>
        </p:txBody>
      </p:sp>
      <p:sp>
        <p:nvSpPr>
          <p:cNvPr id="6" name="TextBox 5"/>
          <p:cNvSpPr txBox="1"/>
          <p:nvPr/>
        </p:nvSpPr>
        <p:spPr>
          <a:xfrm>
            <a:off x="179512" y="404664"/>
            <a:ext cx="864096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Муниципальное бюджетное дошкольное образовательное учреждение </a:t>
            </a:r>
            <a:endPar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детский сад № 2 «Ромашка»</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7416824" cy="1008112"/>
          </a:xfrm>
        </p:spPr>
        <p:style>
          <a:lnRef idx="1">
            <a:schemeClr val="accent3"/>
          </a:lnRef>
          <a:fillRef idx="2">
            <a:schemeClr val="accent3"/>
          </a:fillRef>
          <a:effectRef idx="1">
            <a:schemeClr val="accent3"/>
          </a:effectRef>
          <a:fontRef idx="minor">
            <a:schemeClr val="dk1"/>
          </a:fontRef>
        </p:style>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Кляксография</a:t>
            </a: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Gabriola"/>
              </a:rPr>
              <a:t> </a:t>
            </a:r>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 трубочкой </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Содержимое 2"/>
          <p:cNvSpPr>
            <a:spLocks noGrp="1"/>
          </p:cNvSpPr>
          <p:nvPr>
            <p:ph idx="1"/>
          </p:nvPr>
        </p:nvSpPr>
        <p:spPr>
          <a:xfrm>
            <a:off x="539552" y="1700808"/>
            <a:ext cx="3744416" cy="4824536"/>
          </a:xfrm>
        </p:spPr>
        <p:style>
          <a:lnRef idx="1">
            <a:schemeClr val="accent1"/>
          </a:lnRef>
          <a:fillRef idx="2">
            <a:schemeClr val="accent1"/>
          </a:fillRef>
          <a:effectRef idx="1">
            <a:schemeClr val="accent1"/>
          </a:effectRef>
          <a:fontRef idx="minor">
            <a:schemeClr val="dk1"/>
          </a:fontRef>
        </p:style>
        <p:txBody>
          <a:bodyPr>
            <a:noAutofit/>
          </a:bodyPr>
          <a:lstStyle/>
          <a:p>
            <a:pPr marL="0" indent="0">
              <a:spcBef>
                <a:spcPct val="0"/>
              </a:spcBef>
              <a:buFont typeface="Wingdings 2" pitchFamily="18" charset="2"/>
              <a:buNone/>
            </a:pPr>
            <a:r>
              <a:rPr lang="ru-RU" sz="1800" i="1" dirty="0" smtClean="0">
                <a:solidFill>
                  <a:srgbClr val="00B050"/>
                </a:solidFill>
              </a:rPr>
              <a:t>Возраст:</a:t>
            </a:r>
            <a:r>
              <a:rPr lang="ru-RU" sz="1800" dirty="0" smtClean="0">
                <a:solidFill>
                  <a:schemeClr val="tx1"/>
                </a:solidFill>
              </a:rPr>
              <a:t> от 5 лет.</a:t>
            </a:r>
          </a:p>
          <a:p>
            <a:pPr marL="0" indent="0">
              <a:spcBef>
                <a:spcPct val="0"/>
              </a:spcBef>
              <a:buFont typeface="Wingdings 2" pitchFamily="18" charset="2"/>
              <a:buNone/>
            </a:pPr>
            <a:r>
              <a:rPr lang="ru-RU" sz="1800" i="1" dirty="0" smtClean="0">
                <a:solidFill>
                  <a:srgbClr val="00B050"/>
                </a:solidFill>
              </a:rPr>
              <a:t>Материалы:</a:t>
            </a:r>
            <a:r>
              <a:rPr lang="ru-RU" sz="1800" dirty="0" smtClean="0">
                <a:solidFill>
                  <a:schemeClr val="tx1"/>
                </a:solidFill>
              </a:rPr>
              <a:t> бумага, трубочка, кисти, гуашь или акварель.</a:t>
            </a:r>
          </a:p>
          <a:p>
            <a:pPr marL="0" indent="0">
              <a:spcBef>
                <a:spcPct val="0"/>
              </a:spcBef>
              <a:buFont typeface="Wingdings 2" pitchFamily="18" charset="2"/>
              <a:buNone/>
            </a:pPr>
            <a:r>
              <a:rPr lang="ru-RU" sz="1800" i="1" dirty="0" smtClean="0">
                <a:solidFill>
                  <a:srgbClr val="00B050"/>
                </a:solidFill>
              </a:rPr>
              <a:t>Способ получения изображения: </a:t>
            </a:r>
            <a:r>
              <a:rPr lang="ru-RU" sz="1800" dirty="0" smtClean="0">
                <a:solidFill>
                  <a:schemeClr val="tx1"/>
                </a:solidFill>
              </a:rPr>
              <a:t>Выливаем на лист бумаги небольшое количество краски, делая пятно (капельку). </a:t>
            </a:r>
          </a:p>
          <a:p>
            <a:pPr marL="0" indent="0">
              <a:lnSpc>
                <a:spcPct val="110000"/>
              </a:lnSpc>
              <a:spcBef>
                <a:spcPts val="0"/>
              </a:spcBef>
              <a:buNone/>
            </a:pPr>
            <a:r>
              <a:rPr lang="ru-RU" sz="1800" dirty="0" smtClean="0">
                <a:solidFill>
                  <a:schemeClr val="tx1"/>
                </a:solidFill>
              </a:rPr>
              <a:t>Затем на это пятно дуем из трубочки, так чтобы её конец не касался ни пятна, ни бумаги. </a:t>
            </a:r>
          </a:p>
          <a:p>
            <a:pPr marL="0" indent="0">
              <a:lnSpc>
                <a:spcPct val="110000"/>
              </a:lnSpc>
              <a:spcBef>
                <a:spcPts val="0"/>
              </a:spcBef>
              <a:buNone/>
            </a:pPr>
            <a:r>
              <a:rPr lang="ru-RU" sz="1800" dirty="0" smtClean="0">
                <a:solidFill>
                  <a:schemeClr val="tx1"/>
                </a:solidFill>
              </a:rPr>
              <a:t>После </a:t>
            </a:r>
            <a:r>
              <a:rPr lang="ru-RU" sz="1800" dirty="0">
                <a:solidFill>
                  <a:schemeClr val="tx1"/>
                </a:solidFill>
              </a:rPr>
              <a:t>этого, не принуждая ребенка, а показывая, рекомендуем перейти к следующему этапу - обведение или </a:t>
            </a:r>
            <a:r>
              <a:rPr lang="ru-RU" sz="1800" dirty="0" smtClean="0">
                <a:solidFill>
                  <a:schemeClr val="tx1"/>
                </a:solidFill>
              </a:rPr>
              <a:t>дорисовка получившегося изображения. </a:t>
            </a:r>
            <a:r>
              <a:rPr lang="ru-RU" sz="1800" dirty="0">
                <a:solidFill>
                  <a:schemeClr val="tx1"/>
                </a:solidFill>
              </a:rPr>
              <a:t>В результате может получиться целый сюжет</a:t>
            </a:r>
            <a:r>
              <a:rPr lang="ru-RU" sz="1800" dirty="0" smtClean="0">
                <a:solidFill>
                  <a:schemeClr val="tx1"/>
                </a:solidFill>
              </a:rPr>
              <a:t>.</a:t>
            </a:r>
            <a:endParaRPr lang="ru-RU" sz="1800"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5220072" y="4437112"/>
            <a:ext cx="3220198" cy="2160240"/>
          </a:xfrm>
          <a:prstGeom prst="rect">
            <a:avLst/>
          </a:prstGeom>
          <a:noFill/>
          <a:ln w="9525">
            <a:noFill/>
            <a:miter lim="800000"/>
            <a:headEnd/>
            <a:tailEnd/>
          </a:ln>
        </p:spPr>
      </p:pic>
      <p:pic>
        <p:nvPicPr>
          <p:cNvPr id="4098" name="Picture 2" descr="C:\Documents and Settings\Admin\Рабочий стол\3237b767c4.jpg"/>
          <p:cNvPicPr>
            <a:picLocks noChangeAspect="1" noChangeArrowheads="1"/>
          </p:cNvPicPr>
          <p:nvPr/>
        </p:nvPicPr>
        <p:blipFill>
          <a:blip r:embed="rId3" cstate="print"/>
          <a:srcRect/>
          <a:stretch>
            <a:fillRect/>
          </a:stretch>
        </p:blipFill>
        <p:spPr bwMode="auto">
          <a:xfrm>
            <a:off x="5652120" y="1628800"/>
            <a:ext cx="1803042" cy="2491477"/>
          </a:xfrm>
          <a:prstGeom prst="rect">
            <a:avLst/>
          </a:prstGeom>
          <a:noFill/>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87624" y="188640"/>
            <a:ext cx="6696744" cy="1446550"/>
          </a:xfrm>
          <a:prstGeom prst="rect">
            <a:avLst/>
          </a:prstGeom>
          <a:noFill/>
        </p:spPr>
        <p:txBody>
          <a:bodyPr wrap="square" lIns="91440" tIns="45720" rIns="91440" bIns="45720">
            <a:spAutoFit/>
          </a:bodyPr>
          <a:lstStyle/>
          <a:p>
            <a:pPr algn="ctr"/>
            <a:r>
              <a:rPr lang="ru-RU"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2">
                      <a:satMod val="175000"/>
                      <a:alpha val="40000"/>
                    </a:schemeClr>
                  </a:glow>
                  <a:reflection blurRad="12700" stA="28000" endPos="45000" dist="1000" dir="5400000" sy="-100000" algn="bl" rotWithShape="0"/>
                </a:effectLst>
              </a:rPr>
              <a:t>НЕТРАДИЦИОННЫЕ </a:t>
            </a:r>
          </a:p>
          <a:p>
            <a:pPr algn="ctr"/>
            <a:r>
              <a:rPr lang="ru-RU"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2">
                      <a:satMod val="175000"/>
                      <a:alpha val="40000"/>
                    </a:schemeClr>
                  </a:glow>
                  <a:reflection blurRad="12700" stA="28000" endPos="45000" dist="1000" dir="5400000" sy="-100000" algn="bl" rotWithShape="0"/>
                </a:effectLst>
              </a:rPr>
              <a:t>СПОСОБЫ РИСОВАНИЯ</a:t>
            </a:r>
            <a:endParaRPr lang="ru-RU"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2">
                    <a:satMod val="175000"/>
                    <a:alpha val="40000"/>
                  </a:schemeClr>
                </a:glow>
                <a:reflection blurRad="12700" stA="28000" endPos="45000" dist="1000" dir="5400000" sy="-100000" algn="bl" rotWithShape="0"/>
              </a:effectLst>
            </a:endParaRPr>
          </a:p>
        </p:txBody>
      </p:sp>
      <p:pic>
        <p:nvPicPr>
          <p:cNvPr id="2050" name="Picture 2" descr="F:\Мамино\Картинки\3168.jpg"/>
          <p:cNvPicPr>
            <a:picLocks noChangeAspect="1" noChangeArrowheads="1"/>
          </p:cNvPicPr>
          <p:nvPr/>
        </p:nvPicPr>
        <p:blipFill>
          <a:blip r:embed="rId2" cstate="print"/>
          <a:srcRect/>
          <a:stretch>
            <a:fillRect/>
          </a:stretch>
        </p:blipFill>
        <p:spPr bwMode="auto">
          <a:xfrm>
            <a:off x="467544" y="2636912"/>
            <a:ext cx="3024336" cy="3928995"/>
          </a:xfrm>
          <a:prstGeom prst="rect">
            <a:avLst/>
          </a:prstGeom>
          <a:noFill/>
        </p:spPr>
      </p:pic>
      <p:pic>
        <p:nvPicPr>
          <p:cNvPr id="2053" name="Picture 5" descr="F:\Мамино\Картинки\4595c3e92d01648f0f51af38bd3cf5c5.jpg"/>
          <p:cNvPicPr>
            <a:picLocks noChangeAspect="1" noChangeArrowheads="1"/>
          </p:cNvPicPr>
          <p:nvPr/>
        </p:nvPicPr>
        <p:blipFill>
          <a:blip r:embed="rId3" cstate="print"/>
          <a:srcRect/>
          <a:stretch>
            <a:fillRect/>
          </a:stretch>
        </p:blipFill>
        <p:spPr bwMode="auto">
          <a:xfrm>
            <a:off x="4139952" y="3027794"/>
            <a:ext cx="4320480" cy="3085500"/>
          </a:xfrm>
          <a:prstGeom prst="rect">
            <a:avLst/>
          </a:prstGeom>
          <a:noFill/>
        </p:spPr>
      </p:pic>
      <p:sp>
        <p:nvSpPr>
          <p:cNvPr id="6" name="TextBox 5"/>
          <p:cNvSpPr txBox="1"/>
          <p:nvPr/>
        </p:nvSpPr>
        <p:spPr>
          <a:xfrm>
            <a:off x="107504" y="1628800"/>
            <a:ext cx="8712968" cy="769441"/>
          </a:xfrm>
          <a:prstGeom prst="rect">
            <a:avLst/>
          </a:prstGeom>
          <a:noFill/>
        </p:spPr>
        <p:txBody>
          <a:bodyPr wrap="square" rtlCol="0">
            <a:spAutoFit/>
          </a:bodyPr>
          <a:lstStyle/>
          <a:p>
            <a:pPr algn="ctr"/>
            <a:r>
              <a:rPr lang="ru-RU" sz="2200" dirty="0" smtClean="0">
                <a:solidFill>
                  <a:srgbClr val="146656"/>
                </a:solidFill>
              </a:rPr>
              <a:t>новые приемы создания художественного образа, позволяющие обеспечить наибольшую выразительность композиции изображения</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332656"/>
            <a:ext cx="6120680" cy="79208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rPr>
              <a:t>Рисование ладошкой</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endParaRPr>
          </a:p>
        </p:txBody>
      </p:sp>
      <p:sp>
        <p:nvSpPr>
          <p:cNvPr id="3" name="Содержимое 2"/>
          <p:cNvSpPr>
            <a:spLocks noGrp="1"/>
          </p:cNvSpPr>
          <p:nvPr>
            <p:ph idx="1"/>
          </p:nvPr>
        </p:nvSpPr>
        <p:spPr>
          <a:xfrm>
            <a:off x="5148064" y="1340768"/>
            <a:ext cx="3600400" cy="5256584"/>
          </a:xfrm>
        </p:spPr>
        <p:style>
          <a:lnRef idx="1">
            <a:schemeClr val="accent2"/>
          </a:lnRef>
          <a:fillRef idx="3">
            <a:schemeClr val="accent2"/>
          </a:fillRef>
          <a:effectRef idx="2">
            <a:schemeClr val="accent2"/>
          </a:effectRef>
          <a:fontRef idx="minor">
            <a:schemeClr val="lt1"/>
          </a:fontRef>
        </p:style>
        <p:txBody>
          <a:bodyPr>
            <a:noAutofit/>
          </a:bodyPr>
          <a:lstStyle/>
          <a:p>
            <a:pPr marL="0" indent="0">
              <a:lnSpc>
                <a:spcPct val="120000"/>
              </a:lnSpc>
              <a:spcBef>
                <a:spcPts val="0"/>
              </a:spcBef>
              <a:buClr>
                <a:schemeClr val="accent3"/>
              </a:buClr>
              <a:buNone/>
              <a:defRPr/>
            </a:pPr>
            <a:r>
              <a:rPr lang="ru-RU" sz="1950" i="1" dirty="0" smtClean="0">
                <a:solidFill>
                  <a:srgbClr val="FFFF00"/>
                </a:solidFill>
              </a:rPr>
              <a:t>Возраст:</a:t>
            </a:r>
            <a:r>
              <a:rPr lang="ru-RU" sz="1950" dirty="0" smtClean="0">
                <a:solidFill>
                  <a:schemeClr val="bg1"/>
                </a:solidFill>
              </a:rPr>
              <a:t> от 3-х лет.</a:t>
            </a:r>
          </a:p>
          <a:p>
            <a:pPr marL="0" indent="0">
              <a:lnSpc>
                <a:spcPct val="120000"/>
              </a:lnSpc>
              <a:spcBef>
                <a:spcPts val="0"/>
              </a:spcBef>
              <a:buClr>
                <a:schemeClr val="accent3"/>
              </a:buClr>
              <a:buNone/>
              <a:defRPr/>
            </a:pPr>
            <a:r>
              <a:rPr lang="ru-RU" sz="1950" i="1" dirty="0" smtClean="0">
                <a:solidFill>
                  <a:srgbClr val="FFFF00"/>
                </a:solidFill>
              </a:rPr>
              <a:t>Материалы:</a:t>
            </a:r>
            <a:r>
              <a:rPr lang="ru-RU" sz="1950" dirty="0" smtClean="0">
                <a:solidFill>
                  <a:schemeClr val="bg1"/>
                </a:solidFill>
              </a:rPr>
              <a:t> широкие блюдечки с гуашью, кисть, плотная бумага любого цвета, листы большого формата, салфетки.</a:t>
            </a:r>
          </a:p>
          <a:p>
            <a:pPr marL="0" indent="0">
              <a:lnSpc>
                <a:spcPct val="120000"/>
              </a:lnSpc>
              <a:spcBef>
                <a:spcPts val="0"/>
              </a:spcBef>
              <a:buClr>
                <a:schemeClr val="accent3"/>
              </a:buClr>
              <a:buNone/>
              <a:defRPr/>
            </a:pPr>
            <a:r>
              <a:rPr lang="ru-RU" sz="1950" i="1" dirty="0" smtClean="0">
                <a:solidFill>
                  <a:srgbClr val="FFFF00"/>
                </a:solidFill>
              </a:rPr>
              <a:t>Способ получения изображения: </a:t>
            </a:r>
            <a:r>
              <a:rPr lang="ru-RU" sz="1950" dirty="0" smtClean="0">
                <a:solidFill>
                  <a:schemeClr val="bg1"/>
                </a:solidFill>
              </a:rPr>
              <a:t>ребенок опускает в гуашь ладошку (всю кисть) или окрашивает ее с помощью кисточки и делает отпечаток на бумаге. После работы руки вытираются салфеткой, затем гуашь легко смывается.</a:t>
            </a:r>
          </a:p>
        </p:txBody>
      </p:sp>
      <p:pic>
        <p:nvPicPr>
          <p:cNvPr id="4" name="Picture 5" descr="G:\Фото Для презентации\Изображение 009.jpg"/>
          <p:cNvPicPr>
            <a:picLocks noChangeAspect="1" noChangeArrowheads="1"/>
          </p:cNvPicPr>
          <p:nvPr/>
        </p:nvPicPr>
        <p:blipFill rotWithShape="1">
          <a:blip r:embed="rId2" cstate="print"/>
          <a:srcRect t="14818" r="36208"/>
          <a:stretch/>
        </p:blipFill>
        <p:spPr>
          <a:xfrm>
            <a:off x="395536" y="1772816"/>
            <a:ext cx="2232248" cy="1732082"/>
          </a:xfrm>
          <a:prstGeom prst="rect">
            <a:avLst/>
          </a:prstGeom>
          <a:effectLst>
            <a:outerShdw blurRad="292100" dist="139700" dir="2700000" algn="tl" rotWithShape="0">
              <a:srgbClr val="333333">
                <a:alpha val="65000"/>
              </a:srgbClr>
            </a:outerShdw>
          </a:effectLst>
        </p:spPr>
      </p:pic>
      <p:pic>
        <p:nvPicPr>
          <p:cNvPr id="5" name="Picture 3" descr="G:\Фото Для презентации\Изображение 096.jpg"/>
          <p:cNvPicPr>
            <a:picLocks noChangeAspect="1" noChangeArrowheads="1"/>
          </p:cNvPicPr>
          <p:nvPr/>
        </p:nvPicPr>
        <p:blipFill>
          <a:blip r:embed="rId3" cstate="print"/>
          <a:srcRect/>
          <a:stretch>
            <a:fillRect/>
          </a:stretch>
        </p:blipFill>
        <p:spPr bwMode="auto">
          <a:xfrm>
            <a:off x="2555776" y="3284984"/>
            <a:ext cx="2357379" cy="1572072"/>
          </a:xfrm>
          <a:prstGeom prst="rect">
            <a:avLst/>
          </a:prstGeom>
          <a:ln>
            <a:noFill/>
          </a:ln>
          <a:effectLst>
            <a:outerShdw blurRad="292100" dist="139700" dir="2700000" algn="tl" rotWithShape="0">
              <a:srgbClr val="333333">
                <a:alpha val="65000"/>
              </a:srgbClr>
            </a:outerShdw>
          </a:effectLst>
        </p:spPr>
      </p:pic>
      <p:pic>
        <p:nvPicPr>
          <p:cNvPr id="6" name="Picture 4" descr="G:\Фото Для презентации\Изображение 097.jpg"/>
          <p:cNvPicPr>
            <a:picLocks noChangeAspect="1" noChangeArrowheads="1"/>
          </p:cNvPicPr>
          <p:nvPr/>
        </p:nvPicPr>
        <p:blipFill>
          <a:blip r:embed="rId4" cstate="print">
            <a:lum bright="16000" contrast="6000"/>
          </a:blip>
          <a:srcRect l="6396"/>
          <a:stretch>
            <a:fillRect/>
          </a:stretch>
        </p:blipFill>
        <p:spPr bwMode="auto">
          <a:xfrm>
            <a:off x="395536" y="4797152"/>
            <a:ext cx="2448272" cy="185094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7"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ppt_x</p:attrName>
                                        </p:attrNameLst>
                                      </p:cBhvr>
                                      <p:tavLst>
                                        <p:tav tm="0">
                                          <p:val>
                                            <p:strVal val="#ppt_x"/>
                                          </p:val>
                                        </p:tav>
                                        <p:tav tm="100000">
                                          <p:val>
                                            <p:strVal val="#ppt_x"/>
                                          </p:val>
                                        </p:tav>
                                      </p:tavLst>
                                    </p:anim>
                                    <p:anim calcmode="lin" valueType="num">
                                      <p:cBhvr>
                                        <p:cTn id="16" dur="2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4000"/>
                            </p:stCondLst>
                            <p:childTnLst>
                              <p:par>
                                <p:cTn id="18" presetID="42"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anim calcmode="lin" valueType="num">
                                      <p:cBhvr>
                                        <p:cTn id="21" dur="2000" fill="hold"/>
                                        <p:tgtEl>
                                          <p:spTgt spid="6"/>
                                        </p:tgtEl>
                                        <p:attrNameLst>
                                          <p:attrName>ppt_x</p:attrName>
                                        </p:attrNameLst>
                                      </p:cBhvr>
                                      <p:tavLst>
                                        <p:tav tm="0">
                                          <p:val>
                                            <p:strVal val="#ppt_x"/>
                                          </p:val>
                                        </p:tav>
                                        <p:tav tm="100000">
                                          <p:val>
                                            <p:strVal val="#ppt_x"/>
                                          </p:val>
                                        </p:tav>
                                      </p:tavLst>
                                    </p:anim>
                                    <p:anim calcmode="lin" valueType="num">
                                      <p:cBhvr>
                                        <p:cTn id="22"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2656"/>
            <a:ext cx="6840760" cy="936104"/>
          </a:xfrm>
        </p:spPr>
        <p:txBody>
          <a:bodyPr>
            <a:noAutofit/>
          </a:bodyPr>
          <a:lstStyle/>
          <a:p>
            <a:pPr>
              <a:defRPr/>
            </a:pPr>
            <a:r>
              <a:rPr lang="ru-RU" sz="4800" b="1" dirty="0" smtClean="0">
                <a:ln w="19050">
                  <a:solidFill>
                    <a:schemeClr val="tx2">
                      <a:tint val="1000"/>
                    </a:schemeClr>
                  </a:solidFill>
                  <a:prstDash val="solid"/>
                </a:ln>
                <a:solidFill>
                  <a:srgbClr val="146656"/>
                </a:solidFill>
                <a:effectLst>
                  <a:outerShdw blurRad="50000" dist="50800" dir="7500000" algn="tl">
                    <a:srgbClr val="000000">
                      <a:shade val="5000"/>
                      <a:alpha val="35000"/>
                    </a:srgbClr>
                  </a:outerShdw>
                </a:effectLst>
                <a:cs typeface="Times New Roman" pitchFamily="18" charset="0"/>
              </a:rPr>
              <a:t>Рисование пальчиками</a:t>
            </a:r>
            <a:endParaRPr lang="ru-RU" sz="4800" b="1" dirty="0">
              <a:ln w="19050">
                <a:solidFill>
                  <a:schemeClr val="tx2">
                    <a:tint val="1000"/>
                  </a:schemeClr>
                </a:solidFill>
                <a:prstDash val="solid"/>
              </a:ln>
              <a:solidFill>
                <a:srgbClr val="146656"/>
              </a:solidFill>
              <a:effectLst>
                <a:outerShdw blurRad="50000" dist="50800" dir="7500000" algn="tl">
                  <a:srgbClr val="000000">
                    <a:shade val="5000"/>
                    <a:alpha val="35000"/>
                  </a:srgbClr>
                </a:outerShdw>
              </a:effectLst>
              <a:cs typeface="Times New Roman" pitchFamily="18" charset="0"/>
            </a:endParaRPr>
          </a:p>
        </p:txBody>
      </p:sp>
      <p:sp>
        <p:nvSpPr>
          <p:cNvPr id="4" name="Содержимое 3"/>
          <p:cNvSpPr>
            <a:spLocks noGrp="1"/>
          </p:cNvSpPr>
          <p:nvPr>
            <p:ph sz="half" idx="2"/>
          </p:nvPr>
        </p:nvSpPr>
        <p:spPr>
          <a:xfrm>
            <a:off x="611560" y="1700808"/>
            <a:ext cx="3672408" cy="4536504"/>
          </a:xfrm>
        </p:spPr>
        <p:style>
          <a:lnRef idx="1">
            <a:schemeClr val="accent3"/>
          </a:lnRef>
          <a:fillRef idx="3">
            <a:schemeClr val="accent3"/>
          </a:fillRef>
          <a:effectRef idx="2">
            <a:schemeClr val="accent3"/>
          </a:effectRef>
          <a:fontRef idx="minor">
            <a:schemeClr val="lt1"/>
          </a:fontRef>
        </p:style>
        <p:txBody>
          <a:bodyPr>
            <a:noAutofit/>
          </a:bodyPr>
          <a:lstStyle/>
          <a:p>
            <a:pPr marL="0" indent="0" eaLnBrk="1" fontAlgn="auto" hangingPunct="1">
              <a:spcBef>
                <a:spcPts val="0"/>
              </a:spcBef>
              <a:spcAft>
                <a:spcPts val="0"/>
              </a:spcAft>
              <a:buClr>
                <a:schemeClr val="accent3"/>
              </a:buClr>
              <a:buFont typeface="Wingdings 2" pitchFamily="18" charset="2"/>
              <a:buNone/>
              <a:defRPr/>
            </a:pPr>
            <a:r>
              <a:rPr lang="ru-RU" sz="2000" i="1" dirty="0" smtClean="0">
                <a:solidFill>
                  <a:srgbClr val="FFFF00"/>
                </a:solidFill>
              </a:rPr>
              <a:t>Возраст:</a:t>
            </a:r>
            <a:r>
              <a:rPr lang="ru-RU" sz="2000" i="1" dirty="0" smtClean="0">
                <a:solidFill>
                  <a:srgbClr val="FF0000"/>
                </a:solidFill>
              </a:rPr>
              <a:t> </a:t>
            </a:r>
            <a:r>
              <a:rPr lang="ru-RU" sz="2000" dirty="0" smtClean="0">
                <a:solidFill>
                  <a:schemeClr val="bg1"/>
                </a:solidFill>
              </a:rPr>
              <a:t>от 3-х лет.</a:t>
            </a:r>
          </a:p>
          <a:p>
            <a:pPr marL="0" indent="0" eaLnBrk="1" fontAlgn="auto" hangingPunct="1">
              <a:spcBef>
                <a:spcPts val="0"/>
              </a:spcBef>
              <a:spcAft>
                <a:spcPts val="0"/>
              </a:spcAft>
              <a:buClr>
                <a:schemeClr val="accent3"/>
              </a:buClr>
              <a:buFont typeface="Wingdings 2" pitchFamily="18" charset="2"/>
              <a:buNone/>
              <a:defRPr/>
            </a:pPr>
            <a:r>
              <a:rPr lang="ru-RU" sz="2000" i="1" dirty="0" smtClean="0">
                <a:solidFill>
                  <a:srgbClr val="FFFF00"/>
                </a:solidFill>
              </a:rPr>
              <a:t>Материалы:</a:t>
            </a:r>
            <a:r>
              <a:rPr lang="ru-RU" sz="2000" dirty="0" smtClean="0">
                <a:solidFill>
                  <a:srgbClr val="FFFF00"/>
                </a:solidFill>
              </a:rPr>
              <a:t> </a:t>
            </a:r>
            <a:r>
              <a:rPr lang="ru-RU" sz="2000" dirty="0" smtClean="0">
                <a:solidFill>
                  <a:schemeClr val="bg1"/>
                </a:solidFill>
              </a:rPr>
              <a:t>мисочки с гуашью, плотная бумага любого цвета, небольшие листы, салфетки.</a:t>
            </a:r>
          </a:p>
          <a:p>
            <a:pPr marL="0" indent="0" eaLnBrk="1" fontAlgn="auto" hangingPunct="1">
              <a:spcBef>
                <a:spcPts val="0"/>
              </a:spcBef>
              <a:spcAft>
                <a:spcPts val="0"/>
              </a:spcAft>
              <a:buClr>
                <a:schemeClr val="accent3"/>
              </a:buClr>
              <a:buFont typeface="Wingdings 2" pitchFamily="18" charset="2"/>
              <a:buNone/>
              <a:defRPr/>
            </a:pPr>
            <a:r>
              <a:rPr lang="ru-RU" sz="2000" i="1" dirty="0" smtClean="0">
                <a:solidFill>
                  <a:srgbClr val="FFFF00"/>
                </a:solidFill>
              </a:rPr>
              <a:t>Способ получения изображения: </a:t>
            </a:r>
            <a:r>
              <a:rPr lang="ru-RU" sz="2000" dirty="0" smtClean="0">
                <a:solidFill>
                  <a:schemeClr val="bg1"/>
                </a:solidFill>
              </a:rPr>
              <a:t>ребенок опускает в гуашь пальчик и наносит точки, пятнышки на бумагу. На каждый пальчик набирается краска разного цвета. После работы пальчики вытираются салфеткой, затем гуашь легко смывается.</a:t>
            </a:r>
          </a:p>
        </p:txBody>
      </p:sp>
      <p:pic>
        <p:nvPicPr>
          <p:cNvPr id="22531" name="Picture 3" descr="G:\Фото Для презентации\Изображение 099.jpg"/>
          <p:cNvPicPr>
            <a:picLocks noChangeAspect="1" noChangeArrowheads="1"/>
          </p:cNvPicPr>
          <p:nvPr/>
        </p:nvPicPr>
        <p:blipFill rotWithShape="1">
          <a:blip r:embed="rId2" cstate="print"/>
          <a:srcRect t="240" r="32513" b="1"/>
          <a:stretch/>
        </p:blipFill>
        <p:spPr bwMode="auto">
          <a:xfrm>
            <a:off x="6660232" y="1412776"/>
            <a:ext cx="2160240" cy="2394978"/>
          </a:xfrm>
          <a:prstGeom prst="rect">
            <a:avLst/>
          </a:prstGeom>
          <a:ln>
            <a:noFill/>
          </a:ln>
          <a:effectLst>
            <a:outerShdw blurRad="292100" dist="139700" dir="2700000" algn="tl" rotWithShape="0">
              <a:srgbClr val="333333">
                <a:alpha val="65000"/>
              </a:srgbClr>
            </a:outerShdw>
          </a:effectLst>
        </p:spPr>
      </p:pic>
      <p:pic>
        <p:nvPicPr>
          <p:cNvPr id="15365" name="Рисунок 6" descr="C:\Documents and Settings\Admin\Мои документы\Мои результаты сканировани\2011-02 (фев)\сканирование0013.jpg"/>
          <p:cNvPicPr>
            <a:picLocks noChangeAspect="1" noChangeArrowheads="1"/>
          </p:cNvPicPr>
          <p:nvPr/>
        </p:nvPicPr>
        <p:blipFill>
          <a:blip r:embed="rId3" cstate="print"/>
          <a:srcRect/>
          <a:stretch>
            <a:fillRect/>
          </a:stretch>
        </p:blipFill>
        <p:spPr bwMode="auto">
          <a:xfrm>
            <a:off x="4932040" y="3933056"/>
            <a:ext cx="2160240" cy="26353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54" presetClass="entr" presetSubtype="0" accel="100000"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p:cTn id="12" dur="1000" fill="hold"/>
                                        <p:tgtEl>
                                          <p:spTgt spid="4">
                                            <p:bg/>
                                          </p:spTgt>
                                        </p:tgtEl>
                                        <p:attrNameLst>
                                          <p:attrName>ppt_w</p:attrName>
                                        </p:attrNameLst>
                                      </p:cBhvr>
                                      <p:tavLst>
                                        <p:tav tm="0">
                                          <p:val>
                                            <p:strVal val="#ppt_w*0.05"/>
                                          </p:val>
                                        </p:tav>
                                        <p:tav tm="100000">
                                          <p:val>
                                            <p:strVal val="#ppt_w"/>
                                          </p:val>
                                        </p:tav>
                                      </p:tavLst>
                                    </p:anim>
                                    <p:anim calcmode="lin" valueType="num">
                                      <p:cBhvr>
                                        <p:cTn id="13" dur="1000" fill="hold"/>
                                        <p:tgtEl>
                                          <p:spTgt spid="4">
                                            <p:bg/>
                                          </p:spTgt>
                                        </p:tgtEl>
                                        <p:attrNameLst>
                                          <p:attrName>ppt_h</p:attrName>
                                        </p:attrNameLst>
                                      </p:cBhvr>
                                      <p:tavLst>
                                        <p:tav tm="0">
                                          <p:val>
                                            <p:strVal val="#ppt_h"/>
                                          </p:val>
                                        </p:tav>
                                        <p:tav tm="100000">
                                          <p:val>
                                            <p:strVal val="#ppt_h"/>
                                          </p:val>
                                        </p:tav>
                                      </p:tavLst>
                                    </p:anim>
                                    <p:anim calcmode="lin" valueType="num">
                                      <p:cBhvr>
                                        <p:cTn id="14" dur="1000" fill="hold"/>
                                        <p:tgtEl>
                                          <p:spTgt spid="4">
                                            <p:bg/>
                                          </p:spTgt>
                                        </p:tgtEl>
                                        <p:attrNameLst>
                                          <p:attrName>ppt_x</p:attrName>
                                        </p:attrNameLst>
                                      </p:cBhvr>
                                      <p:tavLst>
                                        <p:tav tm="0">
                                          <p:val>
                                            <p:strVal val="#ppt_x-.2"/>
                                          </p:val>
                                        </p:tav>
                                        <p:tav tm="100000">
                                          <p:val>
                                            <p:strVal val="#ppt_x"/>
                                          </p:val>
                                        </p:tav>
                                      </p:tavLst>
                                    </p:anim>
                                    <p:anim calcmode="lin" valueType="num">
                                      <p:cBhvr>
                                        <p:cTn id="15" dur="1000" fill="hold"/>
                                        <p:tgtEl>
                                          <p:spTgt spid="4">
                                            <p:bg/>
                                          </p:spTgt>
                                        </p:tgtEl>
                                        <p:attrNameLst>
                                          <p:attrName>ppt_y</p:attrName>
                                        </p:attrNameLst>
                                      </p:cBhvr>
                                      <p:tavLst>
                                        <p:tav tm="0">
                                          <p:val>
                                            <p:strVal val="#ppt_y"/>
                                          </p:val>
                                        </p:tav>
                                        <p:tav tm="100000">
                                          <p:val>
                                            <p:strVal val="#ppt_y"/>
                                          </p:val>
                                        </p:tav>
                                      </p:tavLst>
                                    </p:anim>
                                    <p:animEffect transition="in" filter="fade">
                                      <p:cBhvr>
                                        <p:cTn id="16" dur="1000"/>
                                        <p:tgtEl>
                                          <p:spTgt spid="4">
                                            <p:bg/>
                                          </p:spTgt>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23"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24" dur="10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25" dur="1000"/>
                                        <p:tgtEl>
                                          <p:spTgt spid="4">
                                            <p:txEl>
                                              <p:pRg st="0" end="0"/>
                                            </p:txEl>
                                          </p:spTgt>
                                        </p:tgtEl>
                                      </p:cBhvr>
                                    </p:animEffect>
                                  </p:childTnLst>
                                </p:cTn>
                              </p:par>
                            </p:childTnLst>
                          </p:cTn>
                        </p:par>
                        <p:par>
                          <p:cTn id="26" fill="hold" nodeType="afterGroup">
                            <p:stCondLst>
                              <p:cond delay="1000"/>
                            </p:stCondLst>
                            <p:childTnLst>
                              <p:par>
                                <p:cTn id="27" presetID="54" presetClass="entr" presetSubtype="0" accel="100000" fill="hold" grpId="0" nodeType="after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p:cTn id="29" dur="10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30"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31"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32" dur="10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33" dur="1000"/>
                                        <p:tgtEl>
                                          <p:spTgt spid="4">
                                            <p:txEl>
                                              <p:pRg st="1" end="1"/>
                                            </p:txEl>
                                          </p:spTgt>
                                        </p:tgtEl>
                                      </p:cBhvr>
                                    </p:animEffect>
                                  </p:childTnLst>
                                </p:cTn>
                              </p:par>
                            </p:childTnLst>
                          </p:cTn>
                        </p:par>
                        <p:par>
                          <p:cTn id="34" fill="hold" nodeType="afterGroup">
                            <p:stCondLst>
                              <p:cond delay="2000"/>
                            </p:stCondLst>
                            <p:childTnLst>
                              <p:par>
                                <p:cTn id="35" presetID="54" presetClass="entr" presetSubtype="0" accel="100000" fill="hold" grpId="0" nodeType="after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p:cTn id="37" dur="10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38"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39"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40" dur="10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41" dur="1000"/>
                                        <p:tgtEl>
                                          <p:spTgt spid="4">
                                            <p:txEl>
                                              <p:pRg st="2" end="2"/>
                                            </p:txEl>
                                          </p:spTgt>
                                        </p:tgtEl>
                                      </p:cBhvr>
                                    </p:animEffect>
                                  </p:childTnLst>
                                </p:cTn>
                              </p:par>
                            </p:childTnLst>
                          </p:cTn>
                        </p:par>
                        <p:par>
                          <p:cTn id="42" fill="hold" nodeType="afterGroup">
                            <p:stCondLst>
                              <p:cond delay="3000"/>
                            </p:stCondLst>
                            <p:childTnLst>
                              <p:par>
                                <p:cTn id="43" presetID="15" presetClass="entr" presetSubtype="0" fill="hold" nodeType="afterEffect">
                                  <p:stCondLst>
                                    <p:cond delay="0"/>
                                  </p:stCondLst>
                                  <p:childTnLst>
                                    <p:set>
                                      <p:cBhvr>
                                        <p:cTn id="44" dur="1" fill="hold">
                                          <p:stCondLst>
                                            <p:cond delay="0"/>
                                          </p:stCondLst>
                                        </p:cTn>
                                        <p:tgtEl>
                                          <p:spTgt spid="22531"/>
                                        </p:tgtEl>
                                        <p:attrNameLst>
                                          <p:attrName>style.visibility</p:attrName>
                                        </p:attrNameLst>
                                      </p:cBhvr>
                                      <p:to>
                                        <p:strVal val="visible"/>
                                      </p:to>
                                    </p:set>
                                    <p:anim calcmode="lin" valueType="num">
                                      <p:cBhvr>
                                        <p:cTn id="45" dur="1000" fill="hold"/>
                                        <p:tgtEl>
                                          <p:spTgt spid="22531"/>
                                        </p:tgtEl>
                                        <p:attrNameLst>
                                          <p:attrName>ppt_w</p:attrName>
                                        </p:attrNameLst>
                                      </p:cBhvr>
                                      <p:tavLst>
                                        <p:tav tm="0">
                                          <p:val>
                                            <p:fltVal val="0"/>
                                          </p:val>
                                        </p:tav>
                                        <p:tav tm="100000">
                                          <p:val>
                                            <p:strVal val="#ppt_w"/>
                                          </p:val>
                                        </p:tav>
                                      </p:tavLst>
                                    </p:anim>
                                    <p:anim calcmode="lin" valueType="num">
                                      <p:cBhvr>
                                        <p:cTn id="46" dur="1000" fill="hold"/>
                                        <p:tgtEl>
                                          <p:spTgt spid="22531"/>
                                        </p:tgtEl>
                                        <p:attrNameLst>
                                          <p:attrName>ppt_h</p:attrName>
                                        </p:attrNameLst>
                                      </p:cBhvr>
                                      <p:tavLst>
                                        <p:tav tm="0">
                                          <p:val>
                                            <p:fltVal val="0"/>
                                          </p:val>
                                        </p:tav>
                                        <p:tav tm="100000">
                                          <p:val>
                                            <p:strVal val="#ppt_h"/>
                                          </p:val>
                                        </p:tav>
                                      </p:tavLst>
                                    </p:anim>
                                    <p:anim calcmode="lin" valueType="num">
                                      <p:cBhvr>
                                        <p:cTn id="47" dur="1000" fill="hold"/>
                                        <p:tgtEl>
                                          <p:spTgt spid="22531"/>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2531"/>
                                        </p:tgtEl>
                                        <p:attrNameLst>
                                          <p:attrName>ppt_y</p:attrName>
                                        </p:attrNameLst>
                                      </p:cBhvr>
                                      <p:tavLst>
                                        <p:tav tm="0" fmla="#ppt_y+(sin(-2*pi*(1-$))*-#ppt_x+cos(-2*pi*(1-$))*(1-#ppt_y))*(1-$)">
                                          <p:val>
                                            <p:fltVal val="0"/>
                                          </p:val>
                                        </p:tav>
                                        <p:tav tm="100000">
                                          <p:val>
                                            <p:fltVal val="1"/>
                                          </p:val>
                                        </p:tav>
                                      </p:tavLst>
                                    </p:anim>
                                  </p:childTnLst>
                                </p:cTn>
                              </p:par>
                            </p:childTnLst>
                          </p:cTn>
                        </p:par>
                        <p:par>
                          <p:cTn id="49" fill="hold" nodeType="afterGroup">
                            <p:stCondLst>
                              <p:cond delay="4000"/>
                            </p:stCondLst>
                            <p:childTnLst>
                              <p:par>
                                <p:cTn id="50" presetID="42" presetClass="entr" presetSubtype="0" fill="hold" nodeType="afterEffect">
                                  <p:stCondLst>
                                    <p:cond delay="0"/>
                                  </p:stCondLst>
                                  <p:childTnLst>
                                    <p:set>
                                      <p:cBhvr>
                                        <p:cTn id="51" dur="1" fill="hold">
                                          <p:stCondLst>
                                            <p:cond delay="0"/>
                                          </p:stCondLst>
                                        </p:cTn>
                                        <p:tgtEl>
                                          <p:spTgt spid="15365"/>
                                        </p:tgtEl>
                                        <p:attrNameLst>
                                          <p:attrName>style.visibility</p:attrName>
                                        </p:attrNameLst>
                                      </p:cBhvr>
                                      <p:to>
                                        <p:strVal val="visible"/>
                                      </p:to>
                                    </p:set>
                                    <p:animEffect transition="in" filter="fade">
                                      <p:cBhvr>
                                        <p:cTn id="52" dur="1000"/>
                                        <p:tgtEl>
                                          <p:spTgt spid="15365"/>
                                        </p:tgtEl>
                                      </p:cBhvr>
                                    </p:animEffect>
                                    <p:anim calcmode="lin" valueType="num">
                                      <p:cBhvr>
                                        <p:cTn id="53" dur="1000" fill="hold"/>
                                        <p:tgtEl>
                                          <p:spTgt spid="15365"/>
                                        </p:tgtEl>
                                        <p:attrNameLst>
                                          <p:attrName>ppt_x</p:attrName>
                                        </p:attrNameLst>
                                      </p:cBhvr>
                                      <p:tavLst>
                                        <p:tav tm="0">
                                          <p:val>
                                            <p:strVal val="#ppt_x"/>
                                          </p:val>
                                        </p:tav>
                                        <p:tav tm="100000">
                                          <p:val>
                                            <p:strVal val="#ppt_x"/>
                                          </p:val>
                                        </p:tav>
                                      </p:tavLst>
                                    </p:anim>
                                    <p:anim calcmode="lin" valueType="num">
                                      <p:cBhvr>
                                        <p:cTn id="54" dur="1000" fill="hold"/>
                                        <p:tgtEl>
                                          <p:spTgt spid="153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1187624" y="260648"/>
            <a:ext cx="6840760" cy="792088"/>
          </a:xfrm>
        </p:spPr>
        <p:txBody>
          <a:bodyPr>
            <a:noAutofit/>
          </a:bodyPr>
          <a:lstStyle/>
          <a:p>
            <a:pPr algn="ctr" eaLnBrk="1" hangingPunct="1"/>
            <a:r>
              <a:rPr lang="ru-RU"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Оттиск поролоном</a:t>
            </a:r>
            <a:endParaRPr lang="ru-RU"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Times New Roman" pitchFamily="18" charset="0"/>
            </a:endParaRPr>
          </a:p>
        </p:txBody>
      </p:sp>
      <p:sp>
        <p:nvSpPr>
          <p:cNvPr id="4" name="Содержимое 3"/>
          <p:cNvSpPr>
            <a:spLocks noGrp="1"/>
          </p:cNvSpPr>
          <p:nvPr>
            <p:ph sz="half" idx="2"/>
          </p:nvPr>
        </p:nvSpPr>
        <p:spPr>
          <a:xfrm>
            <a:off x="4716017" y="1412776"/>
            <a:ext cx="3744415" cy="4968552"/>
          </a:xfrm>
        </p:spPr>
        <p:style>
          <a:lnRef idx="1">
            <a:schemeClr val="accent1"/>
          </a:lnRef>
          <a:fillRef idx="3">
            <a:schemeClr val="accent1"/>
          </a:fillRef>
          <a:effectRef idx="2">
            <a:schemeClr val="accent1"/>
          </a:effectRef>
          <a:fontRef idx="minor">
            <a:schemeClr val="lt1"/>
          </a:fontRef>
        </p:style>
        <p:txBody>
          <a:bodyPr>
            <a:noAutofit/>
          </a:bodyPr>
          <a:lstStyle/>
          <a:p>
            <a:pPr marL="0" indent="0" eaLnBrk="1" fontAlgn="auto" hangingPunct="1">
              <a:spcBef>
                <a:spcPts val="0"/>
              </a:spcBef>
              <a:spcAft>
                <a:spcPts val="0"/>
              </a:spcAft>
              <a:buClr>
                <a:schemeClr val="accent3"/>
              </a:buClr>
              <a:buFont typeface="Wingdings 2" pitchFamily="18" charset="2"/>
              <a:buNone/>
              <a:defRPr/>
            </a:pPr>
            <a:r>
              <a:rPr lang="ru-RU" sz="2000" i="1" dirty="0" smtClean="0">
                <a:solidFill>
                  <a:srgbClr val="FFFF00"/>
                </a:solidFill>
              </a:rPr>
              <a:t>Возраст:</a:t>
            </a:r>
            <a:r>
              <a:rPr lang="ru-RU" sz="2000" dirty="0" smtClean="0">
                <a:solidFill>
                  <a:schemeClr val="bg1"/>
                </a:solidFill>
              </a:rPr>
              <a:t> от 4-х лет.</a:t>
            </a:r>
          </a:p>
          <a:p>
            <a:pPr marL="0" indent="0" eaLnBrk="1" fontAlgn="auto" hangingPunct="1">
              <a:spcBef>
                <a:spcPts val="0"/>
              </a:spcBef>
              <a:spcAft>
                <a:spcPts val="0"/>
              </a:spcAft>
              <a:buClr>
                <a:schemeClr val="accent3"/>
              </a:buClr>
              <a:buFont typeface="Wingdings 2" pitchFamily="18" charset="2"/>
              <a:buNone/>
              <a:defRPr/>
            </a:pPr>
            <a:r>
              <a:rPr lang="ru-RU" sz="2000" i="1" dirty="0" smtClean="0">
                <a:solidFill>
                  <a:srgbClr val="FFFF00"/>
                </a:solidFill>
              </a:rPr>
              <a:t>Материалы:</a:t>
            </a:r>
            <a:r>
              <a:rPr lang="ru-RU" sz="2000" dirty="0" smtClean="0">
                <a:solidFill>
                  <a:schemeClr val="bg1"/>
                </a:solidFill>
              </a:rPr>
              <a:t> мисочка либо пластиковая коробочка, в которую вложена штемпельная подушка из тонкого поролона, пропитанного гуашью, плотная бумага любого цвета и размера, кусочки поролона.</a:t>
            </a:r>
          </a:p>
          <a:p>
            <a:pPr marL="0" indent="0" eaLnBrk="1" fontAlgn="auto" hangingPunct="1">
              <a:spcBef>
                <a:spcPts val="0"/>
              </a:spcBef>
              <a:spcAft>
                <a:spcPts val="0"/>
              </a:spcAft>
              <a:buClr>
                <a:schemeClr val="accent3"/>
              </a:buClr>
              <a:buFont typeface="Wingdings 2" pitchFamily="18" charset="2"/>
              <a:buNone/>
              <a:defRPr/>
            </a:pPr>
            <a:r>
              <a:rPr lang="ru-RU" sz="2000" i="1" dirty="0" smtClean="0">
                <a:solidFill>
                  <a:srgbClr val="FFFF00"/>
                </a:solidFill>
              </a:rPr>
              <a:t>Способ получения   изображения: </a:t>
            </a:r>
            <a:r>
              <a:rPr lang="ru-RU" sz="2000" dirty="0" smtClean="0">
                <a:solidFill>
                  <a:schemeClr val="bg1"/>
                </a:solidFill>
              </a:rPr>
              <a:t>ребенок   прижимает поролон к штемпельной подушке с краской и наносит оттиск на бумагу. Для изменения цвета берутся другие мисочка и поролон. </a:t>
            </a:r>
          </a:p>
        </p:txBody>
      </p:sp>
      <p:pic>
        <p:nvPicPr>
          <p:cNvPr id="23554" name="Picture 2" descr="G:\Фото Для презентации\Изображение 005.jpg"/>
          <p:cNvPicPr>
            <a:picLocks noGrp="1" noChangeAspect="1" noChangeArrowheads="1"/>
          </p:cNvPicPr>
          <p:nvPr>
            <p:ph sz="half" idx="1"/>
          </p:nvPr>
        </p:nvPicPr>
        <p:blipFill rotWithShape="1">
          <a:blip r:embed="rId2" cstate="print"/>
          <a:srcRect r="15972"/>
          <a:stretch/>
        </p:blipFill>
        <p:spPr>
          <a:xfrm>
            <a:off x="539552" y="2204864"/>
            <a:ext cx="3629472" cy="3240360"/>
          </a:xfrm>
          <a:effectLst>
            <a:outerShdw blurRad="292100" dist="139700" dir="2700000" algn="tl" rotWithShape="0">
              <a:srgbClr val="333333">
                <a:alpha val="65000"/>
              </a:srgbClr>
            </a:outerShdw>
          </a:effectLst>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52" presetClass="entr" presetSubtype="0"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Scale>
                                      <p:cBhvr>
                                        <p:cTn id="12" dur="1000" decel="50000" fill="hold">
                                          <p:stCondLst>
                                            <p:cond delay="0"/>
                                          </p:stCondLst>
                                        </p:cTn>
                                        <p:tgtEl>
                                          <p:spTgt spid="4">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bg/>
                                          </p:spTgt>
                                        </p:tgtEl>
                                        <p:attrNameLst>
                                          <p:attrName>ppt_x</p:attrName>
                                          <p:attrName>ppt_y</p:attrName>
                                        </p:attrNameLst>
                                      </p:cBhvr>
                                    </p:animMotion>
                                    <p:animEffect transition="in" filter="fade">
                                      <p:cBhvr>
                                        <p:cTn id="14" dur="1000"/>
                                        <p:tgtEl>
                                          <p:spTgt spid="4">
                                            <p:bg/>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Scale>
                                      <p:cBhvr>
                                        <p:cTn id="19"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
                                            <p:txEl>
                                              <p:pRg st="0" end="0"/>
                                            </p:txEl>
                                          </p:spTgt>
                                        </p:tgtEl>
                                        <p:attrNameLst>
                                          <p:attrName>ppt_x</p:attrName>
                                          <p:attrName>ppt_y</p:attrName>
                                        </p:attrNameLst>
                                      </p:cBhvr>
                                    </p:animMotion>
                                    <p:animEffect transition="in" filter="fade">
                                      <p:cBhvr>
                                        <p:cTn id="21" dur="1000"/>
                                        <p:tgtEl>
                                          <p:spTgt spid="4">
                                            <p:txEl>
                                              <p:pRg st="0" end="0"/>
                                            </p:txEl>
                                          </p:spTgt>
                                        </p:tgtEl>
                                      </p:cBhvr>
                                    </p:animEffect>
                                  </p:childTnLst>
                                </p:cTn>
                              </p:par>
                            </p:childTnLst>
                          </p:cTn>
                        </p:par>
                        <p:par>
                          <p:cTn id="22" fill="hold" nodeType="afterGroup">
                            <p:stCondLst>
                              <p:cond delay="1000"/>
                            </p:stCondLst>
                            <p:childTnLst>
                              <p:par>
                                <p:cTn id="23" presetID="52" presetClass="entr" presetSubtype="0" fill="hold" grpId="0"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Scale>
                                      <p:cBhvr>
                                        <p:cTn id="25" dur="1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4">
                                            <p:txEl>
                                              <p:pRg st="1" end="1"/>
                                            </p:txEl>
                                          </p:spTgt>
                                        </p:tgtEl>
                                        <p:attrNameLst>
                                          <p:attrName>ppt_x</p:attrName>
                                          <p:attrName>ppt_y</p:attrName>
                                        </p:attrNameLst>
                                      </p:cBhvr>
                                    </p:animMotion>
                                    <p:animEffect transition="in" filter="fade">
                                      <p:cBhvr>
                                        <p:cTn id="27" dur="1000"/>
                                        <p:tgtEl>
                                          <p:spTgt spid="4">
                                            <p:txEl>
                                              <p:pRg st="1" end="1"/>
                                            </p:txEl>
                                          </p:spTgt>
                                        </p:tgtEl>
                                      </p:cBhvr>
                                    </p:animEffect>
                                  </p:childTnLst>
                                </p:cTn>
                              </p:par>
                            </p:childTnLst>
                          </p:cTn>
                        </p:par>
                        <p:par>
                          <p:cTn id="28" fill="hold" nodeType="afterGroup">
                            <p:stCondLst>
                              <p:cond delay="2000"/>
                            </p:stCondLst>
                            <p:childTnLst>
                              <p:par>
                                <p:cTn id="29" presetID="52" presetClass="entr" presetSubtype="0" fill="hold" grpId="0"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Scale>
                                      <p:cBhvr>
                                        <p:cTn id="31" dur="1000" decel="50000" fill="hold">
                                          <p:stCondLst>
                                            <p:cond delay="0"/>
                                          </p:stCondLst>
                                        </p:cTn>
                                        <p:tgtEl>
                                          <p:spTgt spid="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4">
                                            <p:txEl>
                                              <p:pRg st="2" end="2"/>
                                            </p:txEl>
                                          </p:spTgt>
                                        </p:tgtEl>
                                        <p:attrNameLst>
                                          <p:attrName>ppt_x</p:attrName>
                                          <p:attrName>ppt_y</p:attrName>
                                        </p:attrNameLst>
                                      </p:cBhvr>
                                    </p:animMotion>
                                    <p:animEffect transition="in" filter="fade">
                                      <p:cBhvr>
                                        <p:cTn id="33" dur="1000"/>
                                        <p:tgtEl>
                                          <p:spTgt spid="4">
                                            <p:txEl>
                                              <p:pRg st="2" end="2"/>
                                            </p:txEl>
                                          </p:spTgt>
                                        </p:tgtEl>
                                      </p:cBhvr>
                                    </p:animEffect>
                                  </p:childTnLst>
                                </p:cTn>
                              </p:par>
                            </p:childTnLst>
                          </p:cTn>
                        </p:par>
                        <p:par>
                          <p:cTn id="34" fill="hold" nodeType="afterGroup">
                            <p:stCondLst>
                              <p:cond delay="3000"/>
                            </p:stCondLst>
                            <p:childTnLst>
                              <p:par>
                                <p:cTn id="35" presetID="52" presetClass="entr" presetSubtype="0" fill="hold" nodeType="afterEffect">
                                  <p:stCondLst>
                                    <p:cond delay="0"/>
                                  </p:stCondLst>
                                  <p:childTnLst>
                                    <p:set>
                                      <p:cBhvr>
                                        <p:cTn id="36" dur="1" fill="hold">
                                          <p:stCondLst>
                                            <p:cond delay="0"/>
                                          </p:stCondLst>
                                        </p:cTn>
                                        <p:tgtEl>
                                          <p:spTgt spid="23554"/>
                                        </p:tgtEl>
                                        <p:attrNameLst>
                                          <p:attrName>style.visibility</p:attrName>
                                        </p:attrNameLst>
                                      </p:cBhvr>
                                      <p:to>
                                        <p:strVal val="visible"/>
                                      </p:to>
                                    </p:set>
                                    <p:animScale>
                                      <p:cBhvr>
                                        <p:cTn id="37" dur="1000" decel="50000" fill="hold">
                                          <p:stCondLst>
                                            <p:cond delay="0"/>
                                          </p:stCondLst>
                                        </p:cTn>
                                        <p:tgtEl>
                                          <p:spTgt spid="235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3554"/>
                                        </p:tgtEl>
                                        <p:attrNameLst>
                                          <p:attrName>ppt_x</p:attrName>
                                          <p:attrName>ppt_y</p:attrName>
                                        </p:attrNameLst>
                                      </p:cBhvr>
                                    </p:animMotion>
                                    <p:animEffect transition="in" filter="fade">
                                      <p:cBhvr>
                                        <p:cTn id="39" dur="1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403648" y="476672"/>
            <a:ext cx="6269260" cy="791493"/>
          </a:xfrm>
        </p:spPr>
        <p:txBody>
          <a:bodyPr>
            <a:normAutofit fontScale="90000"/>
            <a:scene3d>
              <a:camera prst="orthographicFront"/>
              <a:lightRig rig="soft" dir="t">
                <a:rot lat="0" lon="0" rev="10800000"/>
              </a:lightRig>
            </a:scene3d>
            <a:sp3d>
              <a:bevelT w="27940" h="12700"/>
              <a:contourClr>
                <a:srgbClr val="DDDDDD"/>
              </a:contourClr>
            </a:sp3d>
          </a:bodyPr>
          <a:lstStyle/>
          <a:p>
            <a:pPr algn="ctr" eaLnBrk="1" hangingPunct="1"/>
            <a:r>
              <a:rPr lang="ru-RU" sz="2800" b="1" spc="150" dirty="0" smtClean="0">
                <a:ln w="11430"/>
                <a:solidFill>
                  <a:srgbClr val="F8F8F8"/>
                </a:solidFill>
                <a:effectLst>
                  <a:outerShdw blurRad="25400" algn="tl" rotWithShape="0">
                    <a:srgbClr val="000000">
                      <a:alpha val="43000"/>
                    </a:srgbClr>
                  </a:outerShdw>
                </a:effectLst>
              </a:rPr>
              <a:t/>
            </a:r>
            <a:br>
              <a:rPr lang="ru-RU" sz="2800" b="1" spc="150" dirty="0" smtClean="0">
                <a:ln w="11430"/>
                <a:solidFill>
                  <a:srgbClr val="F8F8F8"/>
                </a:solidFill>
                <a:effectLst>
                  <a:outerShdw blurRad="25400" algn="tl" rotWithShape="0">
                    <a:srgbClr val="000000">
                      <a:alpha val="43000"/>
                    </a:srgbClr>
                  </a:outerShdw>
                </a:effectLst>
              </a:rPr>
            </a:br>
            <a:r>
              <a:rPr lang="ru-RU" sz="5300" b="1" dirty="0" smtClean="0">
                <a:ln w="17780" cmpd="sng">
                  <a:solidFill>
                    <a:srgbClr val="FFFFFF"/>
                  </a:solidFill>
                  <a:prstDash val="solid"/>
                  <a:miter lim="800000"/>
                </a:ln>
                <a:solidFill>
                  <a:schemeClr val="accent6"/>
                </a:solidFill>
                <a:effectLst>
                  <a:outerShdw blurRad="50800" algn="tl" rotWithShape="0">
                    <a:srgbClr val="000000"/>
                  </a:outerShdw>
                </a:effectLst>
              </a:rPr>
              <a:t>Оттиск мятой бумагой</a:t>
            </a:r>
            <a:r>
              <a:rPr lang="ru-RU" sz="2800" b="1" spc="150" dirty="0" smtClean="0">
                <a:ln w="11430"/>
                <a:solidFill>
                  <a:srgbClr val="F8F8F8"/>
                </a:solidFill>
                <a:effectLst>
                  <a:outerShdw blurRad="25400" algn="tl" rotWithShape="0">
                    <a:srgbClr val="000000">
                      <a:alpha val="43000"/>
                    </a:srgbClr>
                  </a:outerShdw>
                </a:effectLst>
              </a:rPr>
              <a:t/>
            </a:r>
            <a:br>
              <a:rPr lang="ru-RU" sz="2800" b="1" spc="150" dirty="0" smtClean="0">
                <a:ln w="11430"/>
                <a:solidFill>
                  <a:srgbClr val="F8F8F8"/>
                </a:solidFill>
                <a:effectLst>
                  <a:outerShdw blurRad="25400" algn="tl" rotWithShape="0">
                    <a:srgbClr val="000000">
                      <a:alpha val="43000"/>
                    </a:srgbClr>
                  </a:outerShdw>
                </a:effectLst>
              </a:rPr>
            </a:br>
            <a:endParaRPr lang="ru-RU" sz="2800" b="1" spc="150" dirty="0" smtClean="0">
              <a:ln w="11430"/>
              <a:solidFill>
                <a:srgbClr val="F8F8F8"/>
              </a:solidFill>
              <a:effectLst>
                <a:outerShdw blurRad="25400" algn="tl" rotWithShape="0">
                  <a:srgbClr val="000000">
                    <a:alpha val="43000"/>
                  </a:srgbClr>
                </a:outerShdw>
              </a:effectLst>
              <a:cs typeface="Times New Roman" pitchFamily="18" charset="0"/>
            </a:endParaRPr>
          </a:p>
        </p:txBody>
      </p:sp>
      <p:sp>
        <p:nvSpPr>
          <p:cNvPr id="4" name="Содержимое 3"/>
          <p:cNvSpPr>
            <a:spLocks noGrp="1"/>
          </p:cNvSpPr>
          <p:nvPr>
            <p:ph sz="half" idx="2"/>
          </p:nvPr>
        </p:nvSpPr>
        <p:spPr>
          <a:xfrm>
            <a:off x="467544" y="1556792"/>
            <a:ext cx="3816424" cy="4896544"/>
          </a:xfrm>
        </p:spPr>
        <p:style>
          <a:lnRef idx="1">
            <a:schemeClr val="accent6"/>
          </a:lnRef>
          <a:fillRef idx="3">
            <a:schemeClr val="accent6"/>
          </a:fillRef>
          <a:effectRef idx="2">
            <a:schemeClr val="accent6"/>
          </a:effectRef>
          <a:fontRef idx="minor">
            <a:schemeClr val="lt1"/>
          </a:fontRef>
        </p:style>
        <p:txBody>
          <a:bodyPr>
            <a:normAutofit fontScale="47500" lnSpcReduction="20000"/>
          </a:bodyPr>
          <a:lstStyle/>
          <a:p>
            <a:pPr marL="0" indent="0" eaLnBrk="1" fontAlgn="auto" hangingPunct="1">
              <a:lnSpc>
                <a:spcPct val="120000"/>
              </a:lnSpc>
              <a:spcBef>
                <a:spcPts val="0"/>
              </a:spcBef>
              <a:spcAft>
                <a:spcPts val="0"/>
              </a:spcAft>
              <a:buClr>
                <a:schemeClr val="accent3"/>
              </a:buClr>
              <a:buFont typeface="Wingdings 2" pitchFamily="18" charset="2"/>
              <a:buNone/>
              <a:defRPr/>
            </a:pPr>
            <a:r>
              <a:rPr lang="ru-RU" sz="4200" i="1" dirty="0" smtClean="0">
                <a:solidFill>
                  <a:srgbClr val="FFFF00"/>
                </a:solidFill>
              </a:rPr>
              <a:t>Возраст: </a:t>
            </a:r>
            <a:r>
              <a:rPr lang="ru-RU" sz="4200" dirty="0" smtClean="0">
                <a:solidFill>
                  <a:schemeClr val="bg1"/>
                </a:solidFill>
              </a:rPr>
              <a:t>от 4-х лет.</a:t>
            </a:r>
          </a:p>
          <a:p>
            <a:pPr marL="0" indent="0" eaLnBrk="1" fontAlgn="auto" hangingPunct="1">
              <a:lnSpc>
                <a:spcPct val="120000"/>
              </a:lnSpc>
              <a:spcBef>
                <a:spcPts val="0"/>
              </a:spcBef>
              <a:spcAft>
                <a:spcPts val="0"/>
              </a:spcAft>
              <a:buClr>
                <a:schemeClr val="accent3"/>
              </a:buClr>
              <a:buFont typeface="Wingdings 2" pitchFamily="18" charset="2"/>
              <a:buNone/>
              <a:defRPr/>
            </a:pPr>
            <a:r>
              <a:rPr lang="ru-RU" sz="4200" i="1" dirty="0" smtClean="0">
                <a:solidFill>
                  <a:srgbClr val="FFFF00"/>
                </a:solidFill>
              </a:rPr>
              <a:t>Материалы:</a:t>
            </a:r>
            <a:r>
              <a:rPr lang="ru-RU" sz="4200" dirty="0" smtClean="0">
                <a:solidFill>
                  <a:srgbClr val="FFFF00"/>
                </a:solidFill>
              </a:rPr>
              <a:t> </a:t>
            </a:r>
            <a:r>
              <a:rPr lang="ru-RU" sz="4200" dirty="0" smtClean="0">
                <a:solidFill>
                  <a:schemeClr val="bg1"/>
                </a:solidFill>
              </a:rPr>
              <a:t>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a:t>
            </a:r>
          </a:p>
          <a:p>
            <a:pPr marL="0" indent="0" eaLnBrk="1" fontAlgn="auto" hangingPunct="1">
              <a:lnSpc>
                <a:spcPct val="120000"/>
              </a:lnSpc>
              <a:spcBef>
                <a:spcPts val="0"/>
              </a:spcBef>
              <a:spcAft>
                <a:spcPts val="0"/>
              </a:spcAft>
              <a:buClr>
                <a:schemeClr val="accent3"/>
              </a:buClr>
              <a:buFont typeface="Wingdings 2" pitchFamily="18" charset="2"/>
              <a:buNone/>
              <a:defRPr/>
            </a:pPr>
            <a:r>
              <a:rPr lang="ru-RU" sz="4200" i="1" dirty="0" smtClean="0">
                <a:solidFill>
                  <a:srgbClr val="FFFF00"/>
                </a:solidFill>
              </a:rPr>
              <a:t>Способ получения изображения: </a:t>
            </a:r>
            <a:r>
              <a:rPr lang="ru-RU" sz="4200" dirty="0" smtClean="0">
                <a:solidFill>
                  <a:schemeClr val="bg1"/>
                </a:solidFill>
              </a:rPr>
              <a:t>ребенок прижимает смятую бумагу к штемпельной подушке с краской и наносит оттиск на бумагу. Чтобы получить другой цвет, меняются и блюдце и смятая бумага. </a:t>
            </a:r>
          </a:p>
          <a:p>
            <a:pPr marL="0" indent="-274320" eaLnBrk="1" fontAlgn="auto" hangingPunct="1">
              <a:lnSpc>
                <a:spcPct val="120000"/>
              </a:lnSpc>
              <a:spcBef>
                <a:spcPts val="0"/>
              </a:spcBef>
              <a:spcAft>
                <a:spcPts val="0"/>
              </a:spcAft>
              <a:buClr>
                <a:schemeClr val="accent3"/>
              </a:buClr>
              <a:buFont typeface="Wingdings 2"/>
              <a:buNone/>
              <a:defRPr/>
            </a:pPr>
            <a:endParaRPr lang="ru-RU" dirty="0"/>
          </a:p>
        </p:txBody>
      </p:sp>
      <p:pic>
        <p:nvPicPr>
          <p:cNvPr id="18438" name="Picture 6" descr="C:\Documents and Settings\Admin\Рабочий стол\иршмшд.jpg"/>
          <p:cNvPicPr>
            <a:picLocks noChangeAspect="1" noChangeArrowheads="1"/>
          </p:cNvPicPr>
          <p:nvPr/>
        </p:nvPicPr>
        <p:blipFill>
          <a:blip r:embed="rId2" cstate="print"/>
          <a:srcRect/>
          <a:stretch>
            <a:fillRect/>
          </a:stretch>
        </p:blipFill>
        <p:spPr bwMode="auto">
          <a:xfrm>
            <a:off x="4788024" y="2420888"/>
            <a:ext cx="3913293" cy="286263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arn(inVertical)">
                                      <p:cBhvr>
                                        <p:cTn id="7" dur="500"/>
                                        <p:tgtEl>
                                          <p:spTgt spid="19458"/>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42" presetClass="entr" presetSubtype="0" fill="hold"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anim calcmode="lin" valueType="num">
                                      <p:cBhvr>
                                        <p:cTn id="2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3500"/>
                            </p:stCondLst>
                            <p:childTnLst>
                              <p:par>
                                <p:cTn id="27" presetID="45" presetClass="entr" presetSubtype="0" fill="hold" nodeType="afterEffect">
                                  <p:stCondLst>
                                    <p:cond delay="0"/>
                                  </p:stCondLst>
                                  <p:childTnLst>
                                    <p:set>
                                      <p:cBhvr>
                                        <p:cTn id="28" dur="1" fill="hold">
                                          <p:stCondLst>
                                            <p:cond delay="0"/>
                                          </p:stCondLst>
                                        </p:cTn>
                                        <p:tgtEl>
                                          <p:spTgt spid="18438"/>
                                        </p:tgtEl>
                                        <p:attrNameLst>
                                          <p:attrName>style.visibility</p:attrName>
                                        </p:attrNameLst>
                                      </p:cBhvr>
                                      <p:to>
                                        <p:strVal val="visible"/>
                                      </p:to>
                                    </p:set>
                                    <p:animEffect transition="in" filter="fade">
                                      <p:cBhvr>
                                        <p:cTn id="29" dur="2000"/>
                                        <p:tgtEl>
                                          <p:spTgt spid="18438"/>
                                        </p:tgtEl>
                                      </p:cBhvr>
                                    </p:animEffect>
                                    <p:anim calcmode="lin" valueType="num">
                                      <p:cBhvr>
                                        <p:cTn id="30" dur="2000" fill="hold"/>
                                        <p:tgtEl>
                                          <p:spTgt spid="18438"/>
                                        </p:tgtEl>
                                        <p:attrNameLst>
                                          <p:attrName>ppt_w</p:attrName>
                                        </p:attrNameLst>
                                      </p:cBhvr>
                                      <p:tavLst>
                                        <p:tav tm="0" fmla="#ppt_w*sin(2.5*pi*$)">
                                          <p:val>
                                            <p:fltVal val="0"/>
                                          </p:val>
                                        </p:tav>
                                        <p:tav tm="100000">
                                          <p:val>
                                            <p:fltVal val="1"/>
                                          </p:val>
                                        </p:tav>
                                      </p:tavLst>
                                    </p:anim>
                                    <p:anim calcmode="lin" valueType="num">
                                      <p:cBhvr>
                                        <p:cTn id="31" dur="2000" fill="hold"/>
                                        <p:tgtEl>
                                          <p:spTgt spid="184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5076056" y="2132856"/>
            <a:ext cx="3600400" cy="4104456"/>
          </a:xfrm>
        </p:spPr>
        <p:style>
          <a:lnRef idx="1">
            <a:schemeClr val="accent1"/>
          </a:lnRef>
          <a:fillRef idx="3">
            <a:schemeClr val="accent1"/>
          </a:fillRef>
          <a:effectRef idx="2">
            <a:schemeClr val="accent1"/>
          </a:effectRef>
          <a:fontRef idx="minor">
            <a:schemeClr val="lt1"/>
          </a:fontRef>
        </p:style>
        <p:txBody>
          <a:bodyPr>
            <a:normAutofit/>
          </a:bodyPr>
          <a:lstStyle/>
          <a:p>
            <a:pPr marL="0" indent="0">
              <a:spcBef>
                <a:spcPts val="0"/>
              </a:spcBef>
              <a:buClr>
                <a:schemeClr val="accent3"/>
              </a:buClr>
              <a:buNone/>
              <a:defRPr/>
            </a:pPr>
            <a:r>
              <a:rPr lang="ru-RU" sz="2000" i="1" dirty="0" smtClean="0">
                <a:solidFill>
                  <a:srgbClr val="FFFF00"/>
                </a:solidFill>
              </a:rPr>
              <a:t>Возраст:</a:t>
            </a:r>
            <a:r>
              <a:rPr lang="ru-RU" sz="2000" dirty="0" smtClean="0">
                <a:solidFill>
                  <a:srgbClr val="FFFF00"/>
                </a:solidFill>
              </a:rPr>
              <a:t> </a:t>
            </a:r>
            <a:r>
              <a:rPr lang="ru-RU" sz="2000" dirty="0" smtClean="0">
                <a:solidFill>
                  <a:schemeClr val="bg1"/>
                </a:solidFill>
              </a:rPr>
              <a:t>от 4-х лет.</a:t>
            </a:r>
          </a:p>
          <a:p>
            <a:pPr marL="0" indent="0">
              <a:spcBef>
                <a:spcPts val="0"/>
              </a:spcBef>
              <a:buClr>
                <a:schemeClr val="accent3"/>
              </a:buClr>
              <a:buNone/>
              <a:defRPr/>
            </a:pPr>
            <a:r>
              <a:rPr lang="ru-RU" sz="2000" i="1" dirty="0" smtClean="0">
                <a:solidFill>
                  <a:srgbClr val="FFFF00"/>
                </a:solidFill>
              </a:rPr>
              <a:t>Материалы: </a:t>
            </a:r>
            <a:r>
              <a:rPr lang="ru-RU" sz="2000" dirty="0" smtClean="0">
                <a:solidFill>
                  <a:schemeClr val="bg1"/>
                </a:solidFill>
              </a:rPr>
              <a:t>восковые карандаши, плотная белая бумага, акварель, кисти. </a:t>
            </a:r>
          </a:p>
          <a:p>
            <a:pPr marL="0" indent="0">
              <a:spcBef>
                <a:spcPts val="0"/>
              </a:spcBef>
              <a:buClr>
                <a:schemeClr val="accent3"/>
              </a:buClr>
              <a:buNone/>
              <a:defRPr/>
            </a:pPr>
            <a:r>
              <a:rPr lang="ru-RU" sz="2000" i="1" dirty="0" smtClean="0">
                <a:solidFill>
                  <a:srgbClr val="FFFF00"/>
                </a:solidFill>
              </a:rPr>
              <a:t>Способ получения изображения:</a:t>
            </a:r>
            <a:r>
              <a:rPr lang="ru-RU" sz="2000" dirty="0" smtClean="0">
                <a:solidFill>
                  <a:srgbClr val="FFFF00"/>
                </a:solidFill>
              </a:rPr>
              <a:t> </a:t>
            </a:r>
            <a:r>
              <a:rPr lang="ru-RU" sz="2000" dirty="0" smtClean="0">
                <a:solidFill>
                  <a:schemeClr val="bg1"/>
                </a:solidFill>
              </a:rPr>
              <a:t>ребенок рисует восковыми карандашами на белой бумаге. Затем закрашивает лист акварелью в один или несколько цветов. Рисунок восковыми карандашами остается не</a:t>
            </a:r>
            <a:r>
              <a:rPr lang="en-US" sz="2000" dirty="0" smtClean="0">
                <a:solidFill>
                  <a:schemeClr val="bg1"/>
                </a:solidFill>
              </a:rPr>
              <a:t> </a:t>
            </a:r>
            <a:r>
              <a:rPr lang="ru-RU" sz="2000" dirty="0" smtClean="0">
                <a:solidFill>
                  <a:schemeClr val="bg1"/>
                </a:solidFill>
              </a:rPr>
              <a:t>закрашенным.</a:t>
            </a:r>
          </a:p>
        </p:txBody>
      </p:sp>
      <p:pic>
        <p:nvPicPr>
          <p:cNvPr id="18437" name="Picture 6" descr="C:\Documents and Settings\Admin\Рабочий стол\маринко\bel3.jpg"/>
          <p:cNvPicPr>
            <a:picLocks noGrp="1" noChangeAspect="1" noChangeArrowheads="1"/>
          </p:cNvPicPr>
          <p:nvPr>
            <p:ph sz="half" idx="1"/>
          </p:nvPr>
        </p:nvPicPr>
        <p:blipFill>
          <a:blip r:embed="rId2" cstate="print"/>
          <a:srcRect/>
          <a:stretch>
            <a:fillRect/>
          </a:stretch>
        </p:blipFill>
        <p:spPr>
          <a:xfrm>
            <a:off x="683568" y="2492896"/>
            <a:ext cx="3754226" cy="3096344"/>
          </a:xfrm>
          <a:effectLst>
            <a:outerShdw blurRad="292100" dist="139700" dir="2700000" algn="tl" rotWithShape="0">
              <a:srgbClr val="333333">
                <a:alpha val="65000"/>
              </a:srgbClr>
            </a:outerShdw>
          </a:effectLst>
        </p:spPr>
      </p:pic>
      <p:sp>
        <p:nvSpPr>
          <p:cNvPr id="8" name="Прямоугольник 7"/>
          <p:cNvSpPr/>
          <p:nvPr/>
        </p:nvSpPr>
        <p:spPr>
          <a:xfrm>
            <a:off x="395536" y="116632"/>
            <a:ext cx="8208912" cy="1569660"/>
          </a:xfrm>
          <a:prstGeom prst="rect">
            <a:avLst/>
          </a:prstGeom>
        </p:spPr>
        <p:txBody>
          <a:bodyPr wrap="square">
            <a:spAutoFit/>
          </a:bodyPr>
          <a:lstStyle/>
          <a:p>
            <a:pPr algn="ctr"/>
            <a:r>
              <a:rPr lang="ru-RU"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Восковые карандаши + акварель</a:t>
            </a:r>
            <a:endParaRPr lang="ru-RU"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decel="50000" fill="hold">
                                          <p:stCondLst>
                                            <p:cond delay="0"/>
                                          </p:stCondLst>
                                        </p:cTn>
                                        <p:tgtEl>
                                          <p:spTgt spid="4">
                                            <p:bg/>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bg/>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bg/>
                                          </p:spTgt>
                                        </p:tgtEl>
                                        <p:attrNameLst>
                                          <p:attrName>ppt_w</p:attrName>
                                        </p:attrNameLst>
                                      </p:cBhvr>
                                      <p:tavLst>
                                        <p:tav tm="0">
                                          <p:val>
                                            <p:strVal val="#ppt_w*.05"/>
                                          </p:val>
                                        </p:tav>
                                        <p:tav tm="100000">
                                          <p:val>
                                            <p:strVal val="#ppt_w"/>
                                          </p:val>
                                        </p:tav>
                                      </p:tavLst>
                                    </p:anim>
                                    <p:anim calcmode="lin" valueType="num">
                                      <p:cBhvr>
                                        <p:cTn id="10" dur="1000" fill="hold"/>
                                        <p:tgtEl>
                                          <p:spTgt spid="4">
                                            <p:bg/>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bg/>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bg/>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bg/>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bg/>
                                          </p:spTgt>
                                        </p:tgtEl>
                                      </p:cBhvr>
                                    </p:animEffect>
                                  </p:childTnLst>
                                </p:cTn>
                              </p:par>
                            </p:childTnLst>
                          </p:cTn>
                        </p:par>
                        <p:par>
                          <p:cTn id="15" fill="hold" nodeType="afterGroup">
                            <p:stCondLst>
                              <p:cond delay="1000"/>
                            </p:stCondLst>
                            <p:childTnLst>
                              <p:par>
                                <p:cTn id="16" presetID="42" presetClass="entr" presetSubtype="0" fill="hold" nodeType="afterEffect">
                                  <p:stCondLst>
                                    <p:cond delay="0"/>
                                  </p:stCondLst>
                                  <p:childTnLst>
                                    <p:set>
                                      <p:cBhvr>
                                        <p:cTn id="17" dur="1" fill="hold">
                                          <p:stCondLst>
                                            <p:cond delay="0"/>
                                          </p:stCondLst>
                                        </p:cTn>
                                        <p:tgtEl>
                                          <p:spTgt spid="18437"/>
                                        </p:tgtEl>
                                        <p:attrNameLst>
                                          <p:attrName>style.visibility</p:attrName>
                                        </p:attrNameLst>
                                      </p:cBhvr>
                                      <p:to>
                                        <p:strVal val="visible"/>
                                      </p:to>
                                    </p:set>
                                    <p:animEffect transition="in" filter="fade">
                                      <p:cBhvr>
                                        <p:cTn id="18" dur="1000"/>
                                        <p:tgtEl>
                                          <p:spTgt spid="18437"/>
                                        </p:tgtEl>
                                      </p:cBhvr>
                                    </p:animEffect>
                                    <p:anim calcmode="lin" valueType="num">
                                      <p:cBhvr>
                                        <p:cTn id="19" dur="1000" fill="hold"/>
                                        <p:tgtEl>
                                          <p:spTgt spid="18437"/>
                                        </p:tgtEl>
                                        <p:attrNameLst>
                                          <p:attrName>ppt_x</p:attrName>
                                        </p:attrNameLst>
                                      </p:cBhvr>
                                      <p:tavLst>
                                        <p:tav tm="0">
                                          <p:val>
                                            <p:strVal val="#ppt_x"/>
                                          </p:val>
                                        </p:tav>
                                        <p:tav tm="100000">
                                          <p:val>
                                            <p:strVal val="#ppt_x"/>
                                          </p:val>
                                        </p:tav>
                                      </p:tavLst>
                                    </p:anim>
                                    <p:anim calcmode="lin" valueType="num">
                                      <p:cBhvr>
                                        <p:cTn id="20" dur="1000" fill="hold"/>
                                        <p:tgtEl>
                                          <p:spTgt spid="184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539552" y="1484784"/>
            <a:ext cx="3312368" cy="4680520"/>
          </a:xfrm>
        </p:spPr>
        <p:style>
          <a:lnRef idx="1">
            <a:schemeClr val="accent4"/>
          </a:lnRef>
          <a:fillRef idx="3">
            <a:schemeClr val="accent4"/>
          </a:fillRef>
          <a:effectRef idx="2">
            <a:schemeClr val="accent4"/>
          </a:effectRef>
          <a:fontRef idx="minor">
            <a:schemeClr val="lt1"/>
          </a:fontRef>
        </p:style>
        <p:txBody>
          <a:bodyPr>
            <a:noAutofit/>
          </a:bodyPr>
          <a:lstStyle/>
          <a:p>
            <a:pPr marL="0" indent="0">
              <a:spcBef>
                <a:spcPct val="0"/>
              </a:spcBef>
              <a:buFont typeface="Wingdings 2" pitchFamily="18" charset="2"/>
              <a:buNone/>
            </a:pPr>
            <a:r>
              <a:rPr lang="ru-RU" sz="2000" i="1" dirty="0" smtClean="0">
                <a:solidFill>
                  <a:srgbClr val="FFFF00"/>
                </a:solidFill>
              </a:rPr>
              <a:t>Возраст:</a:t>
            </a:r>
            <a:r>
              <a:rPr lang="ru-RU" sz="2000" dirty="0" smtClean="0">
                <a:solidFill>
                  <a:srgbClr val="FFFF00"/>
                </a:solidFill>
              </a:rPr>
              <a:t> </a:t>
            </a:r>
            <a:r>
              <a:rPr lang="ru-RU" sz="2000" dirty="0" smtClean="0">
                <a:solidFill>
                  <a:schemeClr val="bg1"/>
                </a:solidFill>
              </a:rPr>
              <a:t>от 5 лет.</a:t>
            </a:r>
          </a:p>
          <a:p>
            <a:pPr marL="0" indent="0">
              <a:spcBef>
                <a:spcPct val="0"/>
              </a:spcBef>
              <a:buFont typeface="Wingdings 2" pitchFamily="18" charset="2"/>
              <a:buNone/>
            </a:pPr>
            <a:r>
              <a:rPr lang="ru-RU" sz="2000" i="1" dirty="0" smtClean="0">
                <a:solidFill>
                  <a:srgbClr val="FFFF00"/>
                </a:solidFill>
              </a:rPr>
              <a:t>Материалы:</a:t>
            </a:r>
            <a:r>
              <a:rPr lang="ru-RU" sz="2000" dirty="0" smtClean="0">
                <a:solidFill>
                  <a:srgbClr val="FFFF00"/>
                </a:solidFill>
              </a:rPr>
              <a:t> </a:t>
            </a:r>
            <a:r>
              <a:rPr lang="ru-RU" sz="2000" dirty="0" smtClean="0">
                <a:solidFill>
                  <a:schemeClr val="bg1"/>
                </a:solidFill>
              </a:rPr>
              <a:t>бумага, листья разных деревьев, гуашь, кисти.</a:t>
            </a:r>
          </a:p>
          <a:p>
            <a:pPr marL="0" indent="0">
              <a:spcBef>
                <a:spcPct val="0"/>
              </a:spcBef>
              <a:buFont typeface="Wingdings 2" pitchFamily="18" charset="2"/>
              <a:buNone/>
            </a:pPr>
            <a:r>
              <a:rPr lang="ru-RU" sz="2000" i="1" dirty="0" smtClean="0">
                <a:solidFill>
                  <a:srgbClr val="FFFF00"/>
                </a:solidFill>
              </a:rPr>
              <a:t>Способ  получения  изображения: </a:t>
            </a:r>
            <a:r>
              <a:rPr lang="ru-RU" sz="2000" dirty="0" smtClean="0">
                <a:solidFill>
                  <a:schemeClr val="bg1"/>
                </a:solidFill>
              </a:rPr>
              <a:t>ребенок покрывает листок дерева красками разных цветов, затем прикладывает его к бумаге окрашенной стороной для получения отпечатка. Каждый раз берется новый листок. Черешки у листьев можно дорисовать кистью. </a:t>
            </a:r>
          </a:p>
        </p:txBody>
      </p:sp>
      <p:pic>
        <p:nvPicPr>
          <p:cNvPr id="6" name="Picture 9" descr="C:\Documents and Settings\Admin\Рабочий стол\с флешки март\картинки нетрад.рис\thum_489484964910c409f3.jpg"/>
          <p:cNvPicPr>
            <a:picLocks noChangeAspect="1" noChangeArrowheads="1"/>
          </p:cNvPicPr>
          <p:nvPr/>
        </p:nvPicPr>
        <p:blipFill>
          <a:blip r:embed="rId2" cstate="print"/>
          <a:srcRect/>
          <a:stretch>
            <a:fillRect/>
          </a:stretch>
        </p:blipFill>
        <p:spPr bwMode="auto">
          <a:xfrm>
            <a:off x="3995936" y="2204864"/>
            <a:ext cx="2475881" cy="3116385"/>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1403648" y="332656"/>
            <a:ext cx="6048672" cy="830997"/>
          </a:xfrm>
          <a:prstGeom prst="rect">
            <a:avLst/>
          </a:prstGeom>
        </p:spPr>
        <p:txBody>
          <a:bodyPr wrap="square">
            <a:spAutoFit/>
          </a:bodyPr>
          <a:lstStyle/>
          <a:p>
            <a:pPr algn="ctr"/>
            <a:r>
              <a:rPr lang="ru-RU" sz="4800" b="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rPr>
              <a:t>Отпечатки листьев </a:t>
            </a:r>
            <a:endParaRPr lang="ru-RU" sz="4800" dirty="0">
              <a:solidFill>
                <a:srgbClr val="7030A0"/>
              </a:solidFill>
            </a:endParaRPr>
          </a:p>
        </p:txBody>
      </p:sp>
      <p:pic>
        <p:nvPicPr>
          <p:cNvPr id="10" name="Picture 6" descr="C:\Documents and Settings\Admin\Мои документы\Мои результаты сканировани\2011-04 (апр)\сканирование0014.jpg"/>
          <p:cNvPicPr>
            <a:picLocks noChangeAspect="1" noChangeArrowheads="1"/>
          </p:cNvPicPr>
          <p:nvPr/>
        </p:nvPicPr>
        <p:blipFill>
          <a:blip r:embed="rId3" cstate="print"/>
          <a:stretch>
            <a:fillRect/>
          </a:stretch>
        </p:blipFill>
        <p:spPr bwMode="auto">
          <a:xfrm>
            <a:off x="6660232" y="3284984"/>
            <a:ext cx="2200874" cy="314345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31"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par>
                          <p:cTn id="29" fill="hold">
                            <p:stCondLst>
                              <p:cond delay="40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Содержимое 3"/>
          <p:cNvSpPr>
            <a:spLocks noGrp="1"/>
          </p:cNvSpPr>
          <p:nvPr>
            <p:ph sz="half" idx="2"/>
          </p:nvPr>
        </p:nvSpPr>
        <p:spPr>
          <a:xfrm>
            <a:off x="4644008" y="1484784"/>
            <a:ext cx="4028256" cy="4824536"/>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spcBef>
                <a:spcPct val="0"/>
              </a:spcBef>
              <a:buFont typeface="Wingdings 2" pitchFamily="18" charset="2"/>
              <a:buNone/>
            </a:pPr>
            <a:r>
              <a:rPr lang="ru-RU" sz="2000" i="1" dirty="0" smtClean="0">
                <a:solidFill>
                  <a:srgbClr val="CE36B1"/>
                </a:solidFill>
              </a:rPr>
              <a:t>Возраст:</a:t>
            </a:r>
            <a:r>
              <a:rPr lang="ru-RU" sz="2000" i="1" dirty="0" smtClean="0">
                <a:solidFill>
                  <a:schemeClr val="tx1"/>
                </a:solidFill>
              </a:rPr>
              <a:t> </a:t>
            </a:r>
            <a:r>
              <a:rPr lang="ru-RU" sz="2000" dirty="0" smtClean="0">
                <a:solidFill>
                  <a:schemeClr val="tx1"/>
                </a:solidFill>
              </a:rPr>
              <a:t>от 5 лет.</a:t>
            </a:r>
          </a:p>
          <a:p>
            <a:pPr marL="0" indent="0">
              <a:spcBef>
                <a:spcPct val="0"/>
              </a:spcBef>
              <a:buFont typeface="Wingdings 2" pitchFamily="18" charset="2"/>
              <a:buNone/>
            </a:pPr>
            <a:r>
              <a:rPr lang="ru-RU" sz="2000" i="1" dirty="0" smtClean="0">
                <a:solidFill>
                  <a:srgbClr val="CE36B1"/>
                </a:solidFill>
              </a:rPr>
              <a:t>Материалы:</a:t>
            </a:r>
            <a:r>
              <a:rPr lang="ru-RU" sz="2000" dirty="0" smtClean="0">
                <a:solidFill>
                  <a:srgbClr val="CE36B1"/>
                </a:solidFill>
              </a:rPr>
              <a:t> </a:t>
            </a:r>
            <a:r>
              <a:rPr lang="ru-RU" sz="2000" dirty="0" smtClean="0">
                <a:solidFill>
                  <a:schemeClr val="tx1"/>
                </a:solidFill>
              </a:rPr>
              <a:t>плотная бумага любого цвета, кисти, гуашь или акварель.</a:t>
            </a:r>
          </a:p>
          <a:p>
            <a:pPr marL="0" indent="0">
              <a:spcBef>
                <a:spcPct val="0"/>
              </a:spcBef>
              <a:buFont typeface="Wingdings 2" pitchFamily="18" charset="2"/>
              <a:buNone/>
            </a:pPr>
            <a:r>
              <a:rPr lang="ru-RU" sz="2000" i="1" dirty="0" smtClean="0">
                <a:solidFill>
                  <a:srgbClr val="CE36B1"/>
                </a:solidFill>
              </a:rPr>
              <a:t>Способ получения изображения: </a:t>
            </a:r>
            <a:r>
              <a:rPr lang="ru-RU" sz="2000" dirty="0" smtClean="0">
                <a:solidFill>
                  <a:schemeClr val="tx1"/>
                </a:solidFill>
              </a:rPr>
              <a:t>ребенок складывает лист бумаги вдвое и на одной его половине рисует половину изображаемого предмета (предметы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также складывая лист после рисования нескольких украшений.</a:t>
            </a:r>
          </a:p>
        </p:txBody>
      </p:sp>
      <p:pic>
        <p:nvPicPr>
          <p:cNvPr id="8" name="Picture 4" descr="C:\Documents and Settings\Admin\Мои документы\Мои результаты сканировани\2011-04 (апр)\сканирование0011.jpg"/>
          <p:cNvPicPr>
            <a:picLocks noChangeAspect="1" noChangeArrowheads="1"/>
          </p:cNvPicPr>
          <p:nvPr/>
        </p:nvPicPr>
        <p:blipFill>
          <a:blip r:embed="rId2" cstate="print"/>
          <a:stretch>
            <a:fillRect/>
          </a:stretch>
        </p:blipFill>
        <p:spPr bwMode="auto">
          <a:xfrm>
            <a:off x="1043608" y="1916832"/>
            <a:ext cx="2736304" cy="4086024"/>
          </a:xfrm>
          <a:prstGeom prst="rect">
            <a:avLst/>
          </a:prstGeom>
          <a:ln>
            <a:noFill/>
          </a:ln>
          <a:effectLst>
            <a:outerShdw blurRad="292100" dist="139700" dir="2700000" algn="tl" rotWithShape="0">
              <a:srgbClr val="333333">
                <a:alpha val="65000"/>
              </a:srgbClr>
            </a:outerShdw>
          </a:effectLst>
        </p:spPr>
      </p:pic>
      <p:sp>
        <p:nvSpPr>
          <p:cNvPr id="9" name="Прямоугольник 8"/>
          <p:cNvSpPr/>
          <p:nvPr/>
        </p:nvSpPr>
        <p:spPr>
          <a:xfrm>
            <a:off x="1259632" y="332656"/>
            <a:ext cx="6808210" cy="830997"/>
          </a:xfrm>
          <a:prstGeom prst="rect">
            <a:avLst/>
          </a:prstGeom>
        </p:spPr>
        <p:txBody>
          <a:bodyPr wrap="none">
            <a:spAutoFit/>
          </a:bodyPr>
          <a:lstStyle/>
          <a:p>
            <a:r>
              <a:rPr lang="ru-RU"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Монотипия предметная </a:t>
            </a:r>
            <a:endParaRPr lang="ru-RU"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Effect transition="in" filter="fade">
                                      <p:cBhvr>
                                        <p:cTn id="13" dur="1000"/>
                                        <p:tgtEl>
                                          <p:spTgt spid="20483">
                                            <p:txEl>
                                              <p:pRg st="1" end="1"/>
                                            </p:txEl>
                                          </p:spTgt>
                                        </p:tgtEl>
                                      </p:cBhvr>
                                    </p:animEffect>
                                    <p:anim calcmode="lin" valueType="num">
                                      <p:cBhvr>
                                        <p:cTn id="14"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0483">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nodeType="after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Effect transition="in" filter="fade">
                                      <p:cBhvr>
                                        <p:cTn id="19" dur="1000"/>
                                        <p:tgtEl>
                                          <p:spTgt spid="20483">
                                            <p:txEl>
                                              <p:pRg st="2" end="2"/>
                                            </p:txEl>
                                          </p:spTgt>
                                        </p:tgtEl>
                                      </p:cBhvr>
                                    </p:animEffect>
                                    <p:anim calcmode="lin" valueType="num">
                                      <p:cBhvr>
                                        <p:cTn id="20"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048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3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800" decel="100000"/>
                                        <p:tgtEl>
                                          <p:spTgt spid="8"/>
                                        </p:tgtEl>
                                      </p:cBhvr>
                                    </p:animEffect>
                                    <p:anim calcmode="lin" valueType="num">
                                      <p:cBhvr>
                                        <p:cTn id="26" dur="800" decel="100000" fill="hold"/>
                                        <p:tgtEl>
                                          <p:spTgt spid="8"/>
                                        </p:tgtEl>
                                        <p:attrNameLst>
                                          <p:attrName>style.rotation</p:attrName>
                                        </p:attrNameLst>
                                      </p:cBhvr>
                                      <p:tavLst>
                                        <p:tav tm="0">
                                          <p:val>
                                            <p:fltVal val="-90"/>
                                          </p:val>
                                        </p:tav>
                                        <p:tav tm="100000">
                                          <p:val>
                                            <p:fltVal val="0"/>
                                          </p:val>
                                        </p:tav>
                                      </p:tavLst>
                                    </p:anim>
                                    <p:anim calcmode="lin" valueType="num">
                                      <p:cBhvr>
                                        <p:cTn id="27" dur="800" decel="100000" fill="hold"/>
                                        <p:tgtEl>
                                          <p:spTgt spid="8"/>
                                        </p:tgtEl>
                                        <p:attrNameLst>
                                          <p:attrName>ppt_x</p:attrName>
                                        </p:attrNameLst>
                                      </p:cBhvr>
                                      <p:tavLst>
                                        <p:tav tm="0">
                                          <p:val>
                                            <p:strVal val="#ppt_x+0.4"/>
                                          </p:val>
                                        </p:tav>
                                        <p:tav tm="100000">
                                          <p:val>
                                            <p:strVal val="#ppt_x-0.05"/>
                                          </p:val>
                                        </p:tav>
                                      </p:tavLst>
                                    </p:anim>
                                    <p:anim calcmode="lin" valueType="num">
                                      <p:cBhvr>
                                        <p:cTn id="28" dur="800" decel="100000" fill="hold"/>
                                        <p:tgtEl>
                                          <p:spTgt spid="8"/>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1077</TotalTime>
  <Words>563</Words>
  <Application>Microsoft Office PowerPoint</Application>
  <PresentationFormat>Экран (4:3)</PresentationFormat>
  <Paragraphs>41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Рисование ладошкой</vt:lpstr>
      <vt:lpstr>Рисование пальчиками</vt:lpstr>
      <vt:lpstr>Оттиск поролоном</vt:lpstr>
      <vt:lpstr> Оттиск мятой бумагой </vt:lpstr>
      <vt:lpstr>Слайд 7</vt:lpstr>
      <vt:lpstr>Слайд 8</vt:lpstr>
      <vt:lpstr>Слайд 9</vt:lpstr>
      <vt:lpstr>Кляксография с трубочкой </vt:lpstr>
    </vt:vector>
  </TitlesOfParts>
  <Company>XTreme.ws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XTreme.ws</dc:creator>
  <cp:lastModifiedBy>Admin</cp:lastModifiedBy>
  <cp:revision>121</cp:revision>
  <dcterms:created xsi:type="dcterms:W3CDTF">2014-10-08T17:51:45Z</dcterms:created>
  <dcterms:modified xsi:type="dcterms:W3CDTF">2015-02-20T09:33:18Z</dcterms:modified>
</cp:coreProperties>
</file>