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8" r:id="rId4"/>
    <p:sldId id="299" r:id="rId5"/>
    <p:sldId id="300" r:id="rId6"/>
    <p:sldId id="266" r:id="rId7"/>
    <p:sldId id="267" r:id="rId8"/>
    <p:sldId id="269" r:id="rId9"/>
    <p:sldId id="270" r:id="rId10"/>
    <p:sldId id="272" r:id="rId11"/>
    <p:sldId id="275" r:id="rId12"/>
    <p:sldId id="278" r:id="rId13"/>
    <p:sldId id="279" r:id="rId14"/>
    <p:sldId id="282" r:id="rId15"/>
    <p:sldId id="304" r:id="rId16"/>
    <p:sldId id="303" r:id="rId17"/>
    <p:sldId id="285" r:id="rId18"/>
    <p:sldId id="29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0000FF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FD78-357C-4A0F-8C52-6C1A63FD7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E5AC-E3E6-4949-BD1E-FE1BBFECD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EEA8-6E03-4925-B9F8-97E576A5C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2AA50-9916-4D39-98AB-17F4A4FC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674C-5CFA-4EC7-9386-B215C7C96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2348-1A3E-40D4-A1AE-159C9D31E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EC3C-AFE0-4D03-856C-D09A133B0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41CF0-0ACA-466D-8AD8-44F32A0DA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09C0-5A42-463A-A6B1-7C071AEC3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320E0-F87A-4E7B-91F3-3370AD0D7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91B3-4E69-43FA-9019-C4C586949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ECD8-7749-4CD4-9485-FF32869BD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B1702DA-E168-4673-A7F0-17A1D9DB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" name="Picture 7" descr="russian flag"/>
          <p:cNvPicPr>
            <a:picLocks noChangeAspect="1" noChangeArrowheads="1"/>
          </p:cNvPicPr>
          <p:nvPr userDrawn="1"/>
        </p:nvPicPr>
        <p:blipFill>
          <a:blip r:embed="rId14" cstate="print">
            <a:lum bright="48000" contrast="-7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la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7380312" cy="337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636838"/>
            <a:ext cx="9144000" cy="3528466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детей дошкольного 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b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Овсянникова Т.А.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828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+mn-lt"/>
              </a:rPr>
              <a:t>Приоритеты: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4248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+mn-lt"/>
              </a:rPr>
              <a:t>Окружение детей должно отражать национальные черты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+mn-lt"/>
              </a:rPr>
              <a:t>Использование всех видов фольклора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+mn-lt"/>
              </a:rPr>
              <a:t>Народные праздники и традиции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+mn-lt"/>
              </a:rPr>
              <a:t>Народное декоративно-прикладное искусство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+mn-lt"/>
              </a:rPr>
              <a:t>Природа – один из важнейших факторов народной педагогики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latin typeface="+mn-lt"/>
              </a:rPr>
              <a:t>Знакомство с историческим прошлым России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SA4131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25" y="6357938"/>
            <a:ext cx="7500938" cy="369887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b="1" dirty="0">
                <a:cs typeface="+mn-cs"/>
              </a:rPr>
              <a:t>Народные праздники и традиции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S500235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0" y="6211888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b="1"/>
              <a:t>Природа – один из важнейших факторов народной педагогики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968875" cy="37274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46400"/>
            <a:ext cx="4800600" cy="36861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00063" y="4643438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algn="ctr">
              <a:spcBef>
                <a:spcPct val="50000"/>
              </a:spcBef>
            </a:pPr>
            <a:r>
              <a:rPr lang="ru-RU" b="1"/>
              <a:t>Знакомство с историческим прошлым России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Organization Chart 6"/>
          <p:cNvGrpSpPr>
            <a:grpSpLocks noChangeAspect="1"/>
          </p:cNvGrpSpPr>
          <p:nvPr/>
        </p:nvGrpSpPr>
        <p:grpSpPr bwMode="auto">
          <a:xfrm>
            <a:off x="468313" y="260350"/>
            <a:ext cx="8280400" cy="2663825"/>
            <a:chOff x="1134" y="1272"/>
            <a:chExt cx="2880" cy="720"/>
          </a:xfrm>
        </p:grpSpPr>
        <p:cxnSp>
          <p:nvCxnSpPr>
            <p:cNvPr id="28679" name="_s37901"/>
            <p:cNvCxnSpPr>
              <a:cxnSpLocks noChangeShapeType="1"/>
              <a:stCxn id="16" idx="0"/>
              <a:endCxn id="13" idx="2"/>
            </p:cNvCxnSpPr>
            <p:nvPr/>
          </p:nvCxnSpPr>
          <p:spPr bwMode="auto">
            <a:xfrm rot="16200000" flipV="1">
              <a:off x="2980" y="1102"/>
              <a:ext cx="144" cy="105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8680" name="_s37900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rot="16200000" flipV="1">
              <a:off x="2476" y="1606"/>
              <a:ext cx="144" cy="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681" name="_s37899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5400000" flipH="1" flipV="1">
              <a:off x="1972" y="1154"/>
              <a:ext cx="144" cy="95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3" name="_s37895"/>
            <p:cNvSpPr>
              <a:spLocks noChangeArrowheads="1"/>
            </p:cNvSpPr>
            <p:nvPr/>
          </p:nvSpPr>
          <p:spPr bwMode="auto">
            <a:xfrm>
              <a:off x="2040" y="1272"/>
              <a:ext cx="966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ru-RU" sz="2100" b="1" dirty="0">
                <a:latin typeface="+mn-lt"/>
                <a:cs typeface="+mn-cs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100" b="1" dirty="0">
                  <a:latin typeface="+mn-lt"/>
                  <a:cs typeface="+mn-cs"/>
                </a:rPr>
                <a:t>Направления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100" b="1" dirty="0">
                  <a:latin typeface="+mn-lt"/>
                  <a:cs typeface="+mn-cs"/>
                </a:rPr>
                <a:t>реализации проекта</a:t>
              </a:r>
            </a:p>
            <a:p>
              <a:pPr algn="ctr">
                <a:defRPr/>
              </a:pPr>
              <a:endParaRPr lang="ru-RU" sz="2100" dirty="0">
                <a:latin typeface="+mn-lt"/>
                <a:cs typeface="+mn-cs"/>
              </a:endParaRPr>
            </a:p>
          </p:txBody>
        </p:sp>
        <p:sp>
          <p:nvSpPr>
            <p:cNvPr id="14" name="_s37896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100">
                  <a:latin typeface="+mn-lt"/>
                  <a:cs typeface="+mn-cs"/>
                </a:rPr>
                <a:t>Работа с детьми</a:t>
              </a:r>
            </a:p>
          </p:txBody>
        </p:sp>
        <p:sp>
          <p:nvSpPr>
            <p:cNvPr id="15" name="_s37897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100">
                  <a:latin typeface="+mn-lt"/>
                  <a:cs typeface="+mn-cs"/>
                </a:rPr>
                <a:t>Работа с </a:t>
              </a:r>
            </a:p>
            <a:p>
              <a:pPr algn="ctr">
                <a:defRPr/>
              </a:pPr>
              <a:r>
                <a:rPr lang="ru-RU" sz="2100">
                  <a:latin typeface="+mn-lt"/>
                  <a:cs typeface="+mn-cs"/>
                </a:rPr>
                <a:t>родителями</a:t>
              </a:r>
            </a:p>
          </p:txBody>
        </p:sp>
        <p:sp>
          <p:nvSpPr>
            <p:cNvPr id="16" name="_s37898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100">
                  <a:latin typeface="+mn-lt"/>
                  <a:cs typeface="+mn-cs"/>
                </a:rPr>
                <a:t>Методическое </a:t>
              </a:r>
            </a:p>
            <a:p>
              <a:pPr algn="ctr">
                <a:defRPr/>
              </a:pPr>
              <a:r>
                <a:rPr lang="ru-RU" sz="2100">
                  <a:latin typeface="+mn-lt"/>
                  <a:cs typeface="+mn-cs"/>
                </a:rPr>
                <a:t>сопровождение</a:t>
              </a:r>
            </a:p>
          </p:txBody>
        </p:sp>
      </p:grpSp>
      <p:sp>
        <p:nvSpPr>
          <p:cNvPr id="28675" name="Text Box 15"/>
          <p:cNvSpPr txBox="1">
            <a:spLocks noChangeArrowheads="1"/>
          </p:cNvSpPr>
          <p:nvPr/>
        </p:nvSpPr>
        <p:spPr bwMode="auto">
          <a:xfrm>
            <a:off x="539750" y="4149725"/>
            <a:ext cx="8135938" cy="2677656"/>
          </a:xfrm>
          <a:prstGeom prst="rect">
            <a:avLst/>
          </a:prstGeo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9025" indent="-631825">
              <a:buFontTx/>
              <a:buAutoNum type="arabicPeriod"/>
            </a:pPr>
            <a:r>
              <a:rPr lang="ru-RU" sz="2400">
                <a:latin typeface="+mn-lt"/>
              </a:rPr>
              <a:t>Знакомство с родным городом, его историей</a:t>
            </a:r>
          </a:p>
          <a:p>
            <a:pPr marL="1089025" indent="-631825">
              <a:buFontTx/>
              <a:buAutoNum type="arabicPeriod"/>
            </a:pPr>
            <a:r>
              <a:rPr lang="ru-RU" sz="2400">
                <a:latin typeface="+mn-lt"/>
              </a:rPr>
              <a:t>Знакомство с родным краем и Россией</a:t>
            </a:r>
          </a:p>
          <a:p>
            <a:pPr marL="1089025" indent="-631825">
              <a:buFontTx/>
              <a:buAutoNum type="arabicPeriod"/>
            </a:pPr>
            <a:r>
              <a:rPr lang="ru-RU" sz="2400">
                <a:latin typeface="+mn-lt"/>
              </a:rPr>
              <a:t>Знакомство с наиболее значимыми историческими событиями своей страны и народа.</a:t>
            </a:r>
          </a:p>
          <a:p>
            <a:pPr marL="1089025" indent="-631825">
              <a:buFontTx/>
              <a:buAutoNum type="arabicPeriod"/>
            </a:pPr>
            <a:r>
              <a:rPr lang="ru-RU" sz="2400">
                <a:latin typeface="+mn-lt"/>
              </a:rPr>
              <a:t>Знакомство с былинными героями и их подвигами.</a:t>
            </a:r>
          </a:p>
          <a:p>
            <a:pPr marL="1089025" indent="-631825">
              <a:buFontTx/>
              <a:buAutoNum type="arabicPeriod"/>
            </a:pPr>
            <a:r>
              <a:rPr lang="ru-RU" sz="2400">
                <a:latin typeface="+mn-lt"/>
              </a:rPr>
              <a:t>Знакомство с государственной символикой города, республики, стран.</a:t>
            </a:r>
          </a:p>
        </p:txBody>
      </p:sp>
      <p:sp>
        <p:nvSpPr>
          <p:cNvPr id="28676" name="Line 16"/>
          <p:cNvSpPr>
            <a:spLocks noChangeShapeType="1"/>
          </p:cNvSpPr>
          <p:nvPr/>
        </p:nvSpPr>
        <p:spPr bwMode="auto">
          <a:xfrm>
            <a:off x="4572000" y="29241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17"/>
          <p:cNvSpPr>
            <a:spLocks noChangeShapeType="1"/>
          </p:cNvSpPr>
          <p:nvPr/>
        </p:nvSpPr>
        <p:spPr bwMode="auto">
          <a:xfrm>
            <a:off x="1692275" y="29241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18"/>
          <p:cNvSpPr>
            <a:spLocks noChangeShapeType="1"/>
          </p:cNvSpPr>
          <p:nvPr/>
        </p:nvSpPr>
        <p:spPr bwMode="auto">
          <a:xfrm>
            <a:off x="7524750" y="29241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500455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428625"/>
            <a:ext cx="4125912" cy="5500688"/>
          </a:xfrm>
          <a:ln w="57150">
            <a:solidFill>
              <a:srgbClr val="FFFFFF"/>
            </a:solidFill>
          </a:ln>
        </p:spPr>
      </p:pic>
      <p:pic>
        <p:nvPicPr>
          <p:cNvPr id="6" name="Picture 5" descr="P1020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428625"/>
            <a:ext cx="4108450" cy="54768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S5002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4286250" cy="5715000"/>
          </a:xfr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0" name="Picture 12" descr="S5002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214313"/>
            <a:ext cx="4000500" cy="2928937"/>
          </a:xfr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" name="Picture 5" descr="S5004552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6313" y="3571875"/>
            <a:ext cx="4186237" cy="3021013"/>
          </a:xfrm>
          <a:ln w="57150">
            <a:solidFill>
              <a:srgbClr val="FFFFFF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S500318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459787" cy="5900737"/>
          </a:xfrm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323850" y="621665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Формирование патриотических чувств проходит эффективно в  тесной связи с семьёй.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russia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684213" y="6092825"/>
            <a:ext cx="7858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Нашим детям есть чем гордиться!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827088" y="1052736"/>
            <a:ext cx="777716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3600" b="1" dirty="0">
                <a:latin typeface="+mn-lt"/>
              </a:rPr>
              <a:t>Детство – каждодневное открытие мира и поэтому надо сделать так, чтобы оно стало, прежде всего, познанием человека и Отечества, их красоты и величия</a:t>
            </a:r>
            <a:r>
              <a:rPr lang="ru-RU" sz="3600" b="1" i="1" dirty="0">
                <a:latin typeface="+mn-lt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ru-RU" sz="3600" i="1" dirty="0">
                <a:latin typeface="+mn-lt"/>
              </a:rPr>
              <a:t>( В.А.Сухомлинский)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scanimg54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scanimg53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scanimg52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7777163" cy="489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4400" b="1" dirty="0">
                <a:latin typeface="+mn-lt"/>
              </a:rPr>
              <a:t>Понятие «патриотизм» включает в себя любовь к Родине, к земле, где родился и вырос, гордость за исторические свершения народа.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5004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492375"/>
            <a:ext cx="3389313" cy="41227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40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6096000" cy="3132137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42" name="Picture 6" descr="S73048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16338"/>
            <a:ext cx="4176712" cy="28384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963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>
                <a:latin typeface="+mn-lt"/>
              </a:rPr>
              <a:t> </a:t>
            </a:r>
            <a:r>
              <a:rPr lang="ru-RU" sz="2400" b="1">
                <a:latin typeface="+mn-lt"/>
              </a:rPr>
              <a:t>Пути и средства патриотического воспитания русского человека:</a:t>
            </a:r>
            <a:r>
              <a:rPr lang="ru-RU">
                <a:latin typeface="+mn-lt"/>
              </a:rPr>
              <a:t> </a:t>
            </a:r>
          </a:p>
          <a:p>
            <a:pPr marL="342900" indent="-342900"/>
            <a:endParaRPr lang="ru-RU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latin typeface="+mn-lt"/>
              </a:rPr>
              <a:t>Понятие о патриотизме, героизме и их проявлениях.</a:t>
            </a:r>
          </a:p>
          <a:p>
            <a:pPr marL="342900" indent="-342900">
              <a:buFontTx/>
              <a:buAutoNum type="arabicPeriod"/>
            </a:pPr>
            <a:endParaRPr lang="ru-RU" b="1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latin typeface="+mn-lt"/>
              </a:rPr>
              <a:t>Взгляды на патриотизм в летописях.</a:t>
            </a:r>
          </a:p>
          <a:p>
            <a:pPr marL="342900" indent="-342900">
              <a:buFontTx/>
              <a:buAutoNum type="arabicPeriod"/>
            </a:pPr>
            <a:endParaRPr lang="ru-RU" b="1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latin typeface="+mn-lt"/>
              </a:rPr>
              <a:t>Русские народные былины как средство воспитания патриотизма (любовь к Родине, ненависть к врагам, готовность встать на защиту родной земли).</a:t>
            </a:r>
          </a:p>
          <a:p>
            <a:pPr marL="342900" indent="-342900">
              <a:buFontTx/>
              <a:buAutoNum type="arabicPeriod"/>
            </a:pPr>
            <a:endParaRPr lang="ru-RU" b="1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latin typeface="+mn-lt"/>
              </a:rPr>
              <a:t>Роль русских сказок в процессе формирования любви к Родине, к своему народу, к природе родного края; сказки о солдатской дружбе и прочее.</a:t>
            </a:r>
          </a:p>
          <a:p>
            <a:pPr marL="342900" indent="-342900">
              <a:buFontTx/>
              <a:buAutoNum type="arabicPeriod"/>
            </a:pPr>
            <a:endParaRPr lang="ru-RU" b="1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latin typeface="+mn-lt"/>
              </a:rPr>
              <a:t>Героические и патриотические песни русского народа и их воспитывающая роль </a:t>
            </a:r>
          </a:p>
          <a:p>
            <a:pPr marL="342900" indent="-342900">
              <a:buFontTx/>
              <a:buAutoNum type="arabicPeriod"/>
            </a:pPr>
            <a:endParaRPr lang="ru-RU" b="1"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b="1">
                <a:latin typeface="+mn-lt"/>
              </a:rPr>
              <a:t>Русские пословицы и поговорки о патриотизме, героизме, смелости, трусости, предательстве. Их использование в воспитательной работе с детьми.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P1020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644900"/>
            <a:ext cx="3887787" cy="291623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414" name="Picture 6" descr="P10204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4032250" cy="28765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415" name="Picture 7" descr="P10204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95300"/>
            <a:ext cx="3816350" cy="286226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7417" name="Picture 9" descr="P10204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73463"/>
            <a:ext cx="3941763" cy="29559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771775" y="3141663"/>
            <a:ext cx="3600450" cy="8794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Россия - родина для многих.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292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Патриотическое воспитание детей дошкольного возраста воспитатель Овсянникова Т.А.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Зек Ирина Петровна</cp:lastModifiedBy>
  <cp:revision>15</cp:revision>
  <dcterms:created xsi:type="dcterms:W3CDTF">2009-01-03T06:04:59Z</dcterms:created>
  <dcterms:modified xsi:type="dcterms:W3CDTF">2015-03-19T08:06:52Z</dcterms:modified>
</cp:coreProperties>
</file>