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5" r:id="rId4"/>
    <p:sldId id="275" r:id="rId5"/>
    <p:sldId id="268" r:id="rId6"/>
    <p:sldId id="258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7" autoAdjust="0"/>
    <p:restoredTop sz="96305" autoAdjust="0"/>
  </p:normalViewPr>
  <p:slideViewPr>
    <p:cSldViewPr>
      <p:cViewPr varScale="1">
        <p:scale>
          <a:sx n="51" d="100"/>
          <a:sy n="51" d="100"/>
        </p:scale>
        <p:origin x="677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ru-RU" smtClean="0"/>
              <a:t>19.01.2014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ru-RU" noProof="0" smtClean="0"/>
              <a:t>19.01.2014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628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 особенно к простудным заболеваниям.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Активная двигательная активность детей наиболее целесообразна во время прогулок, как утром так и вечером. Движения усиливают обмен веществ, кровообращение, газообмен, улучшают аппетит. Дети становятся более подвижными, ловкими, смелыми, выносливыми. У них вырабатываются двигательные умения и навыки, укрепляется мышечная система, повышается жизненный тонус.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3043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Учим детей одеваться и раздеваться самостоятельно и в определённой последовательности. Сначала все они одевают колготки, футболки, кофты, гамаши, брюки, пальто, шапку, шарф, обувь и варежки. При возвращении с прогулки раздеваются в обратном порядке. Детей помогает одевать помощник воспитателя, но давая им возможность самим сделать то, что они могут.   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Приучаем детей к тому, чтобы они оказывали помощь друг другу, не забывали поблагодарить за оказанную услугу.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подгруппа детей оденется, выходим с ними на участок. За остальными детьми следит помощник воспитателя, затем провожает их воспитателю. Выходя на прогулку, дети помогают выносить игрушки и материал для игр и занятий на воздухе.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прогулка была содержательной и интересной, планируем наблюдения за природой, за окружающим миром, подвижные, спортивные игры, индивидуальную работу по развитию движений, трудовые поручения так же являются неотъемлемой частью прогулки.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222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Используем художественное слово, читаем стихи, учим поговорки, пословицы, учим отгадывать загадки.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Ведущее место на прогулке отводится подвижным играм. В них развиваются основные движения, снимается умственное напряжение от занятий.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занятия были с умственной нагрузкой, то прогулку начинаем с подвижной игры, если предшествовали динамические занятия (физкультурные, музыкальные), то игру организуем в середине прогулки.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Подвижную игру начинаем с выбора на роль водящего. Дети сами предлагают выбирать водящего считалкой.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началом игры напоминаем правила игры. Побуждаем активно двигаться малоподвижных ребят, которые во время прогулки предпочитают спокойные игры.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6949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Выносим кукол, детские коляски, саночки, машины (обязательно должны быть с верёвочками), предметы-заместители. Дети самостоятельно договариваются о сюжетах игр, распределяют роли, подбирают атрибуты, игрушки.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самостоятельной двигательной активности детей на прогулку выносим кегли, обручи, вожжи, скакалки, мячи, карандаши, печатки, песочные наборы, предлагая ребятам заняться самостоятельными играми.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 время приглашаем к себе детей для индивидуальной работы на закрепление основных видов движений. Это - игры с мячом, метание в цель, упражнения в равновесии, спрыгивание с пеньков, перешагивание через предметы.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прогулок следим за тем, чтобы все дети были заняты, не скучали, чтобы никто не замёрз или не перегрелся. Тех детей, кто много бегает, привлекаем к участию в более спокойных играх.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6569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«Море волнуется», «Карусели», «Кого не стало». «Узнай по голосу», «Водяной».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5658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19.01.2014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19.01.2014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19.01.2014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19.01.2014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19.01.2014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19.01.2014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19.01.2014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19.01.2014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19.01.2014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ru-RU" noProof="0" smtClean="0"/>
              <a:pPr/>
              <a:t>19.01.2014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smtClean="0">
                <a:solidFill>
                  <a:srgbClr val="404040"/>
                </a:solidFill>
                <a:latin typeface="Times New Roman"/>
              </a:rPr>
              <a:t>Организация прогулок</a:t>
            </a:r>
            <a:endParaRPr lang="ru-RU" sz="4400" b="0" i="0" dirty="0">
              <a:solidFill>
                <a:srgbClr val="40404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12"/>
              </a:spcBef>
              <a:buNone/>
            </a:pPr>
            <a:r>
              <a:rPr lang="ru-RU" sz="2400" b="0" i="0" dirty="0" smtClean="0">
                <a:latin typeface="Times New Roman"/>
              </a:rPr>
              <a:t>(из личного опыта работы)</a:t>
            </a:r>
            <a:endParaRPr lang="ru-RU" sz="2400" b="0" i="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10400" y="2245994"/>
            <a:ext cx="4774232" cy="283918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dirty="0">
                <a:latin typeface="Cambria" panose="02040503050406030204" pitchFamily="18" charset="0"/>
              </a:rPr>
              <a:t>Пребывание детей на свежем воздухе имеет большое значение для физического развития и профилактики утомления.</a:t>
            </a:r>
            <a:endParaRPr lang="ru-RU" sz="2800" b="0" i="0" dirty="0">
              <a:solidFill>
                <a:srgbClr val="40404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 descr="Женщина и девочка работают в саду" title="Sample pictur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Скругленный прямоугольник 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60096" y="2045409"/>
            <a:ext cx="4918248" cy="276718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Длительность пребывания на свежем воздухе в разные сезоны года меняется, но даже в холодное время и ненастную погоду она не должна быть меньше 3-4 часов. Летом это время значительно увеличивается.</a:t>
            </a:r>
          </a:p>
        </p:txBody>
      </p:sp>
      <p:pic>
        <p:nvPicPr>
          <p:cNvPr id="7" name="Рисунок 6" descr="Девочка и мальчик в плащах" title="Sample pictur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" b="1170"/>
          <a:stretch/>
        </p:blipFill>
        <p:spPr/>
      </p:pic>
      <p:sp>
        <p:nvSpPr>
          <p:cNvPr id="12" name="Скругленный прямоугольник 1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456040" y="1874520"/>
            <a:ext cx="5400600" cy="293750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Чтобы дети охотно собирались на прогулку, мы заранее продумываем её содержание, вызываем у малышей интерес к ней с помощью игрушек, сюрпризных моментов или рассказа о том, чем они будут заниматься.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" b="928"/>
          <a:stretch>
            <a:fillRect/>
          </a:stretch>
        </p:blipFill>
        <p:spPr/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533400"/>
            <a:ext cx="11017224" cy="1455440"/>
          </a:xfrm>
        </p:spPr>
        <p:txBody>
          <a:bodyPr anchor="ctr">
            <a:noAutofit/>
          </a:bodyPr>
          <a:lstStyle/>
          <a:p>
            <a:pPr algn="ctr">
              <a:spcBef>
                <a:spcPts val="1"/>
              </a:spcBef>
            </a:pPr>
            <a:r>
              <a:rPr lang="ru-RU" sz="2400" dirty="0"/>
              <a:t>Наблюдение проводим в начале прогулки: обращаем внимание детей на состояние погоды, отмечаем сезонные изменения в природе, наблюдаем за деревьями, птицами, животными, транспортом, прохожими, за трудом взрослых.</a:t>
            </a:r>
            <a:endParaRPr lang="ru-RU" sz="2400" b="0" i="0" dirty="0">
              <a:solidFill>
                <a:srgbClr val="404040"/>
              </a:solidFill>
              <a:latin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 r="6721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 b="9366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1028580" y="5157192"/>
            <a:ext cx="10756051" cy="125948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Предлагаем детям игрушки для организации творческих игр. Дети играют в семью, путешествие, моряки, космонавтов, больницу. Предлагаем обыгрывать день рождение зайки, покатать кукол с горки, строить замок, для игрушек.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 b="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19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вочка и мальчик в плащах" title="Sample picture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Рисунок 7" descr="Нарезанный арбуз" title="Sample pictures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Рисунок 8" descr="Девочка в синем плаще" title="Sample picture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1" name="Рисунок 10" descr="Мальчик в веревочном гамаке" title="Sample picture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2" name="Скругленный прямоугольник 1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4435" y="908720"/>
            <a:ext cx="4623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Б</a:t>
            </a:r>
            <a:r>
              <a:rPr lang="ru-RU" sz="2400" dirty="0" smtClean="0">
                <a:latin typeface="Cambria" panose="02040503050406030204" pitchFamily="18" charset="0"/>
              </a:rPr>
              <a:t>ольшое </a:t>
            </a:r>
            <a:r>
              <a:rPr lang="ru-RU" sz="2400" dirty="0">
                <a:latin typeface="Cambria" panose="02040503050406030204" pitchFamily="18" charset="0"/>
              </a:rPr>
              <a:t>внимание уделяем трудовой деятельности детей. Содержание и формы её организации зависит от погоды и времени года.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2" r="14112"/>
          <a:stretch>
            <a:fillRect/>
          </a:stretch>
        </p:blipFill>
        <p:spPr>
          <a:xfrm>
            <a:off x="992435" y="1113022"/>
            <a:ext cx="3638453" cy="3750319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9" r="19689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1028580" y="5305425"/>
            <a:ext cx="8140441" cy="10972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>
                <a:latin typeface="Cambria" panose="02040503050406030204" pitchFamily="18" charset="0"/>
              </a:rPr>
              <a:t>Прогулки не рекомендуется завершать подвижной игрой, поэтому мы в конце прогулки играем в малоподвижные, спокойные </a:t>
            </a:r>
            <a:r>
              <a:rPr lang="ru-RU" sz="2400" dirty="0" smtClean="0">
                <a:latin typeface="Cambria" panose="02040503050406030204" pitchFamily="18" charset="0"/>
              </a:rPr>
              <a:t>игры. </a:t>
            </a:r>
            <a:r>
              <a:rPr lang="ru-RU" sz="2400" dirty="0">
                <a:latin typeface="Cambria" panose="02040503050406030204" pitchFamily="18" charset="0"/>
              </a:rPr>
              <a:t>По завершению прогулки дети спокойные поднимаются в группу, у них хороший аппетит, здоровый сон.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1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Юные друзья: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8AACB3-7C2F-4C41-87DA-F69B5E3DE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TS103896101</Template>
  <TotalTime>0</TotalTime>
  <Words>746</Words>
  <Application>Microsoft Office PowerPoint</Application>
  <PresentationFormat>Широкоэкранный</PresentationFormat>
  <Paragraphs>43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Юные друзья: 16 x 9</vt:lpstr>
      <vt:lpstr>Организация прогулок</vt:lpstr>
      <vt:lpstr>Презентация PowerPoint</vt:lpstr>
      <vt:lpstr>Презентация PowerPoint</vt:lpstr>
      <vt:lpstr>Презентация PowerPoint</vt:lpstr>
      <vt:lpstr>Наблюдение проводим в начале прогулки: обращаем внимание детей на состояние погоды, отмечаем сезонные изменения в природе, наблюдаем за деревьями, птицами, животными, транспортом, прохожими, за трудом взрослых.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2014-01-19T09:32:04Z</dcterms:created>
  <dcterms:modified xsi:type="dcterms:W3CDTF">2014-01-19T10:09:40Z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