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322" r:id="rId7"/>
    <p:sldId id="338" r:id="rId8"/>
    <p:sldId id="345" r:id="rId9"/>
    <p:sldId id="339" r:id="rId10"/>
    <p:sldId id="340" r:id="rId11"/>
    <p:sldId id="341" r:id="rId12"/>
    <p:sldId id="343" r:id="rId13"/>
    <p:sldId id="344" r:id="rId14"/>
    <p:sldId id="272" r:id="rId15"/>
    <p:sldId id="276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3" r:id="rId32"/>
    <p:sldId id="324" r:id="rId33"/>
    <p:sldId id="325" r:id="rId34"/>
    <p:sldId id="327" r:id="rId35"/>
    <p:sldId id="335" r:id="rId36"/>
    <p:sldId id="336" r:id="rId37"/>
    <p:sldId id="337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13F0-4D40-4423-9E29-90B1D45CFA76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0A551-CFF8-4BDB-94F4-9647F307E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F1F5-F80A-41E0-9F8B-66DC8829335C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436C-3345-418A-BB26-6A7666C1B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F6F4-1FB4-45E7-B367-5E04E279E44D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E14CC-2609-4BF2-BA5C-9A99D6CBD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83EC-84C3-4A86-9E58-E351081759FB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24122-735B-4567-88E7-10AEF49FD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CAC1C-F09D-4B30-9768-C9E6F2865429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3004B-2333-463B-B1CF-0CB09EA9B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EA2EC-7FFE-4816-A2B6-ED3406A1DF83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DC07D-7DF0-47FC-BD48-ECCD8BCF1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3CCF-8167-424B-B273-D0D27A308DBD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1E29B-E4D8-4040-BE0F-1095E2D03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E9285-B355-4B85-9089-0713682B5DF9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0CEAD-C194-49D2-B24E-1C39C69D2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C8944-28E4-4BE8-BAE9-606C7E3E899C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099C-7702-4548-BCC1-592FE34ED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8C1D3-BF6D-4DF2-B731-B9265C36C9DE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58054-1A34-4B10-91BE-60D3FDD55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F9B1E-659A-42DB-B6F8-98229EBBC8F8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BBF4-B554-416B-B1BA-56C12B337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DB8D8E-DADF-491D-83C5-455E8A95D839}" type="datetimeFigureOut">
              <a:rPr lang="ru-RU"/>
              <a:pPr>
                <a:defRPr/>
              </a:pPr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817986-B6F8-42AE-BE6E-099D8B004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ourfuture.ru/" TargetMode="Externa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rfuture.ru/" TargetMode="External"/><Relationship Id="rId2" Type="http://schemas.openxmlformats.org/officeDocument/2006/relationships/hyperlink" Target="mailto:city@ourfuture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571625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latin typeface="Century Gothic" pitchFamily="34" charset="0"/>
                <a:ea typeface="Verdana" pitchFamily="34" charset="0"/>
                <a:cs typeface="Calibri" pitchFamily="34" charset="0"/>
              </a:rPr>
              <a:t>семинар-тренинг </a:t>
            </a:r>
            <a:r>
              <a:rPr lang="ru-RU" sz="2800" dirty="0">
                <a:latin typeface="Century Gothic" pitchFamily="34" charset="0"/>
                <a:ea typeface="Verdana" pitchFamily="34" charset="0"/>
                <a:cs typeface="Calibri" pitchFamily="34" charset="0"/>
              </a:rPr>
              <a:t/>
            </a:r>
            <a:br>
              <a:rPr lang="ru-RU" sz="2800" dirty="0">
                <a:latin typeface="Century Gothic" pitchFamily="34" charset="0"/>
                <a:ea typeface="Verdana" pitchFamily="34" charset="0"/>
                <a:cs typeface="Calibri" pitchFamily="34" charset="0"/>
              </a:rPr>
            </a:br>
            <a:r>
              <a:rPr lang="ru-RU" sz="2800" dirty="0" smtClean="0">
                <a:latin typeface="Century Gothic" pitchFamily="34" charset="0"/>
                <a:ea typeface="Verdana" pitchFamily="34" charset="0"/>
                <a:cs typeface="Calibri" pitchFamily="34" charset="0"/>
              </a:rPr>
              <a:t>«</a:t>
            </a:r>
            <a:r>
              <a:rPr lang="ru-RU" sz="2800" dirty="0" smtClean="0">
                <a:latin typeface="Century Gothic" pitchFamily="34" charset="0"/>
              </a:rPr>
              <a:t>Формирование и развитие толерантности и взаимоуважения в дошкольной образовательной </a:t>
            </a:r>
            <a:r>
              <a:rPr lang="ru-RU" sz="2800" dirty="0" smtClean="0">
                <a:latin typeface="Century Gothic" pitchFamily="34" charset="0"/>
              </a:rPr>
              <a:t>среде</a:t>
            </a:r>
            <a:r>
              <a:rPr lang="ru-RU" sz="2800" dirty="0" smtClean="0">
                <a:latin typeface="Century Gothic" pitchFamily="34" charset="0"/>
                <a:ea typeface="Verdana" pitchFamily="34" charset="0"/>
                <a:cs typeface="Calibri" pitchFamily="34" charset="0"/>
              </a:rPr>
              <a:t>»</a:t>
            </a:r>
            <a:endParaRPr lang="ru-RU" sz="2800" dirty="0">
              <a:latin typeface="Century Gothic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algn="l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ea typeface="Verdana" pitchFamily="34" charset="0"/>
                <a:cs typeface="Calibri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ea typeface="Verdana" pitchFamily="34" charset="0"/>
                <a:cs typeface="Calibri" pitchFamily="34" charset="0"/>
              </a:rPr>
              <a:t>В рамках Программы гармонизации межкультурных, межэтнических и  межконфессиональных отношений, воспитания культуры толерантности в   Санкт-Петербурге на 2011-2015 годы </a:t>
            </a: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pic>
        <p:nvPicPr>
          <p:cNvPr id="2053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4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2058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>
                  <a:latin typeface="Calibri" pitchFamily="34" charset="0"/>
                  <a:ea typeface="Verdana" pitchFamily="34" charset="0"/>
                  <a:cs typeface="Calibri" pitchFamily="34" charset="0"/>
                </a:rPr>
                <a:t>Программа Правительства </a:t>
              </a:r>
            </a:p>
            <a:p>
              <a:r>
                <a:rPr lang="ru-RU" sz="800">
                  <a:latin typeface="Calibri" pitchFamily="34" charset="0"/>
                  <a:ea typeface="Verdana" pitchFamily="34" charset="0"/>
                  <a:cs typeface="Calibri" pitchFamily="34" charset="0"/>
                </a:rPr>
                <a:t>Санкт-Петербурга «Толерантность». </a:t>
              </a:r>
            </a:p>
            <a:p>
              <a:endParaRPr lang="ru-RU">
                <a:latin typeface="Calibri" pitchFamily="34" charset="0"/>
                <a:ea typeface="Verdana" pitchFamily="34" charset="0"/>
                <a:cs typeface="Calibri" pitchFamily="34" charset="0"/>
              </a:endParaRPr>
            </a:p>
          </p:txBody>
        </p:sp>
        <p:pic>
          <p:nvPicPr>
            <p:cNvPr id="2059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57188" y="6429375"/>
            <a:ext cx="17859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www</a:t>
            </a: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  <a:r>
              <a:rPr lang="en-US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spbtolerance</a:t>
            </a: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  <a:r>
              <a:rPr lang="en-US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ru</a:t>
            </a:r>
            <a:endParaRPr lang="ru-RU" sz="900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pic>
        <p:nvPicPr>
          <p:cNvPr id="2057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358188" cy="3786188"/>
          </a:xfrm>
        </p:spPr>
        <p:txBody>
          <a:bodyPr/>
          <a:lstStyle/>
          <a:p>
            <a:pPr algn="l"/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>
                <a:latin typeface="Century Gothic" pitchFamily="34" charset="0"/>
              </a:rPr>
              <a:t/>
            </a:r>
            <a:br>
              <a:rPr lang="ru-RU" sz="1800" b="1" dirty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>Раздел 3. Культура</a:t>
            </a: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1. Циклы музейных образовательных программ для школьников: 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- «Познаем народы России и мира – познаем себя»,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 - «Мой Петербург»,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- «Вместе – целая страна»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- «Исторические путешествия из Петербурга в Петербург»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на базе крупнейших музеев города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- </a:t>
            </a:r>
            <a:r>
              <a:rPr lang="ru-RU" sz="1800" i="1" dirty="0" smtClean="0">
                <a:latin typeface="Century Gothic" pitchFamily="34" charset="0"/>
              </a:rPr>
              <a:t>с 2014 года - «</a:t>
            </a:r>
            <a:r>
              <a:rPr lang="ru-RU" sz="1800" i="1" dirty="0">
                <a:latin typeface="Century Gothic" pitchFamily="34" charset="0"/>
              </a:rPr>
              <a:t>Не будет гражданин достойный к Отчизне холоден душой</a:t>
            </a:r>
            <a:r>
              <a:rPr lang="ru-RU" sz="1800" i="1" dirty="0" smtClean="0">
                <a:latin typeface="Century Gothic" pitchFamily="34" charset="0"/>
              </a:rPr>
              <a:t>!» (направленный на воспитание гражданско-патриотической позиции)</a:t>
            </a: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 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2. Проекты учреждений культуры – выставки, фестивали 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3. Ежедневные районные мероприятия, события в Доме национальностей</a:t>
            </a:r>
            <a:br>
              <a:rPr lang="ru-RU" sz="1800" dirty="0" smtClean="0">
                <a:latin typeface="Century Gothic" pitchFamily="34" charset="0"/>
              </a:rPr>
            </a:br>
            <a:endParaRPr lang="ru-RU" sz="1800" dirty="0" smtClean="0">
              <a:latin typeface="Century Gothic" pitchFamily="34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44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5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10250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10251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10248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Rectangle 1"/>
          <p:cNvSpPr>
            <a:spLocks noChangeArrowheads="1"/>
          </p:cNvSpPr>
          <p:nvPr/>
        </p:nvSpPr>
        <p:spPr bwMode="auto">
          <a:xfrm>
            <a:off x="1456403" y="1018788"/>
            <a:ext cx="62311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200" b="1" dirty="0">
                <a:latin typeface="Century Gothic" pitchFamily="34" charset="0"/>
                <a:cs typeface="Times New Roman" pitchFamily="18" charset="0"/>
              </a:rPr>
              <a:t>ОСНОВНЫЕ МЕРОПРИЯТИЯ ПРОГРАММЫ «ТОЛЕРАНТНОСТЬ» НА 2011-2015 ГОДЫ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8072438" cy="1571625"/>
          </a:xfrm>
        </p:spPr>
        <p:txBody>
          <a:bodyPr/>
          <a:lstStyle/>
          <a:p>
            <a:pPr algn="l"/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>Раздел 4. Медиа </a:t>
            </a: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1. Мастер-классы по противодействию проявлениям ксенофобии в Интернет (с учетом мирового опыта)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2. Интернет-сайт Программы, работа в социальных сетях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(</a:t>
            </a:r>
            <a:r>
              <a:rPr lang="en-US" sz="1800" dirty="0" smtClean="0">
                <a:latin typeface="Century Gothic" pitchFamily="34" charset="0"/>
              </a:rPr>
              <a:t>Twitter, Facebook, </a:t>
            </a:r>
            <a:r>
              <a:rPr lang="ru-RU" sz="1800" dirty="0" smtClean="0">
                <a:latin typeface="Century Gothic" pitchFamily="34" charset="0"/>
              </a:rPr>
              <a:t>Вконтакте.ру)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3. Теле- и радиопрограммы 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4. Социальная реклама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5. Статьи в газетах, в том числе для детей и молодежи</a:t>
            </a:r>
            <a:br>
              <a:rPr lang="ru-RU" sz="1800" dirty="0" smtClean="0">
                <a:latin typeface="Century Gothic" pitchFamily="34" charset="0"/>
              </a:rPr>
            </a:br>
            <a:endParaRPr lang="ru-RU" sz="1800" dirty="0" smtClean="0">
              <a:latin typeface="Century Gothic" pitchFamily="34" charset="0"/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68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69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11274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11275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11272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1"/>
          <p:cNvSpPr>
            <a:spLocks noChangeArrowheads="1"/>
          </p:cNvSpPr>
          <p:nvPr/>
        </p:nvSpPr>
        <p:spPr bwMode="auto">
          <a:xfrm>
            <a:off x="1456403" y="1161663"/>
            <a:ext cx="62311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200" b="1" dirty="0">
                <a:latin typeface="Century Gothic" pitchFamily="34" charset="0"/>
                <a:cs typeface="Times New Roman" pitchFamily="18" charset="0"/>
              </a:rPr>
              <a:t>ОСНОВНЫЕ МЕРОПРИЯТИЯ ПРОГРАММЫ «ТОЛЕРАНТНОСТЬ» НА 2011-2015 ГОДЫ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714375" y="1714500"/>
            <a:ext cx="8072438" cy="1571625"/>
          </a:xfrm>
        </p:spPr>
        <p:txBody>
          <a:bodyPr/>
          <a:lstStyle/>
          <a:p>
            <a:pPr algn="l"/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>Раздел 5. Молодежь и экстремизм</a:t>
            </a: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1. Тренинги для тренеров, работающих с молодежью 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2. Молодежные образовательные игры (сити-</a:t>
            </a:r>
            <a:r>
              <a:rPr lang="ru-RU" sz="1800" dirty="0" err="1" smtClean="0">
                <a:latin typeface="Century Gothic" pitchFamily="34" charset="0"/>
              </a:rPr>
              <a:t>квесты</a:t>
            </a:r>
            <a:r>
              <a:rPr lang="ru-RU" sz="1800" dirty="0" smtClean="0">
                <a:latin typeface="Century Gothic" pitchFamily="34" charset="0"/>
              </a:rPr>
              <a:t> и др.), конкурсы, фестивали 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3. Мониторинг деятельности неформальных молодежных объединений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4. Постер-кампания против ксенофобии среди молодежи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 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5.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ru-RU" sz="1800" dirty="0" smtClean="0">
                <a:latin typeface="Century Gothic" pitchFamily="34" charset="0"/>
              </a:rPr>
              <a:t>Мультсериал «Мир без насилия» с использованием популярных </a:t>
            </a:r>
            <a:r>
              <a:rPr lang="ru-RU" sz="1800" dirty="0" err="1" smtClean="0">
                <a:latin typeface="Century Gothic" pitchFamily="34" charset="0"/>
              </a:rPr>
              <a:t>мультгероев</a:t>
            </a: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endParaRPr lang="ru-RU" sz="1800" dirty="0" smtClean="0">
              <a:latin typeface="Century Gothic" pitchFamily="34" charset="0"/>
            </a:endParaRP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16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13322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13323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13320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1"/>
          <p:cNvSpPr>
            <a:spLocks noChangeArrowheads="1"/>
          </p:cNvSpPr>
          <p:nvPr/>
        </p:nvSpPr>
        <p:spPr bwMode="auto">
          <a:xfrm>
            <a:off x="1456403" y="1161663"/>
            <a:ext cx="62311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200" b="1" dirty="0">
                <a:latin typeface="Century Gothic" pitchFamily="34" charset="0"/>
                <a:cs typeface="Times New Roman" pitchFamily="18" charset="0"/>
              </a:rPr>
              <a:t>ОСНОВНЫЕ МЕРОПРИЯТИЯ ПРОГРАММЫ «ТОЛЕРАНТНОСТЬ» НА 2011-2015 ГОДЫ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714375" y="1714500"/>
            <a:ext cx="8072438" cy="1571625"/>
          </a:xfrm>
        </p:spPr>
        <p:txBody>
          <a:bodyPr/>
          <a:lstStyle/>
          <a:p>
            <a:pPr algn="l"/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>Раздел 6. Мониторинг и научное сопровождение</a:t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1. Комплекс социологических исследований о влиянии миграционных процессов на деятельность города 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2. Мониторинг эффективности реализации программы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3. Выпуск справочно-информационных изданий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4. Обмен опытом с мировым сообществом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5. Исследование деятельности диаспор</a:t>
            </a:r>
            <a:br>
              <a:rPr lang="ru-RU" sz="1800" dirty="0" smtClean="0">
                <a:latin typeface="Century Gothic" pitchFamily="34" charset="0"/>
              </a:rPr>
            </a:br>
            <a:endParaRPr lang="ru-RU" sz="1800" dirty="0" smtClean="0">
              <a:latin typeface="Century Gothic" pitchFamily="34" charset="0"/>
            </a:endParaRP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0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1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14346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14347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14344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1"/>
          <p:cNvSpPr>
            <a:spLocks noChangeArrowheads="1"/>
          </p:cNvSpPr>
          <p:nvPr/>
        </p:nvSpPr>
        <p:spPr bwMode="auto">
          <a:xfrm>
            <a:off x="0" y="10715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200" b="1">
                <a:cs typeface="Times New Roman" pitchFamily="18" charset="0"/>
              </a:rPr>
              <a:t>ОСНОВНЫЕ МЕРОПРИЯТИЯ ПРОГРАММЫ «ТОЛЕРАНТНОСТЬ» НА 2011-2015 ГОДЫ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642938" y="1928813"/>
            <a:ext cx="7772400" cy="642937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Century Gothic" pitchFamily="34" charset="0"/>
              </a:rPr>
              <a:t>Проект </a:t>
            </a:r>
            <a:r>
              <a:rPr lang="ru-RU" sz="2800" b="1" dirty="0" smtClean="0">
                <a:latin typeface="Century Gothic" pitchFamily="34" charset="0"/>
              </a:rPr>
              <a:t>«</a:t>
            </a:r>
            <a:r>
              <a:rPr lang="ru-RU" sz="2800" b="1" dirty="0" smtClean="0">
                <a:latin typeface="Century Gothic" pitchFamily="34" charset="0"/>
              </a:rPr>
              <a:t>Безопасный и комфортный процесс воспитания и обучения</a:t>
            </a:r>
            <a:r>
              <a:rPr lang="ru-RU" sz="2800" b="1" dirty="0" smtClean="0">
                <a:latin typeface="Century Gothic" pitchFamily="34" charset="0"/>
              </a:rPr>
              <a:t>»</a:t>
            </a:r>
            <a:endParaRPr lang="ru-RU" sz="2800" dirty="0" smtClean="0">
              <a:latin typeface="Century Gothic" pitchFamily="34" charset="0"/>
            </a:endParaRP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2857500"/>
            <a:ext cx="6400800" cy="30003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tx1"/>
                </a:solidFill>
                <a:latin typeface="Century Gothic" pitchFamily="34" charset="0"/>
              </a:rPr>
              <a:t>Требования к проекту: </a:t>
            </a:r>
          </a:p>
          <a:p>
            <a:pPr algn="l" eaLnBrk="1" hangingPunct="1"/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 рисунок</a:t>
            </a:r>
          </a:p>
          <a:p>
            <a:pPr algn="l" eaLnBrk="1" hangingPunct="1"/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 презентация (</a:t>
            </a: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 мин)</a:t>
            </a:r>
          </a:p>
          <a:p>
            <a:pPr algn="l" eaLnBrk="1" hangingPunct="1"/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5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 ключевых факторов безопасности и комфорта (на отдельных карточках)</a:t>
            </a:r>
          </a:p>
          <a:p>
            <a:pPr algn="l" eaLnBrk="1" hangingPunct="1"/>
            <a:r>
              <a:rPr lang="ru-RU" sz="2000" i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algn="l" eaLnBrk="1" hangingPunct="1"/>
            <a:r>
              <a:rPr lang="ru-RU" sz="1600" i="1" dirty="0" smtClean="0">
                <a:solidFill>
                  <a:schemeClr val="tx1"/>
                </a:solidFill>
                <a:latin typeface="Century Gothic" pitchFamily="34" charset="0"/>
              </a:rPr>
              <a:t>*Помним про всех участников образовательного процесса: детей, </a:t>
            </a:r>
            <a:r>
              <a:rPr lang="ru-RU" sz="1600" i="1" dirty="0" smtClean="0">
                <a:solidFill>
                  <a:schemeClr val="tx1"/>
                </a:solidFill>
                <a:latin typeface="Century Gothic" pitchFamily="34" charset="0"/>
              </a:rPr>
              <a:t>воспитателей, </a:t>
            </a:r>
            <a:r>
              <a:rPr lang="ru-RU" sz="1600" i="1" dirty="0" smtClean="0">
                <a:solidFill>
                  <a:schemeClr val="tx1"/>
                </a:solidFill>
                <a:latin typeface="Century Gothic" pitchFamily="34" charset="0"/>
              </a:rPr>
              <a:t>администрацию, родителей</a:t>
            </a:r>
            <a:endParaRPr lang="ru-RU" sz="16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37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8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18443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18444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sp>
        <p:nvSpPr>
          <p:cNvPr id="18441" name="Прямоугольник 10"/>
          <p:cNvSpPr>
            <a:spLocks noChangeArrowheads="1"/>
          </p:cNvSpPr>
          <p:nvPr/>
        </p:nvSpPr>
        <p:spPr bwMode="auto">
          <a:xfrm>
            <a:off x="3851920" y="980728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i="1" dirty="0">
                <a:latin typeface="Century Gothic" pitchFamily="34" charset="0"/>
              </a:rPr>
              <a:t>Все люди рождаются свободными и равными в своем достоинстве и правах. </a:t>
            </a:r>
            <a:br>
              <a:rPr lang="ru-RU" sz="1200" i="1" dirty="0">
                <a:latin typeface="Century Gothic" pitchFamily="34" charset="0"/>
              </a:rPr>
            </a:br>
            <a:r>
              <a:rPr lang="ru-RU" sz="1200" i="1" dirty="0">
                <a:latin typeface="Century Gothic" pitchFamily="34" charset="0"/>
              </a:rPr>
              <a:t>Всеобщая Декларация прав человека </a:t>
            </a:r>
            <a:endParaRPr lang="ru-RU" sz="1200" dirty="0">
              <a:latin typeface="Century Gothic" pitchFamily="34" charset="0"/>
            </a:endParaRPr>
          </a:p>
        </p:txBody>
      </p:sp>
      <p:pic>
        <p:nvPicPr>
          <p:cNvPr id="18442" name="Рисунок 11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642938" y="785813"/>
            <a:ext cx="7772400" cy="6429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Century Gothic" pitchFamily="34" charset="0"/>
              </a:rPr>
              <a:t>Факторы среды образовательного учреждения: </a:t>
            </a:r>
            <a:endParaRPr lang="ru-RU" sz="2400" dirty="0" smtClean="0">
              <a:latin typeface="Century Gothic" pitchFamily="34" charset="0"/>
            </a:endParaRPr>
          </a:p>
        </p:txBody>
      </p:sp>
      <p:sp>
        <p:nvSpPr>
          <p:cNvPr id="194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58125" cy="4643437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ru-RU" sz="1300" b="1" i="1" dirty="0" smtClean="0">
                <a:solidFill>
                  <a:schemeClr val="tx1"/>
                </a:solidFill>
                <a:latin typeface="Century Gothic" pitchFamily="34" charset="0"/>
              </a:rPr>
              <a:t>Физические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 факторы среды – пространственно-временные факторы, параметры помещения, санитарно-гигиенические условия, специфика местоположения, климатические условия и т.д. 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  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1300" b="1" i="1" dirty="0" smtClean="0">
                <a:solidFill>
                  <a:schemeClr val="tx1"/>
                </a:solidFill>
                <a:latin typeface="Century Gothic" pitchFamily="34" charset="0"/>
              </a:rPr>
              <a:t>Социальные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факторы - социально-демографический состав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воспитанников, воспитателей,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образовательный, культурный, материальный уровень участников взаимодействия.  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 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1300" b="1" i="1" dirty="0" smtClean="0">
                <a:solidFill>
                  <a:schemeClr val="tx1"/>
                </a:solidFill>
                <a:latin typeface="Century Gothic" pitchFamily="34" charset="0"/>
              </a:rPr>
              <a:t>Социально-психологические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 факторы  могут быть представлены двумя уровнями: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“идеология” организации, определяемая  системой ценностей педагогической или психологической команды, единство взаимопонимания стратегических целей развития  учреждения или проекта,  наличие “командного духа” в коллективе.  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характеристики коммуникативного пространства: стиль общения, формальные и неписаные нормы, уровень сплоченности  детского  коллектива и команды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воспитателей.  </a:t>
            </a:r>
            <a:endParaRPr lang="ru-RU" sz="13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 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1300" b="1" i="1" dirty="0" smtClean="0">
                <a:solidFill>
                  <a:schemeClr val="tx1"/>
                </a:solidFill>
                <a:latin typeface="Century Gothic" pitchFamily="34" charset="0"/>
              </a:rPr>
              <a:t>Психологические</a:t>
            </a:r>
            <a:r>
              <a:rPr lang="ru-RU" sz="1300" i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параметры развивающей среды - интеллектуальный, волевой, творческий потенциал 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воспитателей 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и ресурсы оптимального индивидуального развития каждого ребенка.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 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1300" b="1" i="1" dirty="0" smtClean="0">
                <a:solidFill>
                  <a:schemeClr val="tx1"/>
                </a:solidFill>
                <a:latin typeface="Century Gothic" pitchFamily="34" charset="0"/>
              </a:rPr>
              <a:t>Педагогические</a:t>
            </a: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 факторы развивающей среды - совокупность образовательных или развивающих программ, планов, дидактических материалов, используемых в работе.</a:t>
            </a:r>
          </a:p>
          <a:p>
            <a:pPr algn="r" eaLnBrk="1" hangingPunct="1">
              <a:spcBef>
                <a:spcPct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 (Яничева Т.Г. )</a:t>
            </a: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1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62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19466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19467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19465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785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latin typeface="Century Gothic" pitchFamily="34" charset="0"/>
              </a:rPr>
              <a:t> </a:t>
            </a:r>
            <a:r>
              <a:rPr lang="ru-RU" sz="2800" dirty="0">
                <a:latin typeface="Century Gothic" pitchFamily="34" charset="0"/>
              </a:rPr>
              <a:t>Факторы стресса в профессиональной деятельности </a:t>
            </a:r>
            <a:r>
              <a:rPr lang="ru-RU" sz="2800" dirty="0" smtClean="0">
                <a:latin typeface="Century Gothic" pitchFamily="34" charset="0"/>
              </a:rPr>
              <a:t>педагогов и воспитателей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2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22539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22540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22536" name="Рисунок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862" y="1700808"/>
            <a:ext cx="8303610" cy="45916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7" name="Прямоугольник 12"/>
          <p:cNvSpPr>
            <a:spLocks noChangeArrowheads="1"/>
          </p:cNvSpPr>
          <p:nvPr/>
        </p:nvSpPr>
        <p:spPr bwMode="auto">
          <a:xfrm>
            <a:off x="1500188" y="5786438"/>
            <a:ext cx="22381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entury Gothic" pitchFamily="34" charset="0"/>
              </a:rPr>
              <a:t>По данным АППО</a:t>
            </a:r>
          </a:p>
        </p:txBody>
      </p:sp>
      <p:pic>
        <p:nvPicPr>
          <p:cNvPr id="22538" name="Рисунок 13" descr="logo-nam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50" y="6286500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143000"/>
            <a:ext cx="8072438" cy="1428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latin typeface="Century Gothic" pitchFamily="34" charset="0"/>
              </a:rPr>
              <a:t>Профессиональное выгорание – </a:t>
            </a:r>
            <a:r>
              <a:rPr lang="ru-RU" sz="2200" dirty="0">
                <a:latin typeface="Century Gothic" pitchFamily="34" charset="0"/>
              </a:rPr>
              <a:t>это синдром, развивающийся на фоне хронического стресса и ведущий к истощению эмоционально-энергетических и личностных ресурсов человека.</a:t>
            </a:r>
          </a:p>
        </p:txBody>
      </p:sp>
      <p:sp>
        <p:nvSpPr>
          <p:cNvPr id="2355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212976"/>
            <a:ext cx="7358062" cy="2643187"/>
          </a:xfrm>
        </p:spPr>
        <p:txBody>
          <a:bodyPr/>
          <a:lstStyle/>
          <a:p>
            <a:pPr algn="just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Синдром профессионального выгорания – самая опасная профессиональная болезнь тех, кто работает с людьми: учителей, социальных работников, психологов, врачей, журналистов – всех, чья деятельность невозможна без общения. </a:t>
            </a:r>
          </a:p>
          <a:p>
            <a:pPr algn="just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Не случайно первая исследовательница этого явления Кристина Маслач назвала свою книгу: “Эмоциональное сгорание – плата за сочувствие”.</a:t>
            </a: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557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23562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23563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23561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215063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980728"/>
            <a:ext cx="7675190" cy="4591397"/>
          </a:xfrm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</a:rPr>
              <a:t>Физические симптомы эмоционального выгорания: 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усталость, физическое утомление, истощение 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изменение веса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недостаточный сон, бессонница 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плохое общее состояние здоровья, в т.ч. по ощущениям затрудненное дыхание, одышка 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тошнота, головокружение, чрезмерная потливость, дрожь 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повышение артериального давления 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язвы и воспалительные заболевания кожи 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болезни сердечно-сосудистой системы </a:t>
            </a:r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1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82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24586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24587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24585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6286500"/>
            <a:ext cx="15001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7"/>
            <a:ext cx="7848872" cy="5233764"/>
          </a:xfrm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</a:rPr>
              <a:t>Эмоциональные симптомы эмоционального выгорания:</a:t>
            </a:r>
          </a:p>
          <a:p>
            <a:pPr algn="l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недостаток эмоций </a:t>
            </a:r>
          </a:p>
          <a:p>
            <a:pPr algn="l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пессимизм, цинизм и черствость в работе и личной жизни</a:t>
            </a:r>
          </a:p>
          <a:p>
            <a:pPr algn="l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безразличие, усталость, ощущение беспомощности и безнадежности</a:t>
            </a:r>
          </a:p>
          <a:p>
            <a:pPr algn="l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агрессивность, раздражительность</a:t>
            </a:r>
          </a:p>
          <a:p>
            <a:pPr algn="l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тревога, усиление иррационального беспокойства, неспособность сосредоточиться </a:t>
            </a:r>
          </a:p>
          <a:p>
            <a:pPr algn="l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депрессия, чувство вины</a:t>
            </a:r>
          </a:p>
          <a:p>
            <a:pPr algn="l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истерики, душевные страдания</a:t>
            </a:r>
          </a:p>
          <a:p>
            <a:pPr algn="l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потеря идеалов, надежд или профессиональных перспектив</a:t>
            </a:r>
          </a:p>
          <a:p>
            <a:pPr algn="l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 увеличение деперсонализации своей или других - люди становятся безликими, как манекены</a:t>
            </a:r>
          </a:p>
          <a:p>
            <a:pPr algn="l" eaLnBrk="1" hangingPunct="1"/>
            <a:r>
              <a:rPr lang="ru-RU" sz="1800" dirty="0" smtClean="0">
                <a:solidFill>
                  <a:schemeClr val="tx1"/>
                </a:solidFill>
                <a:latin typeface="Century Gothic" pitchFamily="34" charset="0"/>
              </a:rPr>
              <a:t>преобладает чувство одиночества</a:t>
            </a: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5605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6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25610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25611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25609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6286500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143000"/>
          </a:xfrm>
        </p:spPr>
        <p:txBody>
          <a:bodyPr/>
          <a:lstStyle/>
          <a:p>
            <a:pPr algn="l" eaLnBrk="1" hangingPunct="1"/>
            <a:r>
              <a:rPr lang="ru-RU" sz="2400" b="1" dirty="0" smtClean="0">
                <a:latin typeface="Century Gothic" pitchFamily="34" charset="0"/>
              </a:rPr>
              <a:t>Ведущие:</a:t>
            </a:r>
            <a:endParaRPr lang="ru-RU" sz="2400" dirty="0" smtClean="0">
              <a:latin typeface="Century Gothic" pitchFamily="34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001000" cy="4165054"/>
          </a:xfrm>
        </p:spPr>
        <p:txBody>
          <a:bodyPr/>
          <a:lstStyle/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Яничева Татьяна Гелиевна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Березников Андрей Александрович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Трофимова Наталия Борисовна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Дединкин Александр Михайлович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Кулаков Иван Сергеевич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Чернышева Александра Игоревна 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Романова Елена Алексеевна 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Доценко Елена Владимировна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Панасюк Дмитрий Валерьевич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Явшиц Ян Генрихович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Новикова Варвара Александровна</a:t>
            </a:r>
            <a:endParaRPr lang="en-US" sz="13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Зеленцов Кирилл Олегович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Василенко Алёна Андреевна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Портнова Галина Игоревна</a:t>
            </a:r>
          </a:p>
          <a:p>
            <a:pPr indent="-339725" algn="l" eaLnBrk="1" hangingPunct="1">
              <a:lnSpc>
                <a:spcPct val="80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Парникель Данил Андреевич</a:t>
            </a:r>
          </a:p>
          <a:p>
            <a:pPr algn="l" eaLnBrk="1" hangingPunct="1">
              <a:lnSpc>
                <a:spcPct val="80000"/>
              </a:lnSpc>
            </a:pPr>
            <a:endParaRPr lang="ru-RU" sz="13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Психологи, специалисты </a:t>
            </a:r>
            <a:r>
              <a:rPr lang="ru-RU" sz="1300" b="1" dirty="0" smtClean="0">
                <a:solidFill>
                  <a:schemeClr val="tx1"/>
                </a:solidFill>
                <a:latin typeface="Century Gothic" pitchFamily="34" charset="0"/>
              </a:rPr>
              <a:t>НОУ ДО «Архитектура Будущего»</a:t>
            </a:r>
          </a:p>
          <a:p>
            <a:pPr algn="l" eaLnBrk="1" hangingPunct="1">
              <a:lnSpc>
                <a:spcPct val="80000"/>
              </a:lnSpc>
            </a:pPr>
            <a:endParaRPr lang="ru-RU" sz="1300" dirty="0" smtClean="0">
              <a:solidFill>
                <a:srgbClr val="898989"/>
              </a:solidFill>
              <a:latin typeface="Century Gothic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1300" dirty="0" smtClean="0">
                <a:solidFill>
                  <a:schemeClr val="tx1"/>
                </a:solidFill>
                <a:latin typeface="Century Gothic" pitchFamily="34" charset="0"/>
              </a:rPr>
              <a:t>«Архитектура Будущего» - психологическое развитие и обучение детей, подростков, молодежи.</a:t>
            </a:r>
          </a:p>
          <a:p>
            <a:pPr algn="l" eaLnBrk="1" hangingPunct="1">
              <a:lnSpc>
                <a:spcPct val="80000"/>
              </a:lnSpc>
            </a:pPr>
            <a:endParaRPr lang="ru-RU" sz="13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1300" dirty="0" smtClean="0">
                <a:solidFill>
                  <a:srgbClr val="898989"/>
                </a:solidFill>
                <a:latin typeface="Century Gothic" pitchFamily="34" charset="0"/>
              </a:rPr>
              <a:t>по заказу Комитета по образованию администрации Санкт-Петербурга</a:t>
            </a: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077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8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3083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3084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14313" y="6357938"/>
            <a:ext cx="17859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3081" name="Рисунок 10" descr="Logo_osn_новый размер_новый размер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3" y="2214563"/>
            <a:ext cx="1525587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Рисунок 11" descr="logo-nam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286625" cy="3429000"/>
          </a:xfrm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</a:rPr>
              <a:t>Поведенческие симптомы эмоционального выгорания: 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рабочее время более 45 часов в неделю 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во время работы появляется усталость и желание отдохнуть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безразличие к еде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малая физическая нагрузка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оправдание употребления табака, алкоголя, лекарств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несчастные случаи - падения, травмы, аварии 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импульсивное эмоциональное поведение</a:t>
            </a:r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6629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0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26634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26635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26633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6286500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1052736"/>
            <a:ext cx="7286625" cy="4233639"/>
          </a:xfrm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</a:rPr>
              <a:t>Интеллектуальное состояние эмоционального выгорания: </a:t>
            </a:r>
          </a:p>
          <a:p>
            <a:pPr algn="l" eaLnBrk="1" hangingPunct="1"/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падение интереса к новым теориям и идеям в работе, к альтернативным подходам в решении проблем; </a:t>
            </a:r>
          </a:p>
          <a:p>
            <a:pPr algn="l" eaLnBrk="1" hangingPunct="1"/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скука, тоска, апатия, падение вкуса и интереса к жизни; </a:t>
            </a:r>
          </a:p>
          <a:p>
            <a:pPr algn="l" eaLnBrk="1" hangingPunct="1"/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большее предпочтение стандартным шаблонам, рутине, нежели творческому подходу; </a:t>
            </a:r>
          </a:p>
          <a:p>
            <a:pPr algn="l" eaLnBrk="1" hangingPunct="1"/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цинизм или безразличие к новшествам; </a:t>
            </a:r>
          </a:p>
          <a:p>
            <a:pPr algn="l" eaLnBrk="1" hangingPunct="1"/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малое участие или отказ от участия в развивающих экспериментах - тренингах, образовании; </a:t>
            </a:r>
          </a:p>
          <a:p>
            <a:pPr algn="l" eaLnBrk="1" hangingPunct="1"/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формальное выполнение работы</a:t>
            </a: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53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4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27658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27659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27657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286500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1052736"/>
            <a:ext cx="7286625" cy="4305077"/>
          </a:xfrm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</a:rPr>
              <a:t>Социальные симптомы эмоционального выгорания: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низкая социальная активность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падение интереса к досугу, увлечениям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социальные контакты ограничиваются работой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скудные отношения на работе и дома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ощущение изоляции, непонимания других и другими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ощущение недостатка поддержки со стороны семьи, друзей, коллег</a:t>
            </a:r>
          </a:p>
        </p:txBody>
      </p:sp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8677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8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28682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28683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28681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6286500"/>
            <a:ext cx="15001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785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Century Gothic" pitchFamily="34" charset="0"/>
              </a:rPr>
              <a:t>Ситуации, влияющие на возникновение синдрома эмоционального выгорания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848872" cy="31432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Начало </a:t>
            </a:r>
            <a:r>
              <a:rPr lang="ru-RU" sz="2000" dirty="0">
                <a:solidFill>
                  <a:schemeClr val="tx1"/>
                </a:solidFill>
                <a:latin typeface="Century Gothic" pitchFamily="34" charset="0"/>
              </a:rPr>
              <a:t>своей деятельности после отпуска, каникул, курсов (функция – адаптационная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Century Gothic" pitchFamily="34" charset="0"/>
              </a:rPr>
              <a:t>Ситуации эмоционально неадекватного общения с субъектами образовательного процесса, особенно с администрацией и родителями (функция –защитная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Century Gothic" pitchFamily="34" charset="0"/>
              </a:rPr>
              <a:t>Проведение открытых 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занятий, </a:t>
            </a:r>
            <a:r>
              <a:rPr lang="ru-RU" sz="2000" dirty="0">
                <a:solidFill>
                  <a:schemeClr val="tx1"/>
                </a:solidFill>
                <a:latin typeface="Century Gothic" pitchFamily="34" charset="0"/>
              </a:rPr>
              <a:t>мероприятий, на которые было потрачено много сил и энергии, а в результате не получено соответствующего 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удовлетворения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Century Gothic" pitchFamily="34" charset="0"/>
              </a:rPr>
              <a:t>Окончание учебного года.</a:t>
            </a:r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9701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702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29706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29707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29705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215063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785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Century Gothic" pitchFamily="34" charset="0"/>
              </a:rPr>
              <a:t>Причины  эмоционального </a:t>
            </a:r>
            <a:r>
              <a:rPr lang="ru-RU" sz="2800" b="1" dirty="0" smtClean="0">
                <a:latin typeface="Century Gothic" pitchFamily="34" charset="0"/>
              </a:rPr>
              <a:t>выгорания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858125" cy="4071937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высокая </a:t>
            </a:r>
            <a:r>
              <a:rPr lang="ru-RU" sz="1500" dirty="0">
                <a:solidFill>
                  <a:schemeClr val="tx1"/>
                </a:solidFill>
                <a:latin typeface="Century Gothic" pitchFamily="34" charset="0"/>
              </a:rPr>
              <a:t>эмоциональная включенность в деятельность — эмоциональная 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перегрузка</a:t>
            </a: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15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отсутствие </a:t>
            </a:r>
            <a:r>
              <a:rPr lang="ru-RU" sz="1500" dirty="0">
                <a:solidFill>
                  <a:schemeClr val="tx1"/>
                </a:solidFill>
                <a:latin typeface="Century Gothic" pitchFamily="34" charset="0"/>
              </a:rPr>
              <a:t>четкой связи между процессом обучения и получаемым результатом, 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- несоответствие </a:t>
            </a:r>
            <a:r>
              <a:rPr lang="ru-RU" sz="1500" dirty="0">
                <a:solidFill>
                  <a:schemeClr val="tx1"/>
                </a:solidFill>
                <a:latin typeface="Century Gothic" pitchFamily="34" charset="0"/>
              </a:rPr>
              <a:t>результатов затраченным 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силам</a:t>
            </a: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15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жесткие </a:t>
            </a:r>
            <a:r>
              <a:rPr lang="ru-RU" sz="1500" dirty="0">
                <a:solidFill>
                  <a:schemeClr val="tx1"/>
                </a:solidFill>
                <a:latin typeface="Century Gothic" pitchFamily="34" charset="0"/>
              </a:rPr>
              <a:t>временные рамки 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деятельности, </a:t>
            </a:r>
            <a:r>
              <a:rPr lang="ru-RU" sz="1500" dirty="0">
                <a:solidFill>
                  <a:schemeClr val="tx1"/>
                </a:solidFill>
                <a:latin typeface="Century Gothic" pitchFamily="34" charset="0"/>
              </a:rPr>
              <a:t>ограниченность времени 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для </a:t>
            </a:r>
            <a:r>
              <a:rPr lang="ru-RU" sz="1500" dirty="0">
                <a:solidFill>
                  <a:schemeClr val="tx1"/>
                </a:solidFill>
                <a:latin typeface="Century Gothic" pitchFamily="34" charset="0"/>
              </a:rPr>
              <a:t>реализации поставленных 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целей</a:t>
            </a: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15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неумение </a:t>
            </a:r>
            <a:r>
              <a:rPr lang="ru-RU" sz="1500" dirty="0">
                <a:solidFill>
                  <a:schemeClr val="tx1"/>
                </a:solidFill>
                <a:latin typeface="Century Gothic" pitchFamily="34" charset="0"/>
              </a:rPr>
              <a:t>регулировать собственные эмоциональные 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состояния</a:t>
            </a: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15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500" dirty="0" err="1" smtClean="0">
                <a:solidFill>
                  <a:schemeClr val="tx1"/>
                </a:solidFill>
                <a:latin typeface="Century Gothic" pitchFamily="34" charset="0"/>
              </a:rPr>
              <a:t>неотрегулированность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Century Gothic" pitchFamily="34" charset="0"/>
              </a:rPr>
              <a:t>организационных моментов педагогической деятельности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:  нагрузка</a:t>
            </a:r>
            <a:r>
              <a:rPr lang="ru-RU" sz="1500" dirty="0">
                <a:solidFill>
                  <a:schemeClr val="tx1"/>
                </a:solidFill>
                <a:latin typeface="Century Gothic" pitchFamily="34" charset="0"/>
              </a:rPr>
              <a:t>, расписание, кабинет, моральное и материальное 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стимулирование</a:t>
            </a: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15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ответственность </a:t>
            </a:r>
            <a:r>
              <a:rPr lang="ru-RU" sz="1500" dirty="0">
                <a:solidFill>
                  <a:schemeClr val="tx1"/>
                </a:solidFill>
                <a:latin typeface="Century Gothic" pitchFamily="34" charset="0"/>
              </a:rPr>
              <a:t>перед администрацией, родителями, обществом в целом за результат своего </a:t>
            </a:r>
            <a:r>
              <a:rPr lang="ru-RU" sz="1500" dirty="0" smtClean="0">
                <a:solidFill>
                  <a:schemeClr val="tx1"/>
                </a:solidFill>
                <a:latin typeface="Century Gothic" pitchFamily="34" charset="0"/>
              </a:rPr>
              <a:t>труда</a:t>
            </a:r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0725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6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30730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30731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30729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6286500"/>
            <a:ext cx="15001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ctrTitle"/>
          </p:nvPr>
        </p:nvSpPr>
        <p:spPr>
          <a:xfrm>
            <a:off x="714375" y="1143000"/>
            <a:ext cx="7772400" cy="78581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latin typeface="Century Gothic" pitchFamily="34" charset="0"/>
              </a:rPr>
              <a:t>ВАЖНО И ПОЛЕЗНО В ПРОФИЛАКТИКЕ ПРОФЕССИОНАЛЬНОГО ВЫГОРАНИЯ</a:t>
            </a:r>
            <a:endParaRPr lang="ru-RU" sz="2000" dirty="0" smtClean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2143125"/>
            <a:ext cx="6786563" cy="3857625"/>
          </a:xfrm>
        </p:spPr>
        <p:txBody>
          <a:bodyPr rtlCol="0">
            <a:normAutofit fontScale="55000" lnSpcReduction="20000"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быть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уверенным в том, что профессия выбрана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верно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уважать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в себе профессионала и гордиться своей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работой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не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принимать на себя ответственность за решения и 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поступки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людей, с которыми вы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работаете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четко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разделять профессиональную и личную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позицию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постоянно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развиваться профессионально и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личностно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иметь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хобби, увлечения, заниматься спортом,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творчеством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давать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себе отдыхать и уметь расслабляться</a:t>
            </a: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1749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50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31754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31755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75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31753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286500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2000250"/>
            <a:ext cx="6500812" cy="3571875"/>
          </a:xfrm>
        </p:spPr>
        <p:txBody>
          <a:bodyPr rtlCol="0">
            <a:normAutofit fontScale="775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entury Gothic" pitchFamily="34" charset="0"/>
              </a:rPr>
              <a:t>Изменение ситуации </a:t>
            </a:r>
            <a:endParaRPr lang="ru-RU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Поиск поддержки коллег</a:t>
            </a:r>
            <a:endParaRPr lang="ru-RU" sz="1200" dirty="0">
              <a:solidFill>
                <a:schemeClr val="tx1"/>
              </a:solidFill>
              <a:latin typeface="Century Gothic" pitchFamily="34" charset="0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Составление плана изменения ситуации</a:t>
            </a:r>
            <a:endParaRPr lang="ru-RU" sz="1200" dirty="0">
              <a:solidFill>
                <a:schemeClr val="tx1"/>
              </a:solidFill>
              <a:latin typeface="Century Gothic" pitchFamily="34" charset="0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Активные действия</a:t>
            </a:r>
            <a:endParaRPr lang="ru-RU" sz="12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entury Gothic" pitchFamily="34" charset="0"/>
              </a:rPr>
              <a:t>Изменение отношения </a:t>
            </a:r>
            <a:endParaRPr lang="ru-RU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Изменение оценки ситуации</a:t>
            </a:r>
            <a:endParaRPr lang="ru-RU" sz="1200" dirty="0">
              <a:solidFill>
                <a:schemeClr val="tx1"/>
              </a:solidFill>
              <a:latin typeface="Century Gothic" pitchFamily="34" charset="0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Принятие ответственности за развитие ситуации</a:t>
            </a:r>
            <a:endParaRPr lang="ru-RU" sz="12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1"/>
                </a:solidFill>
                <a:latin typeface="Century Gothic" pitchFamily="34" charset="0"/>
              </a:rPr>
              <a:t>Изменение</a:t>
            </a:r>
            <a:r>
              <a:rPr lang="en-US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entury Gothic" pitchFamily="34" charset="0"/>
              </a:rPr>
              <a:t>состояния</a:t>
            </a:r>
            <a:endParaRPr lang="ru-RU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2772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3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32778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32779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7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14313" y="6429375"/>
            <a:ext cx="17859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32776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6286500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7" name="Заголовок 1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/>
          <a:lstStyle/>
          <a:p>
            <a:r>
              <a:rPr lang="ru-RU" sz="2400" b="1" dirty="0" smtClean="0">
                <a:latin typeface="Century Gothic" pitchFamily="34" charset="0"/>
              </a:rPr>
              <a:t>Конструктивные способы поддержания эмоционального благополучия в стрессовых ситуациях</a:t>
            </a:r>
            <a:br>
              <a:rPr lang="ru-RU" sz="2400" b="1" dirty="0" smtClean="0">
                <a:latin typeface="Century Gothic" pitchFamily="34" charset="0"/>
              </a:rPr>
            </a:br>
            <a:endParaRPr lang="ru-RU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ctrTitle"/>
          </p:nvPr>
        </p:nvSpPr>
        <p:spPr>
          <a:xfrm>
            <a:off x="500063" y="1143000"/>
            <a:ext cx="8143875" cy="785813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Century Gothic" pitchFamily="34" charset="0"/>
              </a:rPr>
              <a:t>Образ жизни, помогающий противостоять стрессам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2214563"/>
            <a:ext cx="6500813" cy="3143250"/>
          </a:xfrm>
        </p:spPr>
        <p:txBody>
          <a:bodyPr rtlCol="0">
            <a:normAutofit fontScale="55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entury Gothic" pitchFamily="34" charset="0"/>
              </a:rPr>
              <a:t>Превратите управление стрессом в привычку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 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Найдите время и место, где можно побыть одному в тишине и покое хотя бы некоторое время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Кресло у окна дома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Книжный магазин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Ванная комната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Уютное маленькое кафе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Парк, сквер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Библиотека  </a:t>
            </a: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3797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8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33802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33803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33801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13" y="6286500"/>
            <a:ext cx="15001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143000"/>
            <a:ext cx="7772400" cy="785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latin typeface="Century Gothic" pitchFamily="34" charset="0"/>
              </a:rPr>
              <a:t>Ищите и создавайте источники положительных эмоций:</a:t>
            </a:r>
          </a:p>
        </p:txBody>
      </p:sp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4820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21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34851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34852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82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57250" y="2214563"/>
          <a:ext cx="7572428" cy="3429025"/>
        </p:xfrm>
        <a:graphic>
          <a:graphicData uri="http://schemas.openxmlformats.org/drawingml/2006/table">
            <a:tbl>
              <a:tblPr/>
              <a:tblGrid>
                <a:gridCol w="3785830"/>
                <a:gridCol w="3786598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Хобби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Встречи с новыми людьми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>
                          <a:latin typeface="Century Gothic" pitchFamily="34" charset="0"/>
                          <a:ea typeface="Calibri"/>
                          <a:cs typeface="Times New Roman"/>
                        </a:rPr>
                        <a:t>Получение удовольствия от работы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>
                          <a:latin typeface="Century Gothic" pitchFamily="34" charset="0"/>
                          <a:ea typeface="Calibri"/>
                          <a:cs typeface="Times New Roman"/>
                        </a:rPr>
                        <a:t>Научиться чему-то новому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>
                          <a:latin typeface="Century Gothic" pitchFamily="34" charset="0"/>
                          <a:ea typeface="Calibri"/>
                          <a:cs typeface="Times New Roman"/>
                        </a:rPr>
                        <a:t>Духовные верования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>
                          <a:latin typeface="Century Gothic" pitchFamily="34" charset="0"/>
                          <a:ea typeface="Calibri"/>
                          <a:cs typeface="Times New Roman"/>
                        </a:rPr>
                        <a:t>Регулярный отпуск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>
                          <a:latin typeface="Century Gothic" pitchFamily="34" charset="0"/>
                          <a:ea typeface="Calibri"/>
                          <a:cs typeface="Times New Roman"/>
                        </a:rPr>
                        <a:t>Родные и близкие, которые поддержат меня в трудные минуты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>
                          <a:latin typeface="Century Gothic" pitchFamily="34" charset="0"/>
                          <a:ea typeface="Calibri"/>
                          <a:cs typeface="Times New Roman"/>
                        </a:rPr>
                        <a:t>Друзья, с которыми могу обсудить свои проблемы и приятно провести время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>
                          <a:latin typeface="Century Gothic" pitchFamily="34" charset="0"/>
                          <a:ea typeface="Calibri"/>
                          <a:cs typeface="Times New Roman"/>
                        </a:rPr>
                        <a:t>Выезд на природу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>
                          <a:latin typeface="Century Gothic" pitchFamily="34" charset="0"/>
                          <a:ea typeface="Calibri"/>
                          <a:cs typeface="Times New Roman"/>
                        </a:rPr>
                        <a:t>Делать то, что может развеселить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>
                          <a:latin typeface="Century Gothic" pitchFamily="34" charset="0"/>
                          <a:ea typeface="Calibri"/>
                          <a:cs typeface="Times New Roman"/>
                        </a:rPr>
                        <a:t>Отдых играючи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Домашнее животное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>
                          <a:latin typeface="Century Gothic" pitchFamily="34" charset="0"/>
                          <a:ea typeface="Calibri"/>
                          <a:cs typeface="Times New Roman"/>
                        </a:rPr>
                        <a:t>Приготовление вкусненького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33375" algn="l"/>
                          <a:tab pos="1450340" algn="ctr"/>
                        </a:tabLst>
                      </a:pPr>
                      <a:r>
                        <a:rPr lang="ru-RU" sz="140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Чтение хорошей книги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4850" name="Рисунок 11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6215063"/>
            <a:ext cx="15001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5843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35857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35858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43000" y="1571625"/>
          <a:ext cx="7286675" cy="4181221"/>
        </p:xfrm>
        <a:graphic>
          <a:graphicData uri="http://schemas.openxmlformats.org/drawingml/2006/table">
            <a:tbl>
              <a:tblPr/>
              <a:tblGrid>
                <a:gridCol w="2221556"/>
                <a:gridCol w="5065119"/>
              </a:tblGrid>
              <a:tr h="3714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Когда </a:t>
                      </a:r>
                      <a:r>
                        <a:rPr lang="ru-RU" sz="1600" b="1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в последний раз вы…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endParaRPr lang="ru-RU" sz="1600" dirty="0" smtClean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гуляли 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по парку?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ходили по магазинам ради удовольствия?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были на концерте, на дискотеке, в театре, в кино, на стадионе?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посещали музей?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зашли в кафе и просто посидели там без дела?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провели несколько часов в библиотеке?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купили себе букет цветов?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завязали разговор с незнакомцем?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читали газету, спокойно попивая чашечку кофе?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бродили по незнакомым улицам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4983480" algn="l"/>
                        </a:tabLst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… 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</a:rPr>
              <a:t/>
            </a:r>
            <a:b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</a:rPr>
            </a:br>
            <a:endParaRPr lang="ru-RU" sz="900">
              <a:ea typeface="+mn-ea"/>
            </a:endParaRPr>
          </a:p>
          <a:p>
            <a:pPr eaLnBrk="0" hangingPunct="0">
              <a:defRPr/>
            </a:pPr>
            <a:endParaRPr lang="ru-RU">
              <a:ea typeface="+mn-ea"/>
            </a:endParaRPr>
          </a:p>
        </p:txBody>
      </p:sp>
      <p:pic>
        <p:nvPicPr>
          <p:cNvPr id="35856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6286500"/>
            <a:ext cx="15001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42938" y="1143000"/>
            <a:ext cx="7772400" cy="57150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latin typeface="Century Gothic" pitchFamily="34" charset="0"/>
              </a:rPr>
              <a:t>	</a:t>
            </a:r>
            <a:r>
              <a:rPr lang="ru-RU" sz="2800" b="1" dirty="0" smtClean="0">
                <a:latin typeface="Century Gothic" pitchFamily="34" charset="0"/>
              </a:rPr>
              <a:t>Цели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001000" cy="4000500"/>
          </a:xfrm>
        </p:spPr>
        <p:txBody>
          <a:bodyPr rtlCol="0">
            <a:normAutofit/>
          </a:bodyPr>
          <a:lstStyle/>
          <a:p>
            <a:pPr algn="l">
              <a:buFont typeface="Courier New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формирование и укрепление установки на трансляцию ценностей толерантности и гражданского единства воспитанникам в дошкольной образовательной среде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;</a:t>
            </a:r>
            <a:endParaRPr lang="en-US" sz="2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ru-RU" sz="2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>
              <a:buFont typeface="Courier New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обмен опытом и освоение технологий формирования толерантности и взаимоуважения средствами учебного процесса в дошкольной образовательной среде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;</a:t>
            </a:r>
            <a:endParaRPr lang="en-US" sz="2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ru-RU" sz="2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>
              <a:buFont typeface="Courier New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формирование банка идей и технологий по формированию толерантности и организации диалога в процессе обучения в дошкольной образовательной среде.</a:t>
            </a:r>
            <a:endParaRPr lang="ru-RU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01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2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4106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4107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85750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4105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6867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36875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36876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</a:rPr>
              <a:t/>
            </a:r>
            <a:br>
              <a:rPr lang="ru-RU" sz="1400"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</a:rPr>
            </a:br>
            <a:endParaRPr lang="ru-RU" sz="900">
              <a:ea typeface="+mn-ea"/>
            </a:endParaRPr>
          </a:p>
          <a:p>
            <a:pPr eaLnBrk="0" hangingPunct="0">
              <a:defRPr/>
            </a:pPr>
            <a:endParaRPr lang="ru-RU">
              <a:ea typeface="+mn-ea"/>
            </a:endParaRPr>
          </a:p>
        </p:txBody>
      </p:sp>
      <p:pic>
        <p:nvPicPr>
          <p:cNvPr id="36872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6286500"/>
            <a:ext cx="15001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3" y="1214438"/>
            <a:ext cx="3489325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357688" y="1500188"/>
            <a:ext cx="4071937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Задание:</a:t>
            </a:r>
          </a:p>
          <a:p>
            <a:endParaRPr lang="ru-RU" sz="2400" dirty="0">
              <a:latin typeface="Century Gothic" pitchFamily="34" charset="0"/>
            </a:endParaRPr>
          </a:p>
          <a:p>
            <a:r>
              <a:rPr lang="ru-RU" sz="2400" i="1" dirty="0">
                <a:latin typeface="Century Gothic" pitchFamily="34" charset="0"/>
              </a:rPr>
              <a:t>«Я такой же, как и ты…»</a:t>
            </a:r>
          </a:p>
          <a:p>
            <a:endParaRPr lang="ru-RU" sz="2400" i="1" dirty="0">
              <a:latin typeface="Century Gothic" pitchFamily="34" charset="0"/>
            </a:endParaRPr>
          </a:p>
          <a:p>
            <a:r>
              <a:rPr lang="ru-RU" sz="2400" i="1" dirty="0">
                <a:latin typeface="Century Gothic" pitchFamily="34" charset="0"/>
              </a:rPr>
              <a:t>«Я отличаюсь от тебя…» </a:t>
            </a:r>
          </a:p>
          <a:p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ctrTitle"/>
          </p:nvPr>
        </p:nvSpPr>
        <p:spPr>
          <a:xfrm>
            <a:off x="714375" y="1428750"/>
            <a:ext cx="7772400" cy="642938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Century Gothic" pitchFamily="34" charset="0"/>
              </a:rPr>
              <a:t>Нас всех объединяет </a:t>
            </a:r>
          </a:p>
        </p:txBody>
      </p:sp>
      <p:sp>
        <p:nvSpPr>
          <p:cNvPr id="389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2357438"/>
            <a:ext cx="6429375" cy="2857500"/>
          </a:xfrm>
        </p:spPr>
        <p:txBody>
          <a:bodyPr/>
          <a:lstStyle/>
          <a:p>
            <a:pPr algn="just" eaLnBrk="1" hangingPunct="1">
              <a:buFont typeface="Arial" pitchFamily="34" charset="0"/>
              <a:buChar char="•"/>
            </a:pPr>
            <a:r>
              <a:rPr lang="ru-RU" sz="1800" i="1" dirty="0" smtClean="0">
                <a:solidFill>
                  <a:schemeClr val="tx1"/>
                </a:solidFill>
                <a:latin typeface="Century Gothic" pitchFamily="34" charset="0"/>
              </a:rPr>
              <a:t>Русский язык 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ru-RU" sz="1800" i="1" dirty="0" smtClean="0">
                <a:solidFill>
                  <a:schemeClr val="tx1"/>
                </a:solidFill>
                <a:latin typeface="Century Gothic" pitchFamily="34" charset="0"/>
              </a:rPr>
              <a:t>Уважение и толерантность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ru-RU" sz="1800" i="1" dirty="0" smtClean="0">
                <a:solidFill>
                  <a:schemeClr val="tx1"/>
                </a:solidFill>
                <a:latin typeface="Century Gothic" pitchFamily="34" charset="0"/>
              </a:rPr>
              <a:t>Общечеловеческие ценности 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ru-RU" sz="1800" i="1" dirty="0" smtClean="0">
                <a:solidFill>
                  <a:schemeClr val="tx1"/>
                </a:solidFill>
                <a:latin typeface="Century Gothic" pitchFamily="34" charset="0"/>
              </a:rPr>
              <a:t>История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ru-RU" sz="1800" i="1" dirty="0" smtClean="0">
                <a:solidFill>
                  <a:schemeClr val="tx1"/>
                </a:solidFill>
                <a:latin typeface="Century Gothic" pitchFamily="34" charset="0"/>
              </a:rPr>
              <a:t>… </a:t>
            </a:r>
          </a:p>
          <a:p>
            <a:pPr algn="just" eaLnBrk="1" hangingPunct="1">
              <a:buFont typeface="Arial" pitchFamily="34" charset="0"/>
              <a:buChar char="•"/>
            </a:pPr>
            <a:endParaRPr lang="ru-RU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 eaLnBrk="1" hangingPunct="1">
              <a:buFont typeface="Arial" pitchFamily="34" charset="0"/>
              <a:buChar char="•"/>
            </a:pPr>
            <a:endParaRPr lang="ru-RU" sz="1400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891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8917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918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38923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38924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91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38921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215063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214938" y="857250"/>
            <a:ext cx="3429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ru-RU" sz="1400" i="1" dirty="0">
                <a:latin typeface="Century Gothic" pitchFamily="34" charset="0"/>
              </a:rPr>
              <a:t>"Мы, многонациональный народ Российской Федерации". </a:t>
            </a:r>
          </a:p>
          <a:p>
            <a:pPr algn="r"/>
            <a:r>
              <a:rPr lang="ru-RU" sz="1400" i="1" dirty="0">
                <a:latin typeface="Century Gothic" pitchFamily="34" charset="0"/>
              </a:rPr>
              <a:t>Конституция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000125"/>
            <a:ext cx="7772400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Century Gothic" pitchFamily="34" charset="0"/>
              </a:rPr>
              <a:t>Мозговой штурм</a:t>
            </a:r>
            <a:br>
              <a:rPr lang="ru-RU" sz="2800" b="1" dirty="0" smtClean="0">
                <a:latin typeface="Century Gothic" pitchFamily="34" charset="0"/>
              </a:rPr>
            </a:br>
            <a:endParaRPr lang="ru-RU" sz="2800" dirty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785938"/>
            <a:ext cx="7858125" cy="3571875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Century Gothic" pitchFamily="34" charset="0"/>
              </a:rPr>
              <a:t>Мозговой штурм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(мозговая атака, </a:t>
            </a:r>
            <a:r>
              <a:rPr lang="ru-RU" sz="3300" dirty="0" err="1" smtClean="0">
                <a:solidFill>
                  <a:schemeClr val="tx1"/>
                </a:solidFill>
                <a:latin typeface="Century Gothic" pitchFamily="34" charset="0"/>
              </a:rPr>
              <a:t>brainstorming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) — оперативный метод решения проблемы на основе стимулирования творческой активности, при котором участникам обсуждения предлагают высказывать как можно большее количество вариантов решения, в том числе самых фантастичных.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Затем из общего числа высказанных идей отбирают наиболее удачные, которые могут быть использованы на практике.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 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/>
                </a:solidFill>
                <a:latin typeface="Century Gothic" pitchFamily="34" charset="0"/>
              </a:rPr>
              <a:t>Брейнрайтинг</a:t>
            </a:r>
            <a:r>
              <a:rPr lang="ru-RU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– письменный вариант мозгового штурма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096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65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966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40970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40971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40969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286500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ctrTitle"/>
          </p:nvPr>
        </p:nvSpPr>
        <p:spPr>
          <a:xfrm>
            <a:off x="714375" y="1000125"/>
            <a:ext cx="7772400" cy="64293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Century Gothic" pitchFamily="34" charset="0"/>
              </a:rPr>
              <a:t>Цель Мозгового штурма</a:t>
            </a:r>
            <a:endParaRPr lang="ru-RU" sz="2800" dirty="0" smtClean="0">
              <a:latin typeface="Century Gothic" pitchFamily="34" charset="0"/>
            </a:endParaRPr>
          </a:p>
        </p:txBody>
      </p:sp>
      <p:sp>
        <p:nvSpPr>
          <p:cNvPr id="419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916832"/>
            <a:ext cx="6500813" cy="3143250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Century Gothic" pitchFamily="34" charset="0"/>
              </a:rPr>
              <a:t>Что мы своими силами можем сделать в своем образовательном учреждении для формирования у участников </a:t>
            </a:r>
            <a:r>
              <a:rPr lang="ru-RU" sz="2800" dirty="0" smtClean="0">
                <a:solidFill>
                  <a:schemeClr val="tx1"/>
                </a:solidFill>
                <a:latin typeface="Century Gothic" pitchFamily="34" charset="0"/>
              </a:rPr>
              <a:t>воспитательного </a:t>
            </a:r>
            <a:r>
              <a:rPr lang="ru-RU" sz="2800" dirty="0" smtClean="0">
                <a:solidFill>
                  <a:schemeClr val="tx1"/>
                </a:solidFill>
                <a:latin typeface="Century Gothic" pitchFamily="34" charset="0"/>
              </a:rPr>
              <a:t>процесса установок на сотрудничество и развитие чувства гражданского единства. </a:t>
            </a:r>
          </a:p>
        </p:txBody>
      </p:sp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989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990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41994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41995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41993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286500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ctrTitle"/>
          </p:nvPr>
        </p:nvSpPr>
        <p:spPr>
          <a:xfrm>
            <a:off x="714375" y="785813"/>
            <a:ext cx="7772400" cy="642937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latin typeface="Century Gothic" pitchFamily="34" charset="0"/>
              </a:rPr>
              <a:t>Идеи по развитию </a:t>
            </a:r>
            <a:r>
              <a:rPr lang="ru-RU" sz="2000" b="1" dirty="0" smtClean="0">
                <a:latin typeface="Century Gothic" pitchFamily="34" charset="0"/>
              </a:rPr>
              <a:t>толерантности (по результатам семинаров 2011 – 2013 годов)</a:t>
            </a:r>
            <a:endParaRPr lang="ru-RU" sz="2000" dirty="0" smtClean="0">
              <a:latin typeface="Century Gothic" pitchFamily="34" charset="0"/>
            </a:endParaRPr>
          </a:p>
        </p:txBody>
      </p:sp>
      <p:sp>
        <p:nvSpPr>
          <p:cNvPr id="440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1643063"/>
            <a:ext cx="7215188" cy="4357687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ru-RU" sz="180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ru-RU" sz="1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endParaRPr lang="ru-RU" sz="1800" smtClean="0">
              <a:solidFill>
                <a:schemeClr val="tx1"/>
              </a:solidFill>
            </a:endParaRP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4037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038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44068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44069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03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44041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28" y="1412776"/>
          <a:ext cx="8358187" cy="4892041"/>
        </p:xfrm>
        <a:graphic>
          <a:graphicData uri="http://schemas.openxmlformats.org/drawingml/2006/table">
            <a:tbl>
              <a:tblPr/>
              <a:tblGrid>
                <a:gridCol w="4179887"/>
                <a:gridCol w="41783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Идеи  педагогов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Что сделано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Работа с учащимися  начальной школы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Этнокалендарь Санкт-Петербурга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 Музейные просветительские программы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Психологическая подготовка педагогов (анализ трудных случаев, обучение техникам эмоциональной регуляции, развитие толерантности)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- Семинары-тренинги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Внедрение новых форм работы (игр, тренингов)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Подготовка тренеров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Тренинги с молодежью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Деятельность школ и ППЦентров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Тренинги для Учителей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Привлечение независимых экспертов для объективной оценки ситуации в школе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-Экспертный совет по вопросам укрепления Толерантности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Формирование системы обмена информацией среди всех участников процесса: учителей, детей, родителей, специалистов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  <a:hlinkClick r:id="rId5"/>
                        </a:rPr>
                        <a:t>www.spbtolerance.ru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Обучение студентов старших курсов педагогических колледжей и вузов программам развития толерантности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Ежедневник старшеклассника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Фестивальные программы в вузах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Arial" pitchFamily="34" charset="0"/>
                          <a:cs typeface="Arial" pitchFamily="34" charset="0"/>
                        </a:rPr>
                        <a:t>Конференции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714500"/>
            <a:ext cx="7772400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Century Gothic" pitchFamily="34" charset="0"/>
              </a:rPr>
              <a:t> </a:t>
            </a:r>
            <a:r>
              <a:rPr lang="ru-RU" sz="2800" dirty="0" smtClean="0">
                <a:latin typeface="Century Gothic" pitchFamily="34" charset="0"/>
              </a:rPr>
              <a:t>ПРОЕКТ</a:t>
            </a:r>
            <a:br>
              <a:rPr lang="ru-RU" sz="2800" dirty="0" smtClean="0">
                <a:latin typeface="Century Gothic" pitchFamily="34" charset="0"/>
              </a:rPr>
            </a:br>
            <a:endParaRPr lang="ru-RU" sz="2800" dirty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2286000"/>
            <a:ext cx="6500813" cy="2714625"/>
          </a:xfrm>
        </p:spPr>
        <p:txBody>
          <a:bodyPr rtlCol="0">
            <a:normAutofit fontScale="77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Цель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Задачи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Формат проведения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Сроки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Участники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Необходимые ресурсы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Ожидаемый результат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506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5061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062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45066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45067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06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45065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ctrTitle"/>
          </p:nvPr>
        </p:nvSpPr>
        <p:spPr>
          <a:xfrm>
            <a:off x="714375" y="1000125"/>
            <a:ext cx="7772400" cy="64293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Century Gothic" pitchFamily="34" charset="0"/>
              </a:rPr>
              <a:t>Консультации </a:t>
            </a:r>
            <a:endParaRPr lang="ru-RU" sz="2800" dirty="0" smtClean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85938"/>
            <a:ext cx="8280919" cy="43576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В течение месяца все участники семинара имеют возможность консультаций </a:t>
            </a:r>
            <a:endParaRPr lang="ru-RU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(</a:t>
            </a: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очных, телефонных, он-лайн) по  вопросам, связанным с реализацией намеченных в ходе семинара планов.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Century Gothic" pitchFamily="34" charset="0"/>
              </a:rPr>
              <a:t>(812) </a:t>
            </a: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347-49-47; 347-60-47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Century Gothic" pitchFamily="34" charset="0"/>
                <a:hlinkClick r:id="rId2"/>
              </a:rPr>
              <a:t>city@ourfuture.ru</a:t>
            </a:r>
            <a:endParaRPr lang="en-US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Century Gothic" pitchFamily="34" charset="0"/>
                <a:hlinkClick r:id="rId3"/>
              </a:rPr>
              <a:t>www.ourfuture.ru</a:t>
            </a:r>
            <a:r>
              <a:rPr lang="en-US" sz="2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СПб, Большой пр. П.С., д. 77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«Архитектура Будущего»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6085" name="Picture 3" descr="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086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46090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46091" name="Picture 6" descr="1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46089" name="Рисунок 10" descr="logo-nam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8072438" cy="157162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Century Gothic" pitchFamily="34" charset="0"/>
              </a:rPr>
              <a:t>Спасибо за внимание!</a:t>
            </a:r>
            <a:endParaRPr lang="ru-RU" sz="3200" dirty="0" smtClean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2643188"/>
            <a:ext cx="6500813" cy="27146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710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9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110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47114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47115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711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47113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42938" y="1071563"/>
            <a:ext cx="7772400" cy="642937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Century Gothic" pitchFamily="34" charset="0"/>
              </a:rPr>
              <a:t>ПОНЯТИЕ ТОЛЕРАНТНОСТИ</a:t>
            </a:r>
            <a:endParaRPr lang="ru-RU" sz="2800" dirty="0" smtClean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86688" cy="4357688"/>
          </a:xfrm>
        </p:spPr>
        <p:txBody>
          <a:bodyPr rtlCol="0">
            <a:normAutofit fontScale="55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Century Gothic" pitchFamily="34" charset="0"/>
              </a:rPr>
              <a:t>Толерантность</a:t>
            </a:r>
            <a:r>
              <a:rPr lang="ru-RU" sz="3600" dirty="0">
                <a:solidFill>
                  <a:schemeClr val="tx1"/>
                </a:solidFill>
                <a:latin typeface="Century Gothic" pitchFamily="34" charset="0"/>
              </a:rPr>
              <a:t> означает </a:t>
            </a:r>
            <a:r>
              <a:rPr lang="ru-RU" sz="3600" b="1" dirty="0">
                <a:solidFill>
                  <a:schemeClr val="tx1"/>
                </a:solidFill>
                <a:latin typeface="Century Gothic" pitchFamily="34" charset="0"/>
              </a:rPr>
              <a:t>уважение, принятие </a:t>
            </a:r>
            <a:r>
              <a:rPr lang="ru-RU" sz="3600" dirty="0">
                <a:solidFill>
                  <a:schemeClr val="tx1"/>
                </a:solidFill>
                <a:latin typeface="Century Gothic" pitchFamily="34" charset="0"/>
              </a:rPr>
              <a:t>и правильное </a:t>
            </a:r>
            <a:r>
              <a:rPr lang="ru-RU" sz="3600" b="1" dirty="0">
                <a:solidFill>
                  <a:schemeClr val="tx1"/>
                </a:solidFill>
                <a:latin typeface="Century Gothic" pitchFamily="34" charset="0"/>
              </a:rPr>
              <a:t>понимание </a:t>
            </a:r>
            <a:r>
              <a:rPr lang="ru-RU" sz="3600" dirty="0">
                <a:solidFill>
                  <a:schemeClr val="tx1"/>
                </a:solidFill>
                <a:latin typeface="Century Gothic" pitchFamily="34" charset="0"/>
              </a:rPr>
              <a:t>богатого </a:t>
            </a:r>
            <a:r>
              <a:rPr lang="ru-RU" sz="3600" b="1" dirty="0">
                <a:solidFill>
                  <a:schemeClr val="tx1"/>
                </a:solidFill>
                <a:latin typeface="Century Gothic" pitchFamily="34" charset="0"/>
              </a:rPr>
              <a:t>многообразия культур </a:t>
            </a:r>
            <a:r>
              <a:rPr lang="ru-RU" sz="3600" dirty="0">
                <a:solidFill>
                  <a:schemeClr val="tx1"/>
                </a:solidFill>
                <a:latin typeface="Century Gothic" pitchFamily="34" charset="0"/>
              </a:rPr>
              <a:t>нашего мира, наших форм самовыражения и способов проявлений человеческой индивидуальности. Ей способствуют знания, открытость, общение и свобода мысли, совести и убеждений. </a:t>
            </a:r>
            <a:endParaRPr lang="en-US" sz="36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36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Century Gothic" pitchFamily="34" charset="0"/>
              </a:rPr>
              <a:t>Толерантность </a:t>
            </a:r>
            <a:r>
              <a:rPr lang="ru-RU" sz="3600" dirty="0">
                <a:solidFill>
                  <a:schemeClr val="tx1"/>
                </a:solidFill>
                <a:latin typeface="Century Gothic" pitchFamily="34" charset="0"/>
              </a:rPr>
              <a:t>- это не уступка, снисхождение или потворство. </a:t>
            </a:r>
            <a:r>
              <a:rPr lang="ru-RU" sz="3600" b="1" dirty="0">
                <a:solidFill>
                  <a:schemeClr val="tx1"/>
                </a:solidFill>
                <a:latin typeface="Century Gothic" pitchFamily="34" charset="0"/>
              </a:rPr>
              <a:t>Толерантность </a:t>
            </a:r>
            <a:r>
              <a:rPr lang="ru-RU" sz="3600" b="1" dirty="0" smtClean="0">
                <a:solidFill>
                  <a:schemeClr val="tx1"/>
                </a:solidFill>
                <a:latin typeface="Century Gothic" pitchFamily="34" charset="0"/>
              </a:rPr>
              <a:t>– </a:t>
            </a:r>
            <a:r>
              <a:rPr lang="ru-RU" sz="3600" dirty="0" smtClean="0">
                <a:solidFill>
                  <a:schemeClr val="tx1"/>
                </a:solidFill>
                <a:latin typeface="Century Gothic" pitchFamily="34" charset="0"/>
              </a:rPr>
              <a:t>это, </a:t>
            </a:r>
            <a:r>
              <a:rPr lang="ru-RU" sz="3600" dirty="0">
                <a:solidFill>
                  <a:schemeClr val="tx1"/>
                </a:solidFill>
                <a:latin typeface="Century Gothic" pitchFamily="34" charset="0"/>
              </a:rPr>
              <a:t>прежде </a:t>
            </a:r>
            <a:r>
              <a:rPr lang="ru-RU" sz="3600" dirty="0" smtClean="0">
                <a:solidFill>
                  <a:schemeClr val="tx1"/>
                </a:solidFill>
                <a:latin typeface="Century Gothic" pitchFamily="34" charset="0"/>
              </a:rPr>
              <a:t>всего, </a:t>
            </a:r>
            <a:r>
              <a:rPr lang="ru-RU" sz="3600" b="1" dirty="0">
                <a:solidFill>
                  <a:schemeClr val="tx1"/>
                </a:solidFill>
                <a:latin typeface="Century Gothic" pitchFamily="34" charset="0"/>
              </a:rPr>
              <a:t>активное отношение</a:t>
            </a:r>
            <a:r>
              <a:rPr lang="ru-RU" sz="3600" dirty="0">
                <a:solidFill>
                  <a:schemeClr val="tx1"/>
                </a:solidFill>
                <a:latin typeface="Century Gothic" pitchFamily="34" charset="0"/>
              </a:rPr>
              <a:t>, формируемое на основе </a:t>
            </a:r>
            <a:r>
              <a:rPr lang="ru-RU" sz="3600" b="1" dirty="0">
                <a:solidFill>
                  <a:schemeClr val="tx1"/>
                </a:solidFill>
                <a:latin typeface="Century Gothic" pitchFamily="34" charset="0"/>
              </a:rPr>
              <a:t>признания </a:t>
            </a:r>
            <a:r>
              <a:rPr lang="ru-RU" sz="3600" dirty="0">
                <a:solidFill>
                  <a:schemeClr val="tx1"/>
                </a:solidFill>
                <a:latin typeface="Century Gothic" pitchFamily="34" charset="0"/>
              </a:rPr>
              <a:t>универсальных </a:t>
            </a:r>
            <a:r>
              <a:rPr lang="ru-RU" sz="3600" b="1" dirty="0">
                <a:solidFill>
                  <a:schemeClr val="tx1"/>
                </a:solidFill>
                <a:latin typeface="Century Gothic" pitchFamily="34" charset="0"/>
              </a:rPr>
              <a:t>прав </a:t>
            </a:r>
            <a:r>
              <a:rPr lang="ru-RU" sz="3600" dirty="0">
                <a:solidFill>
                  <a:schemeClr val="tx1"/>
                </a:solidFill>
                <a:latin typeface="Century Gothic" pitchFamily="34" charset="0"/>
              </a:rPr>
              <a:t>и основных </a:t>
            </a:r>
            <a:r>
              <a:rPr lang="ru-RU" sz="3600" b="1" dirty="0">
                <a:solidFill>
                  <a:schemeClr val="tx1"/>
                </a:solidFill>
                <a:latin typeface="Century Gothic" pitchFamily="34" charset="0"/>
              </a:rPr>
              <a:t>свобод человека.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500" b="1" dirty="0" smtClean="0">
                <a:solidFill>
                  <a:schemeClr val="tx1"/>
                </a:solidFill>
                <a:latin typeface="Century Gothic" pitchFamily="34" charset="0"/>
              </a:rPr>
              <a:t>Декларация </a:t>
            </a:r>
            <a:r>
              <a:rPr lang="ru-RU" sz="2500" b="1" dirty="0">
                <a:solidFill>
                  <a:schemeClr val="tx1"/>
                </a:solidFill>
                <a:latin typeface="Century Gothic" pitchFamily="34" charset="0"/>
              </a:rPr>
              <a:t>принципов толерантности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Century Gothic" pitchFamily="34" charset="0"/>
              </a:rPr>
              <a:t>(Утверждена резолюцией 5.61 генеральной конференции ЮНЕСКО от 16 ноября 1995 года) </a:t>
            </a: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5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6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5130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5131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5129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642938" y="1071563"/>
            <a:ext cx="7772400" cy="642937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Century Gothic" pitchFamily="34" charset="0"/>
              </a:rPr>
              <a:t>ВОСПИТАНИЕ</a:t>
            </a:r>
            <a:r>
              <a:rPr lang="ru-RU" sz="2800" dirty="0" smtClean="0">
                <a:latin typeface="Century Gothic" pitchFamily="34" charset="0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1785938"/>
            <a:ext cx="7572375" cy="3852862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Century Gothic" pitchFamily="34" charset="0"/>
              </a:rPr>
              <a:t>Воспитание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</a:rPr>
              <a:t> является наиболее эффективным средством предупреждения нетерпимости. Воспитание в духе толерантности начинается с обучения людей тому, в чем заключаются их </a:t>
            </a:r>
            <a:r>
              <a:rPr lang="ru-RU" sz="1400" b="1" dirty="0">
                <a:solidFill>
                  <a:schemeClr val="tx1"/>
                </a:solidFill>
                <a:latin typeface="Century Gothic" pitchFamily="34" charset="0"/>
              </a:rPr>
              <a:t>общие права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</a:rPr>
              <a:t> и </a:t>
            </a:r>
            <a:r>
              <a:rPr lang="ru-RU" sz="1400" b="1" dirty="0">
                <a:solidFill>
                  <a:schemeClr val="tx1"/>
                </a:solidFill>
                <a:latin typeface="Century Gothic" pitchFamily="34" charset="0"/>
              </a:rPr>
              <a:t>свободы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</a:rPr>
              <a:t>, дабы обеспечить осуществление этих прав, и с поощрения стремления к защите прав других.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en-US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Century Gothic" pitchFamily="34" charset="0"/>
              </a:rPr>
              <a:t>Воспитание 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</a:rPr>
              <a:t>в духе </a:t>
            </a:r>
            <a:r>
              <a:rPr lang="ru-RU" sz="1400" dirty="0" smtClean="0">
                <a:solidFill>
                  <a:schemeClr val="tx1"/>
                </a:solidFill>
                <a:latin typeface="Century Gothic" pitchFamily="34" charset="0"/>
              </a:rPr>
              <a:t>толерантности 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</a:rPr>
              <a:t>должно быть направлено на противодействие влиянию, вызывающему чувство страха и отчуждения по отношению к другим. Оно должно способствовать формированию у молодежи навыков независимого мышления, критического осмысления и выработки суждений, основанных на моральных ценностях. </a:t>
            </a:r>
            <a:endParaRPr lang="ru-RU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Century Gothic" pitchFamily="34" charset="0"/>
              </a:rPr>
              <a:t>Декларация </a:t>
            </a:r>
            <a:r>
              <a:rPr lang="ru-RU" sz="1400" dirty="0">
                <a:solidFill>
                  <a:schemeClr val="tx1"/>
                </a:solidFill>
                <a:latin typeface="Century Gothic" pitchFamily="34" charset="0"/>
              </a:rPr>
              <a:t>принципов толерантности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Century Gothic" pitchFamily="34" charset="0"/>
              </a:rPr>
              <a:t>(Утверждена резолюцией 5.61 генеральной конференции ЮНЕСКО от 16 ноября 1995 года) </a:t>
            </a: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49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0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6154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6155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6153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714375" y="1000125"/>
            <a:ext cx="7772400" cy="64293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latin typeface="Century Gothic" pitchFamily="34" charset="0"/>
              </a:rPr>
              <a:t> Общероссийская идентичность</a:t>
            </a: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14500"/>
            <a:ext cx="7632847" cy="4234780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Century Gothic" pitchFamily="34" charset="0"/>
              </a:rPr>
              <a:t>«Российский опыт государственного развития уникален. Мы многонациональное общество, но мы единый народ. Это делает нашу страну сложной и многомерной. Дает колоссальные возможности для развития во многих областях. Однако, если многонациональное общество поражают бациллы национализма, оно теряет силу и прочность. И мы должны понимать, какие далеко идущие последствия может вызвать попустительство попыткам разжечь национальную вражду и ненависть к людям иной культуры и иной веры.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Century Gothic" pitchFamily="34" charset="0"/>
              </a:rPr>
              <a:t>Гражданский мир и межнациональное согласие – это не один раз созданная и на века застывшая картина. Напротив, это постоянная динамика, диалог. Это – кропотливая работа государства и общества, требующая очень тонких решений, взвешенной и мудрой политики, способной обеспечить «единство в многообразии». Необходимо не только соблюдение взаимных обязательств, но и нахождение общих для всех ценностей. Нельзя насильно заставить быть вместе. И нельзя заставить жить вместе по расчету, на основе взвешивания выгод и затрат. Такие «расчеты» работают до момента кризиса. А в момент кризиса начинают действовать в обратном направлении</a:t>
            </a:r>
            <a:r>
              <a:rPr lang="ru-RU" sz="1400" dirty="0" smtClean="0">
                <a:solidFill>
                  <a:schemeClr val="tx1"/>
                </a:solidFill>
                <a:latin typeface="Century Gothic" pitchFamily="34" charset="0"/>
              </a:rPr>
              <a:t>».</a:t>
            </a:r>
            <a:endParaRPr lang="en-US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r"/>
            <a:r>
              <a:rPr lang="ru-RU" sz="1400" i="1" dirty="0" smtClean="0">
                <a:solidFill>
                  <a:schemeClr val="tx1"/>
                </a:solidFill>
                <a:latin typeface="Century Gothic" pitchFamily="34" charset="0"/>
              </a:rPr>
              <a:t>Из статьи В.В. Путина «Россия: национальный вопрос» 24.01.2012г.</a:t>
            </a:r>
            <a:endParaRPr lang="ru-RU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73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7178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7179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7177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215063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8072438" cy="1571625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>
                <a:latin typeface="Century Gothic" pitchFamily="34" charset="0"/>
              </a:rPr>
              <a:t/>
            </a:r>
            <a:br>
              <a:rPr lang="ru-RU" sz="1400" b="1" dirty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>
                <a:latin typeface="Century Gothic" pitchFamily="34" charset="0"/>
              </a:rPr>
              <a:t/>
            </a:r>
            <a:br>
              <a:rPr lang="ru-RU" sz="1400" b="1" dirty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>
                <a:latin typeface="Century Gothic" pitchFamily="34" charset="0"/>
              </a:rPr>
              <a:t/>
            </a:r>
            <a:br>
              <a:rPr lang="ru-RU" sz="1400" b="1" dirty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i="1" dirty="0" smtClean="0">
                <a:latin typeface="Century Gothic" pitchFamily="34" charset="0"/>
              </a:rPr>
              <a:t>Целевая </a:t>
            </a:r>
            <a:r>
              <a:rPr lang="ru-RU" sz="1400" b="1" i="1" dirty="0">
                <a:latin typeface="Century Gothic" pitchFamily="34" charset="0"/>
              </a:rPr>
              <a:t>аудитория Программы</a:t>
            </a:r>
            <a:r>
              <a:rPr lang="ru-RU" sz="1400" dirty="0">
                <a:latin typeface="Century Gothic" pitchFamily="34" charset="0"/>
              </a:rPr>
              <a:t> – граждане Российской </a:t>
            </a:r>
            <a:r>
              <a:rPr lang="ru-RU" sz="1400" dirty="0" smtClean="0">
                <a:latin typeface="Century Gothic" pitchFamily="34" charset="0"/>
              </a:rPr>
              <a:t>Федерации различного </a:t>
            </a:r>
            <a:r>
              <a:rPr lang="ru-RU" sz="1400" dirty="0">
                <a:latin typeface="Century Gothic" pitchFamily="34" charset="0"/>
              </a:rPr>
              <a:t>этнического происхождения</a:t>
            </a:r>
            <a:r>
              <a:rPr lang="ru-RU" sz="1400" dirty="0" smtClean="0">
                <a:latin typeface="Century Gothic" pitchFamily="34" charset="0"/>
              </a:rPr>
              <a:t>.	 </a:t>
            </a:r>
            <a:br>
              <a:rPr lang="ru-RU" sz="1400" dirty="0" smtClean="0">
                <a:latin typeface="Century Gothic" pitchFamily="34" charset="0"/>
              </a:rPr>
            </a:br>
            <a:r>
              <a:rPr lang="ru-RU" sz="1400" dirty="0">
                <a:latin typeface="Century Gothic" pitchFamily="34" charset="0"/>
              </a:rPr>
              <a:t/>
            </a:r>
            <a:br>
              <a:rPr lang="ru-RU" sz="1400" dirty="0">
                <a:latin typeface="Century Gothic" pitchFamily="34" charset="0"/>
              </a:rPr>
            </a:br>
            <a:r>
              <a:rPr lang="ru-RU" sz="1400" b="1" i="1" dirty="0">
                <a:latin typeface="Century Gothic" pitchFamily="34" charset="0"/>
              </a:rPr>
              <a:t>Основная направленность мероприятий Программы </a:t>
            </a:r>
            <a:r>
              <a:rPr lang="ru-RU" sz="1400" dirty="0" smtClean="0">
                <a:latin typeface="Century Gothic" pitchFamily="34" charset="0"/>
              </a:rPr>
              <a:t>- </a:t>
            </a:r>
            <a:r>
              <a:rPr lang="ru-RU" sz="1400" dirty="0">
                <a:latin typeface="Century Gothic" pitchFamily="34" charset="0"/>
              </a:rPr>
              <a:t>укрепление гражданского патриотизма и формирование общероссийской гражданской </a:t>
            </a:r>
            <a:r>
              <a:rPr lang="ru-RU" sz="1400" dirty="0" smtClean="0">
                <a:latin typeface="Century Gothic" pitchFamily="34" charset="0"/>
              </a:rPr>
              <a:t>идентичности.	</a:t>
            </a:r>
            <a:r>
              <a:rPr lang="ru-RU" sz="1400" dirty="0">
                <a:latin typeface="Century Gothic" pitchFamily="34" charset="0"/>
              </a:rPr>
              <a:t/>
            </a:r>
            <a:br>
              <a:rPr lang="ru-RU" sz="1400" dirty="0">
                <a:latin typeface="Century Gothic" pitchFamily="34" charset="0"/>
              </a:rPr>
            </a:br>
            <a:r>
              <a:rPr lang="ru-RU" sz="1400" dirty="0" smtClean="0">
                <a:latin typeface="Century Gothic" pitchFamily="34" charset="0"/>
              </a:rPr>
              <a:t/>
            </a:r>
            <a:br>
              <a:rPr lang="ru-RU" sz="1400" dirty="0" smtClean="0">
                <a:latin typeface="Century Gothic" pitchFamily="34" charset="0"/>
              </a:rPr>
            </a:br>
            <a:r>
              <a:rPr lang="ru-RU" sz="1400" b="1" i="1" dirty="0" smtClean="0">
                <a:latin typeface="Century Gothic" pitchFamily="34" charset="0"/>
              </a:rPr>
              <a:t>Механизм реализации Программы </a:t>
            </a:r>
            <a:r>
              <a:rPr lang="ru-RU" sz="1400" dirty="0" smtClean="0">
                <a:latin typeface="Century Gothic" pitchFamily="34" charset="0"/>
              </a:rPr>
              <a:t>– объединение граждан разного </a:t>
            </a:r>
            <a:r>
              <a:rPr lang="ru-RU" sz="1400" dirty="0">
                <a:latin typeface="Century Gothic" pitchFamily="34" charset="0"/>
              </a:rPr>
              <a:t>этнического происхождения вокруг русского языка, российской культуры и цивилизованных норм поведения. </a:t>
            </a:r>
            <a:br>
              <a:rPr lang="ru-RU" sz="1400" dirty="0">
                <a:latin typeface="Century Gothic" pitchFamily="34" charset="0"/>
              </a:rPr>
            </a:br>
            <a:r>
              <a:rPr lang="ru-RU" sz="1400" dirty="0" smtClean="0">
                <a:latin typeface="Century Gothic" pitchFamily="34" charset="0"/>
              </a:rPr>
              <a:t> </a:t>
            </a:r>
            <a:br>
              <a:rPr lang="ru-RU" sz="1400" dirty="0" smtClean="0">
                <a:latin typeface="Century Gothic" pitchFamily="34" charset="0"/>
              </a:rPr>
            </a:br>
            <a:r>
              <a:rPr lang="ru-RU" sz="1400" b="1" i="1" dirty="0" smtClean="0">
                <a:latin typeface="Century Gothic" pitchFamily="34" charset="0"/>
              </a:rPr>
              <a:t>Особенность </a:t>
            </a:r>
            <a:r>
              <a:rPr lang="ru-RU" sz="1400" b="1" i="1" dirty="0">
                <a:latin typeface="Century Gothic" pitchFamily="34" charset="0"/>
              </a:rPr>
              <a:t>Программы с 2013 года  </a:t>
            </a:r>
            <a:r>
              <a:rPr lang="ru-RU" sz="1400" dirty="0" smtClean="0">
                <a:latin typeface="Century Gothic" pitchFamily="34" charset="0"/>
              </a:rPr>
              <a:t>- блок </a:t>
            </a:r>
            <a:r>
              <a:rPr lang="ru-RU" sz="1400" dirty="0">
                <a:latin typeface="Century Gothic" pitchFamily="34" charset="0"/>
              </a:rPr>
              <a:t>мероприятий по социокультурной и языковой адаптации мигрантов, в 2011-2012 годах реализовывавшийся в рамках Программы «</a:t>
            </a:r>
            <a:r>
              <a:rPr lang="ru-RU" sz="1400" dirty="0" smtClean="0">
                <a:latin typeface="Century Gothic" pitchFamily="34" charset="0"/>
              </a:rPr>
              <a:t>Толерантность», выделен в  </a:t>
            </a:r>
            <a:r>
              <a:rPr lang="ru-RU" sz="1400" b="1" u="sng" dirty="0">
                <a:latin typeface="Century Gothic" pitchFamily="34" charset="0"/>
              </a:rPr>
              <a:t>специализированную Программу «Миграция</a:t>
            </a:r>
            <a:r>
              <a:rPr lang="ru-RU" sz="1400" b="1" u="sng" dirty="0" smtClean="0">
                <a:latin typeface="Century Gothic" pitchFamily="34" charset="0"/>
              </a:rPr>
              <a:t>».</a:t>
            </a:r>
            <a:r>
              <a:rPr lang="ru-RU" sz="1400" b="1" dirty="0" smtClean="0">
                <a:latin typeface="Century Gothic" pitchFamily="34" charset="0"/>
              </a:rPr>
              <a:t> </a:t>
            </a:r>
            <a:r>
              <a:rPr lang="ru-RU" sz="1400" dirty="0" smtClean="0">
                <a:latin typeface="Century Gothic" pitchFamily="34" charset="0"/>
              </a:rPr>
              <a:t>Ресурсы </a:t>
            </a:r>
            <a:r>
              <a:rPr lang="ru-RU" sz="1400" dirty="0">
                <a:latin typeface="Century Gothic" pitchFamily="34" charset="0"/>
              </a:rPr>
              <a:t>Программы сосредоточены на проблематике государственной национальной политики и </a:t>
            </a:r>
            <a:r>
              <a:rPr lang="ru-RU" sz="1400" dirty="0" smtClean="0">
                <a:latin typeface="Century Gothic" pitchFamily="34" charset="0"/>
              </a:rPr>
              <a:t>не затрагивают </a:t>
            </a:r>
            <a:r>
              <a:rPr lang="ru-RU" sz="1400" dirty="0">
                <a:latin typeface="Century Gothic" pitchFamily="34" charset="0"/>
              </a:rPr>
              <a:t>проблематику государственной миграционной политики</a:t>
            </a:r>
            <a:r>
              <a:rPr lang="ru-RU" sz="1400" dirty="0" smtClean="0">
                <a:latin typeface="Century Gothic" pitchFamily="34" charset="0"/>
              </a:rPr>
              <a:t>.	 </a:t>
            </a: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b="1" dirty="0" smtClean="0">
                <a:latin typeface="Century Gothic" pitchFamily="34" charset="0"/>
              </a:rPr>
              <a:t/>
            </a:r>
            <a:br>
              <a:rPr lang="ru-RU" sz="1400" b="1" dirty="0" smtClean="0">
                <a:latin typeface="Century Gothic" pitchFamily="34" charset="0"/>
              </a:rPr>
            </a:br>
            <a:r>
              <a:rPr lang="ru-RU" sz="1400" dirty="0" smtClean="0">
                <a:latin typeface="Century Gothic" pitchFamily="34" charset="0"/>
              </a:rPr>
              <a:t/>
            </a:r>
            <a:br>
              <a:rPr lang="ru-RU" sz="1400" dirty="0" smtClean="0">
                <a:latin typeface="Century Gothic" pitchFamily="34" charset="0"/>
              </a:rPr>
            </a:br>
            <a:r>
              <a:rPr lang="ru-RU" sz="1400" dirty="0" smtClean="0">
                <a:latin typeface="Century Gothic" pitchFamily="34" charset="0"/>
              </a:rPr>
              <a:t/>
            </a:r>
            <a:br>
              <a:rPr lang="ru-RU" sz="1400" dirty="0" smtClean="0">
                <a:latin typeface="Century Gothic" pitchFamily="34" charset="0"/>
              </a:rPr>
            </a:br>
            <a:endParaRPr lang="ru-RU" sz="1400" dirty="0" smtClean="0">
              <a:latin typeface="Century Gothic" pitchFamily="34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196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7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8202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8203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8200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1"/>
          <p:cNvSpPr>
            <a:spLocks noChangeArrowheads="1"/>
          </p:cNvSpPr>
          <p:nvPr/>
        </p:nvSpPr>
        <p:spPr bwMode="auto">
          <a:xfrm>
            <a:off x="835025" y="1018788"/>
            <a:ext cx="74739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200" b="1" dirty="0" smtClean="0">
                <a:latin typeface="Century Gothic" pitchFamily="34" charset="0"/>
                <a:cs typeface="Times New Roman" pitchFamily="18" charset="0"/>
              </a:rPr>
              <a:t>КЛЮЧЕВЫЕ ПОЛОЖЕНИЯ ПРОГРАММЫ </a:t>
            </a:r>
            <a:r>
              <a:rPr lang="ru-RU" sz="1200" b="1" dirty="0">
                <a:latin typeface="Century Gothic" pitchFamily="34" charset="0"/>
                <a:cs typeface="Times New Roman" pitchFamily="18" charset="0"/>
              </a:rPr>
              <a:t>«ТОЛЕРАНТНОСТЬ» НА 2011-2015 </a:t>
            </a:r>
            <a:r>
              <a:rPr lang="ru-RU" sz="1200" b="1" dirty="0" smtClean="0">
                <a:latin typeface="Century Gothic" pitchFamily="34" charset="0"/>
                <a:cs typeface="Times New Roman" pitchFamily="18" charset="0"/>
              </a:rPr>
              <a:t>ГОДЫ (НА </a:t>
            </a:r>
            <a:r>
              <a:rPr lang="ru-RU" sz="1200" b="1" dirty="0" smtClean="0">
                <a:latin typeface="Century Gothic" pitchFamily="34" charset="0"/>
                <a:cs typeface="Times New Roman" pitchFamily="18" charset="0"/>
              </a:rPr>
              <a:t>201</a:t>
            </a:r>
            <a:r>
              <a:rPr lang="en-US" sz="1200" b="1" dirty="0" smtClean="0">
                <a:latin typeface="Century Gothic" pitchFamily="34" charset="0"/>
                <a:cs typeface="Times New Roman" pitchFamily="18" charset="0"/>
              </a:rPr>
              <a:t>4</a:t>
            </a:r>
            <a:r>
              <a:rPr lang="ru-RU" sz="1200" b="1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Century Gothic" pitchFamily="34" charset="0"/>
                <a:cs typeface="Times New Roman" pitchFamily="18" charset="0"/>
              </a:rPr>
              <a:t>ГОД)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8072438" cy="1571625"/>
          </a:xfrm>
        </p:spPr>
        <p:txBody>
          <a:bodyPr/>
          <a:lstStyle/>
          <a:p>
            <a:pPr algn="l"/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/>
            </a:r>
            <a:br>
              <a:rPr lang="ru-RU" sz="1800" b="1" dirty="0" smtClean="0">
                <a:latin typeface="Century Gothic" pitchFamily="34" charset="0"/>
              </a:rPr>
            </a:br>
            <a:r>
              <a:rPr lang="ru-RU" sz="1800" b="1" dirty="0" smtClean="0">
                <a:latin typeface="Century Gothic" pitchFamily="34" charset="0"/>
              </a:rPr>
              <a:t>Раздел 1. Образование</a:t>
            </a: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1. Блокноты-ежедневники для старшеклассников 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с информацией по вопросам толерантности 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2. </a:t>
            </a:r>
            <a:r>
              <a:rPr lang="ru-RU" sz="1800" dirty="0" err="1" smtClean="0">
                <a:latin typeface="Century Gothic" pitchFamily="34" charset="0"/>
              </a:rPr>
              <a:t>Этнокалендарь</a:t>
            </a: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Санкт-Петербурга в школах, в учреждениях профобразования, в детских садах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3. Инновационные программы повышения квалификации педагогов 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4. Учет международного опыта работы в </a:t>
            </a:r>
            <a:r>
              <a:rPr lang="ru-RU" sz="1800" dirty="0" err="1" smtClean="0">
                <a:latin typeface="Century Gothic" pitchFamily="34" charset="0"/>
              </a:rPr>
              <a:t>мультикультурной</a:t>
            </a:r>
            <a:r>
              <a:rPr lang="ru-RU" sz="1800" dirty="0" smtClean="0">
                <a:latin typeface="Century Gothic" pitchFamily="34" charset="0"/>
              </a:rPr>
              <a:t> школе</a:t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/>
            </a:r>
            <a:br>
              <a:rPr lang="ru-RU" sz="1800" dirty="0" smtClean="0">
                <a:latin typeface="Century Gothic" pitchFamily="34" charset="0"/>
              </a:rPr>
            </a:br>
            <a:r>
              <a:rPr lang="ru-RU" sz="1800" dirty="0" smtClean="0">
                <a:latin typeface="Century Gothic" pitchFamily="34" charset="0"/>
              </a:rPr>
              <a:t>5. Познавательные и обучающие мероприятия, в том числе для иностранных студентов</a:t>
            </a:r>
            <a:br>
              <a:rPr lang="ru-RU" sz="1800" dirty="0" smtClean="0">
                <a:latin typeface="Century Gothic" pitchFamily="34" charset="0"/>
              </a:rPr>
            </a:br>
            <a:endParaRPr lang="ru-RU" sz="1800" dirty="0" smtClean="0">
              <a:latin typeface="Century Gothic" pitchFamily="34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196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7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8202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8203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8200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1"/>
          <p:cNvSpPr>
            <a:spLocks noChangeArrowheads="1"/>
          </p:cNvSpPr>
          <p:nvPr/>
        </p:nvSpPr>
        <p:spPr bwMode="auto">
          <a:xfrm>
            <a:off x="1456403" y="1018788"/>
            <a:ext cx="62311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200" b="1" dirty="0">
                <a:latin typeface="Century Gothic" pitchFamily="34" charset="0"/>
                <a:cs typeface="Times New Roman" pitchFamily="18" charset="0"/>
              </a:rPr>
              <a:t>ОСНОВНЫЕ МЕРОПРИЯТИЯ ПРОГРАММЫ «ТОЛЕРАНТНОСТЬ» НА 2011-2015 ГОДЫ</a:t>
            </a:r>
            <a:endParaRPr lang="ru-RU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3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2643188"/>
            <a:ext cx="6500813" cy="27146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20" name="Picture 3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800" y="220663"/>
            <a:ext cx="18335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6472238" y="6357938"/>
            <a:ext cx="2743200" cy="504825"/>
            <a:chOff x="1440" y="5874"/>
            <a:chExt cx="4320" cy="1034"/>
          </a:xfrm>
        </p:grpSpPr>
        <p:sp>
          <p:nvSpPr>
            <p:cNvPr id="9227" name="Text Box 5"/>
            <p:cNvSpPr txBox="1">
              <a:spLocks noChangeArrowheads="1"/>
            </p:cNvSpPr>
            <p:nvPr/>
          </p:nvSpPr>
          <p:spPr bwMode="auto">
            <a:xfrm>
              <a:off x="1800" y="5874"/>
              <a:ext cx="396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800"/>
                <a:t>Программа Правительства </a:t>
              </a:r>
            </a:p>
            <a:p>
              <a:r>
                <a:rPr lang="ru-RU" sz="800"/>
                <a:t>Санкт-Петербурга «Толерантность». </a:t>
              </a:r>
            </a:p>
            <a:p>
              <a:endParaRPr lang="ru-RU"/>
            </a:p>
          </p:txBody>
        </p:sp>
        <p:pic>
          <p:nvPicPr>
            <p:cNvPr id="9228" name="Picture 6" descr="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5950"/>
              <a:ext cx="420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42875" y="6429375"/>
            <a:ext cx="1785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70213" algn="ctr"/>
                <a:tab pos="5940425" algn="r"/>
              </a:tabLst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www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spbtolerance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.</a:t>
            </a:r>
            <a:r>
              <a:rPr lang="en-US" sz="1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ToleranceBold"/>
              </a:rPr>
              <a:t>ru</a:t>
            </a:r>
            <a:endParaRPr lang="ru-RU" sz="900" dirty="0">
              <a:ea typeface="+mn-ea"/>
            </a:endParaRPr>
          </a:p>
        </p:txBody>
      </p:sp>
      <p:pic>
        <p:nvPicPr>
          <p:cNvPr id="9224" name="Рисунок 10" descr="logo-na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357938"/>
            <a:ext cx="1500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Заголовок 1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2655888"/>
          </a:xfrm>
        </p:spPr>
        <p:txBody>
          <a:bodyPr/>
          <a:lstStyle/>
          <a:p>
            <a:pPr algn="l"/>
            <a:r>
              <a:rPr lang="ru-RU" sz="2000" b="1" dirty="0" smtClean="0">
                <a:latin typeface="Century Gothic" pitchFamily="34" charset="0"/>
              </a:rPr>
              <a:t>Раздел 2. Конфессии</a:t>
            </a:r>
            <a:br>
              <a:rPr lang="ru-RU" sz="2000" b="1" dirty="0" smtClean="0">
                <a:latin typeface="Century Gothic" pitchFamily="34" charset="0"/>
              </a:rPr>
            </a:br>
            <a:r>
              <a:rPr lang="ru-RU" sz="2000" dirty="0" smtClean="0">
                <a:latin typeface="Century Gothic" pitchFamily="34" charset="0"/>
              </a:rPr>
              <a:t/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dirty="0" smtClean="0">
                <a:latin typeface="Century Gothic" pitchFamily="34" charset="0"/>
              </a:rPr>
              <a:t>1. Справочник «Государственно-конфессиональный этикет» для сотрудников правоохранительных органов и др. </a:t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dirty="0" smtClean="0">
                <a:latin typeface="Century Gothic" pitchFamily="34" charset="0"/>
              </a:rPr>
              <a:t/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dirty="0" smtClean="0">
                <a:latin typeface="Century Gothic" pitchFamily="34" charset="0"/>
              </a:rPr>
              <a:t>2. Радио-программы</a:t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dirty="0" smtClean="0">
                <a:latin typeface="Century Gothic" pitchFamily="34" charset="0"/>
              </a:rPr>
              <a:t/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dirty="0" smtClean="0">
                <a:latin typeface="Century Gothic" pitchFamily="34" charset="0"/>
              </a:rPr>
              <a:t>3. Конгрессно-выставочные мероприятия, круглые столы и практические семинары</a:t>
            </a:r>
            <a:r>
              <a:rPr lang="ru-RU" dirty="0" smtClean="0">
                <a:latin typeface="Century Gothic" pitchFamily="34" charset="0"/>
              </a:rPr>
              <a:t/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> </a:t>
            </a:r>
            <a:br>
              <a:rPr lang="ru-RU" dirty="0" smtClean="0">
                <a:latin typeface="Century Gothic" pitchFamily="34" charset="0"/>
              </a:rPr>
            </a:br>
            <a:endParaRPr lang="ru-RU" dirty="0" smtClean="0">
              <a:latin typeface="Century Gothic" pitchFamily="34" charset="0"/>
            </a:endParaRPr>
          </a:p>
        </p:txBody>
      </p:sp>
      <p:sp>
        <p:nvSpPr>
          <p:cNvPr id="9226" name="Rectangle 1"/>
          <p:cNvSpPr>
            <a:spLocks noChangeArrowheads="1"/>
          </p:cNvSpPr>
          <p:nvPr/>
        </p:nvSpPr>
        <p:spPr bwMode="auto">
          <a:xfrm>
            <a:off x="1456403" y="1090225"/>
            <a:ext cx="62311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200" b="1" dirty="0">
                <a:latin typeface="Century Gothic" pitchFamily="34" charset="0"/>
                <a:cs typeface="Times New Roman" pitchFamily="18" charset="0"/>
              </a:rPr>
              <a:t>ОСНОВНЫЕ МЕРОПРИЯТИЯ ПРОГРАММЫ «ТОЛЕРАНТНОСТЬ» НА 2011-2015 ГОДЫ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2163</Words>
  <Application>Microsoft Office PowerPoint</Application>
  <PresentationFormat>Экран (4:3)</PresentationFormat>
  <Paragraphs>393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семинар-тренинг  «Формирование и развитие толерантности и взаимоуважения в дошкольной образовательной среде»</vt:lpstr>
      <vt:lpstr>Ведущие:</vt:lpstr>
      <vt:lpstr> Цели</vt:lpstr>
      <vt:lpstr>ПОНЯТИЕ ТОЛЕРАНТНОСТИ</vt:lpstr>
      <vt:lpstr>ВОСПИТАНИЕ </vt:lpstr>
      <vt:lpstr> Общероссийская идентичность</vt:lpstr>
      <vt:lpstr>             Целевая аудитория Программы – граждане Российской Федерации различного этнического происхождения.    Основная направленность мероприятий Программы - укрепление гражданского патриотизма и формирование общероссийской гражданской идентичности.   Механизм реализации Программы – объединение граждан разного этнического происхождения вокруг русского языка, российской культуры и цивилизованных норм поведения.    Особенность Программы с 2013 года  - блок мероприятий по социокультурной и языковой адаптации мигрантов, в 2011-2012 годах реализовывавшийся в рамках Программы «Толерантность», выделен в  специализированную Программу «Миграция». Ресурсы Программы сосредоточены на проблематике государственной национальной политики и не затрагивают проблематику государственной миграционной политики.        </vt:lpstr>
      <vt:lpstr>        Раздел 1. Образование  1. Блокноты-ежедневники для старшеклассников  с информацией по вопросам толерантности   2. Этнокалендарь Санкт-Петербурга в школах, в учреждениях профобразования, в детских садах  3. Инновационные программы повышения квалификации педагогов   4. Учет международного опыта работы в мультикультурной школе  5. Познавательные и обучающие мероприятия, в том числе для иностранных студентов </vt:lpstr>
      <vt:lpstr>Раздел 2. Конфессии  1. Справочник «Государственно-конфессиональный этикет» для сотрудников правоохранительных органов и др.   2. Радио-программы  3. Конгрессно-выставочные мероприятия, круглые столы и практические семинары   </vt:lpstr>
      <vt:lpstr>    Раздел 3. Культура  1. Циклы музейных образовательных программ для школьников:  - «Познаем народы России и мира – познаем себя»,  - «Мой Петербург», - «Вместе – целая страна» - «Исторические путешествия из Петербурга в Петербург» на базе крупнейших музеев города - с 2014 года - «Не будет гражданин достойный к Отчизне холоден душой!» (направленный на воспитание гражданско-патриотической позиции)   2. Проекты учреждений культуры – выставки, фестивали   3. Ежедневные районные мероприятия, события в Доме национальностей </vt:lpstr>
      <vt:lpstr>        Раздел 4. Медиа   1. Мастер-классы по противодействию проявлениям ксенофобии в Интернет (с учетом мирового опыта)  2. Интернет-сайт Программы, работа в социальных сетях (Twitter, Facebook, Вконтакте.ру)  3. Теле- и радиопрограммы   4. Социальная реклама  5. Статьи в газетах, в том числе для детей и молодежи </vt:lpstr>
      <vt:lpstr>         Раздел 5. Молодежь и экстремизм  1. Тренинги для тренеров, работающих с молодежью   2. Молодежные образовательные игры (сити-квесты и др.), конкурсы, фестивали   3. Мониторинг деятельности неформальных молодежных объединений  4. Постер-кампания против ксенофобии среди молодежи   5. Мультсериал «Мир без насилия» с использованием популярных мультгероев </vt:lpstr>
      <vt:lpstr>        Раздел 6. Мониторинг и научное сопровождение  1. Комплекс социологических исследований о влиянии миграционных процессов на деятельность города   2. Мониторинг эффективности реализации программы  3. Выпуск справочно-информационных изданий  4. Обмен опытом с мировым сообществом  5. Исследование деятельности диаспор </vt:lpstr>
      <vt:lpstr>Проект «Безопасный и комфортный процесс воспитания и обучения»</vt:lpstr>
      <vt:lpstr>Факторы среды образовательного учреждения: </vt:lpstr>
      <vt:lpstr> Факторы стресса в профессиональной деятельности педагогов и воспитателей</vt:lpstr>
      <vt:lpstr>Профессиональное выгорание – это синдром, развивающийся на фоне хронического стресса и ведущий к истощению эмоционально-энергетических и личностных ресурсов человека.</vt:lpstr>
      <vt:lpstr>Слайд 18</vt:lpstr>
      <vt:lpstr>Слайд 19</vt:lpstr>
      <vt:lpstr>Слайд 20</vt:lpstr>
      <vt:lpstr>Слайд 21</vt:lpstr>
      <vt:lpstr>Слайд 22</vt:lpstr>
      <vt:lpstr>Ситуации, влияющие на возникновение синдрома эмоционального выгорания </vt:lpstr>
      <vt:lpstr>Причины  эмоционального выгорания</vt:lpstr>
      <vt:lpstr>ВАЖНО И ПОЛЕЗНО В ПРОФИЛАКТИКЕ ПРОФЕССИОНАЛЬНОГО ВЫГОРАНИЯ</vt:lpstr>
      <vt:lpstr>Конструктивные способы поддержания эмоционального благополучия в стрессовых ситуациях </vt:lpstr>
      <vt:lpstr>Образ жизни, помогающий противостоять стрессам</vt:lpstr>
      <vt:lpstr>Ищите и создавайте источники положительных эмоций:</vt:lpstr>
      <vt:lpstr>Слайд 29</vt:lpstr>
      <vt:lpstr>Слайд 30</vt:lpstr>
      <vt:lpstr>Нас всех объединяет </vt:lpstr>
      <vt:lpstr>Мозговой штурм </vt:lpstr>
      <vt:lpstr>Цель Мозгового штурма</vt:lpstr>
      <vt:lpstr>Идеи по развитию толерантности (по результатам семинаров 2011 – 2013 годов)</vt:lpstr>
      <vt:lpstr> ПРОЕКТ </vt:lpstr>
      <vt:lpstr>Консультации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 Карпов</dc:creator>
  <cp:lastModifiedBy>пк</cp:lastModifiedBy>
  <cp:revision>134</cp:revision>
  <dcterms:created xsi:type="dcterms:W3CDTF">2011-05-10T13:43:30Z</dcterms:created>
  <dcterms:modified xsi:type="dcterms:W3CDTF">2014-10-15T10:16:54Z</dcterms:modified>
</cp:coreProperties>
</file>