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4" r:id="rId9"/>
    <p:sldId id="263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D7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3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674EB-F811-40D4-BE34-B65F4F505E3C}" type="datetimeFigureOut">
              <a:rPr lang="ru-RU" smtClean="0"/>
              <a:t>16.08.2013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0998B-7959-432B-BF0E-6588BB8823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954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674EB-F811-40D4-BE34-B65F4F505E3C}" type="datetimeFigureOut">
              <a:rPr lang="ru-RU" smtClean="0"/>
              <a:t>16.08.2013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0998B-7959-432B-BF0E-6588BB8823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464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674EB-F811-40D4-BE34-B65F4F505E3C}" type="datetimeFigureOut">
              <a:rPr lang="ru-RU" smtClean="0"/>
              <a:t>16.08.2013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0998B-7959-432B-BF0E-6588BB88235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2836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674EB-F811-40D4-BE34-B65F4F505E3C}" type="datetimeFigureOut">
              <a:rPr lang="ru-RU" smtClean="0"/>
              <a:t>16.08.2013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0998B-7959-432B-BF0E-6588BB8823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57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674EB-F811-40D4-BE34-B65F4F505E3C}" type="datetimeFigureOut">
              <a:rPr lang="ru-RU" smtClean="0"/>
              <a:t>16.08.2013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0998B-7959-432B-BF0E-6588BB88235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3991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674EB-F811-40D4-BE34-B65F4F505E3C}" type="datetimeFigureOut">
              <a:rPr lang="ru-RU" smtClean="0"/>
              <a:t>16.08.2013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0998B-7959-432B-BF0E-6588BB8823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808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674EB-F811-40D4-BE34-B65F4F505E3C}" type="datetimeFigureOut">
              <a:rPr lang="ru-RU" smtClean="0"/>
              <a:t>16.08.2013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0998B-7959-432B-BF0E-6588BB8823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705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674EB-F811-40D4-BE34-B65F4F505E3C}" type="datetimeFigureOut">
              <a:rPr lang="ru-RU" smtClean="0"/>
              <a:t>16.08.2013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0998B-7959-432B-BF0E-6588BB8823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375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674EB-F811-40D4-BE34-B65F4F505E3C}" type="datetimeFigureOut">
              <a:rPr lang="ru-RU" smtClean="0"/>
              <a:t>16.08.2013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0998B-7959-432B-BF0E-6588BB8823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59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674EB-F811-40D4-BE34-B65F4F505E3C}" type="datetimeFigureOut">
              <a:rPr lang="ru-RU" smtClean="0"/>
              <a:t>16.08.2013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0998B-7959-432B-BF0E-6588BB8823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649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674EB-F811-40D4-BE34-B65F4F505E3C}" type="datetimeFigureOut">
              <a:rPr lang="ru-RU" smtClean="0"/>
              <a:t>16.08.2013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0998B-7959-432B-BF0E-6588BB8823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822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674EB-F811-40D4-BE34-B65F4F505E3C}" type="datetimeFigureOut">
              <a:rPr lang="ru-RU" smtClean="0"/>
              <a:t>16.08.2013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0998B-7959-432B-BF0E-6588BB8823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973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674EB-F811-40D4-BE34-B65F4F505E3C}" type="datetimeFigureOut">
              <a:rPr lang="ru-RU" smtClean="0"/>
              <a:t>16.08.2013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0998B-7959-432B-BF0E-6588BB8823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619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674EB-F811-40D4-BE34-B65F4F505E3C}" type="datetimeFigureOut">
              <a:rPr lang="ru-RU" smtClean="0"/>
              <a:t>16.08.2013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0998B-7959-432B-BF0E-6588BB8823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657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674EB-F811-40D4-BE34-B65F4F505E3C}" type="datetimeFigureOut">
              <a:rPr lang="ru-RU" smtClean="0"/>
              <a:t>16.08.2013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0998B-7959-432B-BF0E-6588BB8823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248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0998B-7959-432B-BF0E-6588BB882358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674EB-F811-40D4-BE34-B65F4F505E3C}" type="datetimeFigureOut">
              <a:rPr lang="ru-RU" smtClean="0"/>
              <a:t>16.08.2013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106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147">
              <a:srgbClr val="B7E9FB"/>
            </a:gs>
            <a:gs pos="15295">
              <a:srgbClr val="6FD3F7"/>
            </a:gs>
            <a:gs pos="0">
              <a:srgbClr val="00B0F0"/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674EB-F811-40D4-BE34-B65F4F505E3C}" type="datetimeFigureOut">
              <a:rPr lang="ru-RU" smtClean="0"/>
              <a:t>16.08.2013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080998B-7959-432B-BF0E-6588BB8823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554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1169083" cy="6858000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2366275" y="2788581"/>
            <a:ext cx="7766936" cy="16463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Урок обучения грамоте. Буква </a:t>
            </a:r>
            <a:r>
              <a:rPr lang="ru-RU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М,м</a:t>
            </a:r>
            <a:r>
              <a:rPr lang="ru-RU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sz="4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4346368" y="4654538"/>
            <a:ext cx="3906983" cy="19580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Учитель начальных классов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МБОУ СОШ с УИОП №62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им.А.Я.Опарина</a:t>
            </a:r>
            <a:endPara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г.Кирова</a:t>
            </a:r>
            <a:endPara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Маганинец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Л.С. 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5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7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Дорогие мои дети!</a:t>
            </a:r>
            <a:r>
              <a:rPr lang="ru-RU" sz="17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7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7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Я пишу вам письмецо:</a:t>
            </a:r>
            <a:r>
              <a:rPr lang="ru-RU" sz="17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7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7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Я прошу вас, мойте чаще</a:t>
            </a:r>
            <a:r>
              <a:rPr lang="ru-RU" sz="17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7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7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Ваши руки и лицо.</a:t>
            </a:r>
            <a:r>
              <a:rPr lang="ru-RU" sz="17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7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7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Все равно какой водою:</a:t>
            </a:r>
            <a:r>
              <a:rPr lang="ru-RU" sz="17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7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7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Кипяченой, ключевой,</a:t>
            </a:r>
            <a:r>
              <a:rPr lang="ru-RU" sz="17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7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7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Из реки, иль из колодца,</a:t>
            </a:r>
            <a:r>
              <a:rPr lang="ru-RU" sz="17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7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7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Или просто дождевой!</a:t>
            </a:r>
            <a:r>
              <a:rPr lang="ru-RU" sz="17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7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7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Нужно мыться непременно</a:t>
            </a:r>
            <a:r>
              <a:rPr lang="ru-RU" sz="17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7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7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Утром, вечером и днем –</a:t>
            </a:r>
            <a:r>
              <a:rPr lang="ru-RU" sz="17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7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7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Перед каждою </a:t>
            </a:r>
            <a:r>
              <a:rPr lang="ru-RU" sz="1700" b="1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едою</a:t>
            </a:r>
            <a:r>
              <a:rPr lang="ru-RU" sz="17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ru-RU" sz="17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7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7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После сна и перед сном!</a:t>
            </a:r>
            <a:r>
              <a:rPr lang="ru-RU" sz="17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7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7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Тритесь губкой и мочалкой,</a:t>
            </a:r>
            <a:r>
              <a:rPr lang="ru-RU" sz="17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7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7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Потерпите – не беда!</a:t>
            </a:r>
            <a:r>
              <a:rPr lang="ru-RU" sz="17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7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7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И чернила и варенье</a:t>
            </a:r>
            <a:r>
              <a:rPr lang="ru-RU" sz="17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7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7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Смоют мыло и вода.</a:t>
            </a:r>
            <a:r>
              <a:rPr lang="ru-RU" sz="17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7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7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Дорогие мои дети:</a:t>
            </a:r>
            <a:r>
              <a:rPr lang="ru-RU" sz="17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7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7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Очень, очень вас прошу:</a:t>
            </a:r>
            <a:r>
              <a:rPr lang="ru-RU" sz="17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7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7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Мойтесь чище, мойтесь чаще –</a:t>
            </a:r>
            <a:r>
              <a:rPr lang="ru-RU" sz="17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7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7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Я </a:t>
            </a:r>
            <a:r>
              <a:rPr lang="ru-RU" sz="1700" b="1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грязнуль</a:t>
            </a:r>
            <a:r>
              <a:rPr lang="ru-RU" sz="17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не выношу.</a:t>
            </a:r>
            <a:r>
              <a:rPr lang="ru-RU" sz="17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7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7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Не подам руки грязнулям,</a:t>
            </a:r>
            <a:r>
              <a:rPr lang="ru-RU" sz="17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7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7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Не поеду в гости к ним!</a:t>
            </a:r>
            <a:r>
              <a:rPr lang="ru-RU" sz="17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7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7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Сам я моюсь очень часто.</a:t>
            </a:r>
            <a:r>
              <a:rPr lang="ru-RU" sz="17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7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7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До свиданья!</a:t>
            </a:r>
            <a:r>
              <a:rPr lang="ru-RU" sz="17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7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677" y="609600"/>
            <a:ext cx="4776059" cy="6240123"/>
          </a:xfrm>
        </p:spPr>
      </p:pic>
      <p:sp>
        <p:nvSpPr>
          <p:cNvPr id="5" name="Прямоугольник 4"/>
          <p:cNvSpPr/>
          <p:nvPr/>
        </p:nvSpPr>
        <p:spPr>
          <a:xfrm>
            <a:off x="3824071" y="6335675"/>
            <a:ext cx="1151597" cy="355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Мойдодыр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63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711" y="2830286"/>
            <a:ext cx="8596668" cy="132080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Спасибо за урок!</a:t>
            </a:r>
            <a:endParaRPr lang="ru-RU" sz="66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38095" cy="21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9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8977305" cy="13208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 урока: Буквы М, м. Закрепление.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4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9826" y="1698171"/>
            <a:ext cx="8953555" cy="4227616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6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Цели</a:t>
            </a:r>
            <a:r>
              <a:rPr lang="ru-RU" sz="6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6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6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6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Обеспечить условия для закрепления согласной буквой М (м); </a:t>
            </a:r>
            <a:endParaRPr lang="ru-RU" sz="62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6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учить выполнять звукобуквенный анализ слов, плавно читать по слогам с переходом на чтение целыми словами; </a:t>
            </a:r>
            <a:endParaRPr lang="ru-RU" sz="62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6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развивать фонематический слух; </a:t>
            </a:r>
            <a:endParaRPr lang="ru-RU" sz="62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6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4) способствовать воспитанию уважительного отношения к окружающим, создать условия для развития эмоционально-чувственной сферы и навыков взаимодействия, закрепить навыки гигиены </a:t>
            </a:r>
            <a:endParaRPr lang="ru-RU" sz="62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40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888" y="700645"/>
            <a:ext cx="5082639" cy="432261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«Вдруг из маминой из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спальни</a:t>
            </a:r>
            <a:b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Кривоногий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и хромой,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                 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Выбегает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умывальник,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                 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И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качает головой…»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395" y="396342"/>
            <a:ext cx="4838905" cy="6063835"/>
          </a:xfrm>
        </p:spPr>
      </p:pic>
    </p:spTree>
    <p:extLst>
      <p:ext uri="{BB962C8B-B14F-4D97-AF65-F5344CB8AC3E}">
        <p14:creationId xmlns:p14="http://schemas.microsoft.com/office/powerpoint/2010/main" val="21553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747657" y="795648"/>
            <a:ext cx="3526346" cy="2042556"/>
          </a:xfrm>
          <a:prstGeom prst="ellipse">
            <a:avLst/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0" normalizeH="0" baseline="0" noProof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</a:rPr>
              <a:t>руки</a:t>
            </a:r>
          </a:p>
        </p:txBody>
      </p:sp>
      <p:sp>
        <p:nvSpPr>
          <p:cNvPr id="7" name="Овал 6"/>
          <p:cNvSpPr/>
          <p:nvPr/>
        </p:nvSpPr>
        <p:spPr>
          <a:xfrm>
            <a:off x="1442253" y="794838"/>
            <a:ext cx="2200059" cy="2044175"/>
          </a:xfrm>
          <a:prstGeom prst="ellipse">
            <a:avLst/>
          </a:prstGeom>
          <a:solidFill>
            <a:srgbClr val="4472C4">
              <a:lumMod val="40000"/>
              <a:lumOff val="6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7200" b="1" kern="0" dirty="0">
                <a:ln w="6604" cap="flat" cmpd="sng" algn="ctr">
                  <a:solidFill>
                    <a:srgbClr val="ED7D31"/>
                  </a:solidFill>
                  <a:prstDash val="solid"/>
                  <a:round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tl">
                    <a:srgbClr val="ED7D31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</a:t>
            </a:r>
            <a:endParaRPr lang="ru-RU" sz="7200" kern="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Надпись 7"/>
          <p:cNvSpPr txBox="1"/>
          <p:nvPr/>
        </p:nvSpPr>
        <p:spPr>
          <a:xfrm rot="201841" flipV="1">
            <a:off x="1734354" y="2393414"/>
            <a:ext cx="790575" cy="61468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922935" y="3303139"/>
            <a:ext cx="2276295" cy="1894981"/>
          </a:xfrm>
          <a:prstGeom prst="ellipse">
            <a:avLst/>
          </a:prstGeom>
          <a:solidFill>
            <a:srgbClr val="00B0F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107000"/>
              </a:lnSpc>
              <a:defRPr/>
            </a:pPr>
            <a:r>
              <a:rPr lang="ru-RU" sz="7200" b="1" kern="0" dirty="0">
                <a:ln w="6604" cap="flat" cmpd="sng" algn="ctr">
                  <a:solidFill>
                    <a:srgbClr val="ED7D31"/>
                  </a:solidFill>
                  <a:prstDash val="solid"/>
                  <a:round/>
                </a:ln>
                <a:solidFill>
                  <a:srgbClr val="7030A0"/>
                </a:solidFill>
                <a:effectLst>
                  <a:outerShdw dist="38100" dir="2700000" algn="tl">
                    <a:srgbClr val="ED7D31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ты</a:t>
            </a:r>
            <a:endParaRPr lang="ru-RU" sz="7200" kern="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Надпись 13"/>
          <p:cNvSpPr txBox="1"/>
          <p:nvPr/>
        </p:nvSpPr>
        <p:spPr>
          <a:xfrm>
            <a:off x="5853112" y="3119437"/>
            <a:ext cx="485775" cy="61912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005268" y="3119437"/>
            <a:ext cx="1709184" cy="1500064"/>
          </a:xfrm>
          <a:prstGeom prst="ellipse">
            <a:avLst/>
          </a:prstGeom>
          <a:solidFill>
            <a:srgbClr val="70AD4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7200" b="1" kern="0" dirty="0" smtClean="0">
                <a:ln w="6604" cap="flat" cmpd="sng" algn="ctr">
                  <a:solidFill>
                    <a:srgbClr val="ED7D31"/>
                  </a:solidFill>
                  <a:prstDash val="solid"/>
                  <a:round/>
                </a:ln>
                <a:solidFill>
                  <a:schemeClr val="accent5">
                    <a:lumMod val="50000"/>
                  </a:schemeClr>
                </a:solidFill>
                <a:effectLst>
                  <a:outerShdw dist="38100" dir="2700000" algn="tl">
                    <a:srgbClr val="ED7D31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Е</a:t>
            </a:r>
            <a:endParaRPr lang="ru-RU" sz="7200" kern="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852285" y="4636508"/>
            <a:ext cx="2144239" cy="1645538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6600" b="1" kern="0" dirty="0">
                <a:ln w="6604" cap="flat" cmpd="sng" algn="ctr">
                  <a:solidFill>
                    <a:srgbClr val="ED7D31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dist="38100" dir="2700000" algn="tl">
                    <a:srgbClr val="ED7D31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мы</a:t>
            </a:r>
            <a:endParaRPr lang="ru-RU" sz="6600" kern="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66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22 0.0132 L -0.00208 -0.025 C -0.00833 -0.03379 -0.01731 -0.03865 -0.02695 -0.03865 C -0.03789 -0.03865 -0.04661 -0.03379 -0.05273 -0.025 L -0.08203 0.0132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69" y="-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86 0.0095 L -0.23932 -0.51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80" y="-2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0.00833 L 0.39987 -0.342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74" y="-1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-3.7037E-7 L 0.37291 -0.2766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24" y="-1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81481E-6 L -0.25118 0.4113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65" y="2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7" grpId="1" animBg="1"/>
      <p:bldP spid="10" grpId="1" animBg="1"/>
      <p:bldP spid="12" grpId="1" animBg="1"/>
      <p:bldP spid="1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60273" cy="68580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216" y="4422878"/>
            <a:ext cx="2090056" cy="11948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834" y="4422878"/>
            <a:ext cx="914613" cy="119483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186" y="4458863"/>
            <a:ext cx="1067904" cy="12930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9337">
            <a:off x="4209980" y="3322531"/>
            <a:ext cx="957987" cy="845283"/>
          </a:xfrm>
          <a:prstGeom prst="rect">
            <a:avLst/>
          </a:prstGeom>
        </p:spPr>
      </p:pic>
      <p:sp>
        <p:nvSpPr>
          <p:cNvPr id="13" name="Надпись 14"/>
          <p:cNvSpPr txBox="1"/>
          <p:nvPr/>
        </p:nvSpPr>
        <p:spPr>
          <a:xfrm>
            <a:off x="5387771" y="5932322"/>
            <a:ext cx="184730" cy="265457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Надпись 17"/>
          <p:cNvSpPr txBox="1"/>
          <p:nvPr/>
        </p:nvSpPr>
        <p:spPr>
          <a:xfrm>
            <a:off x="5572501" y="409764"/>
            <a:ext cx="609589" cy="967773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66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51459" y="2355685"/>
            <a:ext cx="5108891" cy="5102794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605111" y="5360241"/>
            <a:ext cx="997389" cy="14096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ru-RU" sz="8000" i="1" dirty="0">
                <a:ln w="11113" cap="flat" cmpd="sng" algn="ctr">
                  <a:solidFill>
                    <a:srgbClr val="ED7D31"/>
                  </a:solidFill>
                  <a:prstDash val="solid"/>
                  <a:round/>
                </a:ln>
                <a:solidFill>
                  <a:srgbClr val="00B0F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М</a:t>
            </a:r>
            <a:endParaRPr lang="ru-RU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88627" y="2622313"/>
            <a:ext cx="788998" cy="1179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ru-RU" sz="6600" b="1" dirty="0">
                <a:ln w="10160" cap="flat" cmpd="sng" algn="ctr">
                  <a:solidFill>
                    <a:srgbClr val="4472C4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endParaRPr lang="ru-RU" sz="66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Надпись 16"/>
          <p:cNvSpPr txBox="1"/>
          <p:nvPr/>
        </p:nvSpPr>
        <p:spPr>
          <a:xfrm rot="805369">
            <a:off x="2025021" y="4145808"/>
            <a:ext cx="485775" cy="62611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0" cap="none" spc="0" normalizeH="0" baseline="0" noProof="0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12700" dist="38100" dir="2700000" algn="tl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endParaRPr kumimoji="0" lang="ru-RU" sz="72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18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60273" cy="6858000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02321" y="210818"/>
            <a:ext cx="8596668" cy="13208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И, самое заметное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Среди жильцов- друзей,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Мыло туалетное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 мыльницей своей.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926" y="4993943"/>
            <a:ext cx="2285348" cy="186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70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8" y="0"/>
            <a:ext cx="10960273" cy="6858000"/>
          </a:xfrm>
        </p:spPr>
      </p:pic>
      <p:sp>
        <p:nvSpPr>
          <p:cNvPr id="6" name="Овальная выноска 5"/>
          <p:cNvSpPr/>
          <p:nvPr/>
        </p:nvSpPr>
        <p:spPr>
          <a:xfrm>
            <a:off x="2402165" y="925222"/>
            <a:ext cx="1087894" cy="744064"/>
          </a:xfrm>
          <a:prstGeom prst="wedgeEllipseCallout">
            <a:avLst>
              <a:gd name="adj1" fmla="val -31250"/>
              <a:gd name="adj2" fmla="val 65612"/>
            </a:avLst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dirty="0" err="1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ру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Овальная выноска 6"/>
          <p:cNvSpPr/>
          <p:nvPr/>
        </p:nvSpPr>
        <p:spPr>
          <a:xfrm>
            <a:off x="5354515" y="1297254"/>
            <a:ext cx="1030679" cy="727984"/>
          </a:xfrm>
          <a:prstGeom prst="wedgeEllipseCallout">
            <a:avLst>
              <a:gd name="adj1" fmla="val -31250"/>
              <a:gd name="adj2" fmla="val 65612"/>
            </a:avLst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rgbClr val="34D70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dirty="0" err="1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ки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Овальная выноска 7"/>
          <p:cNvSpPr/>
          <p:nvPr/>
        </p:nvSpPr>
        <p:spPr>
          <a:xfrm>
            <a:off x="3988863" y="723640"/>
            <a:ext cx="1160734" cy="695325"/>
          </a:xfrm>
          <a:prstGeom prst="wedgeEllipseCallout">
            <a:avLst>
              <a:gd name="adj1" fmla="val -31250"/>
              <a:gd name="adj2" fmla="val 65612"/>
            </a:avLst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rgbClr val="FFFF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dirty="0" err="1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Овальная выноска 9"/>
          <p:cNvSpPr/>
          <p:nvPr/>
        </p:nvSpPr>
        <p:spPr>
          <a:xfrm>
            <a:off x="2766316" y="1954480"/>
            <a:ext cx="1386939" cy="592530"/>
          </a:xfrm>
          <a:prstGeom prst="wedgeEllipseCallout">
            <a:avLst>
              <a:gd name="adj1" fmla="val -31250"/>
              <a:gd name="adj2" fmla="val 65612"/>
            </a:avLst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мы</a:t>
            </a:r>
          </a:p>
        </p:txBody>
      </p:sp>
      <p:sp>
        <p:nvSpPr>
          <p:cNvPr id="11" name="Овальная выноска 10"/>
          <p:cNvSpPr/>
          <p:nvPr/>
        </p:nvSpPr>
        <p:spPr>
          <a:xfrm>
            <a:off x="8245535" y="837939"/>
            <a:ext cx="1198078" cy="466725"/>
          </a:xfrm>
          <a:prstGeom prst="wedgeEllipseCallout">
            <a:avLst>
              <a:gd name="adj1" fmla="val -31250"/>
              <a:gd name="adj2" fmla="val 65612"/>
            </a:avLst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</a:p>
        </p:txBody>
      </p:sp>
      <p:sp>
        <p:nvSpPr>
          <p:cNvPr id="12" name="Овальная выноска 11"/>
          <p:cNvSpPr/>
          <p:nvPr/>
        </p:nvSpPr>
        <p:spPr>
          <a:xfrm>
            <a:off x="6869614" y="1368011"/>
            <a:ext cx="1015439" cy="586469"/>
          </a:xfrm>
          <a:prstGeom prst="wedgeEllipseCallout">
            <a:avLst>
              <a:gd name="adj1" fmla="val -31250"/>
              <a:gd name="adj2" fmla="val 65612"/>
            </a:avLst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6537"/>
            <a:ext cx="2012301" cy="3528911"/>
          </a:xfrm>
          <a:prstGeom prst="rect">
            <a:avLst/>
          </a:prstGeom>
        </p:spPr>
      </p:pic>
      <p:sp>
        <p:nvSpPr>
          <p:cNvPr id="19" name="Овальная выноска 18"/>
          <p:cNvSpPr/>
          <p:nvPr/>
        </p:nvSpPr>
        <p:spPr>
          <a:xfrm>
            <a:off x="1497032" y="2659067"/>
            <a:ext cx="1420402" cy="810987"/>
          </a:xfrm>
          <a:prstGeom prst="wedgeEllipseCallout">
            <a:avLst>
              <a:gd name="adj1" fmla="val -31250"/>
              <a:gd name="adj2" fmla="val 65612"/>
            </a:avLst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dirty="0" err="1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ван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Овальная выноска 19"/>
          <p:cNvSpPr/>
          <p:nvPr/>
        </p:nvSpPr>
        <p:spPr>
          <a:xfrm rot="18583496">
            <a:off x="1177443" y="1452892"/>
            <a:ext cx="1104900" cy="830037"/>
          </a:xfrm>
          <a:prstGeom prst="wedgeEllipseCallout">
            <a:avLst>
              <a:gd name="adj1" fmla="val -31250"/>
              <a:gd name="adj2" fmla="val 65612"/>
            </a:avLst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dirty="0" err="1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ло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50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60273" cy="6858000"/>
          </a:xfrm>
          <a:prstGeom prst="rect">
            <a:avLst/>
          </a:prstGeom>
        </p:spPr>
      </p:pic>
      <p:sp>
        <p:nvSpPr>
          <p:cNvPr id="5" name="Выноска-облако 4"/>
          <p:cNvSpPr/>
          <p:nvPr/>
        </p:nvSpPr>
        <p:spPr>
          <a:xfrm>
            <a:off x="5173545" y="1670544"/>
            <a:ext cx="2850078" cy="859777"/>
          </a:xfrm>
          <a:prstGeom prst="cloudCallou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ылом 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223775" y="835377"/>
            <a:ext cx="2415021" cy="775494"/>
          </a:xfrm>
          <a:prstGeom prst="cloudCallou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ама 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223775" y="3124200"/>
            <a:ext cx="2436298" cy="609600"/>
          </a:xfrm>
          <a:prstGeom prst="cloudCallou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Милу </a:t>
            </a:r>
          </a:p>
        </p:txBody>
      </p:sp>
      <p:sp>
        <p:nvSpPr>
          <p:cNvPr id="8" name="Выноска-облако 7"/>
          <p:cNvSpPr/>
          <p:nvPr/>
        </p:nvSpPr>
        <p:spPr>
          <a:xfrm>
            <a:off x="2138119" y="1895230"/>
            <a:ext cx="2358092" cy="695006"/>
          </a:xfrm>
          <a:prstGeom prst="cloudCallou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ыла 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94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15 0.00764 L 0.04348 -0.1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" y="-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 L -0.00052 -0.1192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0 L 0.67969 -0.3039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23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98326" y="609600"/>
            <a:ext cx="1875675" cy="1320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60273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38545" y="103352"/>
            <a:ext cx="634538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2000" b="1" i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Хожу, брожу не по лесам,</a:t>
            </a:r>
            <a:endParaRPr lang="ru-RU" sz="2000"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2000" b="1" i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 по усам, да волосам,</a:t>
            </a:r>
            <a:endParaRPr lang="ru-RU" sz="2000"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2000" b="1" i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зубы у меня длинней,</a:t>
            </a:r>
            <a:endParaRPr lang="ru-RU" sz="2000"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2000" b="1" i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Чем у волков и у мышей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chemeClr val="bg2">
                  <a:lumMod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19994" y="85900"/>
            <a:ext cx="6096000" cy="206825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Говорит дорожка - </a:t>
            </a:r>
            <a:br>
              <a:rPr lang="ru-RU" sz="2000" b="1" i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Два вышитых конца: </a:t>
            </a:r>
            <a:br>
              <a:rPr lang="ru-RU" sz="2000" b="1" i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Помылься хоть немножко, </a:t>
            </a:r>
            <a:br>
              <a:rPr lang="ru-RU" sz="2000" b="1" i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Чернила смой с лица! — </a:t>
            </a:r>
            <a:br>
              <a:rPr lang="ru-RU" sz="2000" b="1" i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Иначе ты в полдня </a:t>
            </a:r>
            <a:br>
              <a:rPr lang="ru-RU" sz="2000" b="1" i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Испачкаешь меня!</a:t>
            </a:r>
            <a:endParaRPr lang="ru-RU" sz="2000" b="1" dirty="0">
              <a:solidFill>
                <a:schemeClr val="bg2">
                  <a:lumMod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55921" y="186783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i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- Я не сахар, не мука</a:t>
            </a:r>
            <a:endParaRPr lang="ru-RU" sz="2000"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b="1" i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 похож на них слегка</a:t>
            </a:r>
            <a:endParaRPr lang="ru-RU" sz="2000"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b="1" i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утрам всегда я</a:t>
            </a:r>
            <a:endParaRPr lang="ru-RU" sz="2000"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b="1" i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зубы попадаю. </a:t>
            </a:r>
            <a:endParaRPr lang="ru-RU" sz="2000" b="1" dirty="0">
              <a:solidFill>
                <a:schemeClr val="bg2">
                  <a:lumMod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8858" y="2154159"/>
            <a:ext cx="6096000" cy="15717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i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Костяная спинка,</a:t>
            </a:r>
            <a:endParaRPr lang="ru-RU" sz="2000"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2000" b="1" i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Жесткая щетинка, </a:t>
            </a:r>
            <a:endParaRPr lang="ru-RU" sz="2000"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2000" b="1" i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мятной пастой дружит,</a:t>
            </a:r>
            <a:endParaRPr lang="ru-RU" sz="2000"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b="1" i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Нам усердно служит</a:t>
            </a:r>
            <a:endParaRPr lang="ru-RU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7042">
            <a:off x="5836544" y="4346470"/>
            <a:ext cx="996628" cy="18703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289" y="4274821"/>
            <a:ext cx="1365046" cy="178003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940" y="4458990"/>
            <a:ext cx="1411691" cy="141169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0002">
            <a:off x="3510230" y="4911399"/>
            <a:ext cx="1737401" cy="104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49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</TotalTime>
  <Words>206</Words>
  <Application>Microsoft Office PowerPoint</Application>
  <PresentationFormat>Широкоэкранный</PresentationFormat>
  <Paragraphs>49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Cambria</vt:lpstr>
      <vt:lpstr>Times New Roman</vt:lpstr>
      <vt:lpstr>Trebuchet MS</vt:lpstr>
      <vt:lpstr>Wingdings</vt:lpstr>
      <vt:lpstr>Wingdings 3</vt:lpstr>
      <vt:lpstr>Грань</vt:lpstr>
      <vt:lpstr>Презентация PowerPoint</vt:lpstr>
      <vt:lpstr>Тема урока: Буквы М, м. Закрепление.  </vt:lpstr>
      <vt:lpstr>«Вдруг из маминой из спальни  Кривоногий и хромой,                   Выбегает умывальник,                   И качает головой…» </vt:lpstr>
      <vt:lpstr>руки</vt:lpstr>
      <vt:lpstr>Презентация PowerPoint</vt:lpstr>
      <vt:lpstr>И, самое заметное Среди жильцов- друзей, Мыло туалетное  С мыльницей своей.</vt:lpstr>
      <vt:lpstr>Презентация PowerPoint</vt:lpstr>
      <vt:lpstr>Презентация PowerPoint</vt:lpstr>
      <vt:lpstr>Презентация PowerPoint</vt:lpstr>
      <vt:lpstr>Дорогие мои дети!  Я пишу вам письмецо:  Я прошу вас, мойте чаще  Ваши руки и лицо.  Все равно какой водою:  Кипяченой, ключевой,  Из реки, иль из колодца,  Или просто дождевой!  Нужно мыться непременно  Утром, вечером и днем –  Перед каждою едою,  После сна и перед сном!  Тритесь губкой и мочалкой,  Потерпите – не беда!  И чернила и варенье  Смоют мыло и вода.  Дорогие мои дети:  Очень, очень вас прошу:  Мойтесь чище, мойтесь чаще –  Я грязнуль не выношу.  Не подам руки грязнулям,  Не поеду в гости к ним!  Сам я моюсь очень часто.  До свиданья!       </vt:lpstr>
      <vt:lpstr>Спасибо за урок!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25</cp:revision>
  <dcterms:created xsi:type="dcterms:W3CDTF">2013-08-15T14:19:17Z</dcterms:created>
  <dcterms:modified xsi:type="dcterms:W3CDTF">2013-08-16T10:46:21Z</dcterms:modified>
</cp:coreProperties>
</file>