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0" r:id="rId4"/>
    <p:sldId id="270" r:id="rId5"/>
    <p:sldId id="263" r:id="rId6"/>
    <p:sldId id="267" r:id="rId7"/>
    <p:sldId id="257" r:id="rId8"/>
    <p:sldId id="271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85800" y="1143000"/>
            <a:ext cx="7772400" cy="4572000"/>
            <a:chOff x="1371600" y="1143000"/>
            <a:chExt cx="7772400" cy="5715000"/>
          </a:xfrm>
          <a:effectLst>
            <a:reflection blurRad="6350" stA="50000" endA="300" endPos="15500" dist="50800" dir="5400000" sy="-100000" algn="bl" rotWithShape="0"/>
          </a:effectLst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1"/>
            <a:ext cx="6400800" cy="192405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9737"/>
            <a:ext cx="6400800" cy="1522862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 algn="ctr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  <a:defRPr sz="20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2286000" y="3794763"/>
            <a:ext cx="45720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143000"/>
            <a:ext cx="7772400" cy="5715000"/>
            <a:chOff x="1371600" y="1143000"/>
            <a:chExt cx="7772400" cy="5715000"/>
          </a:xfrm>
        </p:grpSpPr>
        <p:sp>
          <p:nvSpPr>
            <p:cNvPr id="8" name="Rectangle 7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28801"/>
            <a:ext cx="6553200" cy="45447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1600" y="6574536"/>
            <a:ext cx="2133600" cy="274320"/>
          </a:xfrm>
        </p:spPr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 flipV="1">
            <a:off x="836676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940146" y="3428206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09296" y="152400"/>
            <a:ext cx="734704" cy="5851525"/>
          </a:xfrm>
        </p:spPr>
        <p:txBody>
          <a:bodyPr vert="eaVert" anchor="t" anchorCtr="0"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1143000"/>
            <a:ext cx="7772400" cy="2743200"/>
            <a:chOff x="0" y="1143000"/>
            <a:chExt cx="7772400" cy="2743200"/>
          </a:xfrm>
        </p:grpSpPr>
        <p:sp>
          <p:nvSpPr>
            <p:cNvPr id="9" name="Rectangle 8"/>
            <p:cNvSpPr/>
            <p:nvPr/>
          </p:nvSpPr>
          <p:spPr>
            <a:xfrm>
              <a:off x="0" y="1143000"/>
              <a:ext cx="7772400" cy="2743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1371600"/>
              <a:ext cx="7543800" cy="2286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1600200"/>
              <a:ext cx="7315200" cy="1828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00200"/>
            <a:ext cx="68580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 cap="none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56848"/>
            <a:ext cx="6858000" cy="64008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>
            <a:lvl1pPr marL="0" indent="0">
              <a:buNone/>
              <a:defRPr sz="1600" b="0" kern="120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0" y="6574536"/>
            <a:ext cx="2133600" cy="274320"/>
          </a:xfrm>
        </p:spPr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78240" y="6574536"/>
            <a:ext cx="365760" cy="274320"/>
          </a:xfrm>
        </p:spPr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536" y="1828800"/>
            <a:ext cx="3108960" cy="454470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6288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46288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92103" y="1825934"/>
            <a:ext cx="310896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92103" y="2667000"/>
            <a:ext cx="3108960" cy="37201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2071048" y="2548267"/>
            <a:ext cx="6400800" cy="1588"/>
          </a:xfrm>
          <a:prstGeom prst="line">
            <a:avLst/>
          </a:prstGeom>
          <a:ln w="28575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/>
          <p:nvPr/>
        </p:nvGrpSpPr>
        <p:grpSpPr>
          <a:xfrm>
            <a:off x="0" y="0"/>
            <a:ext cx="9144000" cy="6400800"/>
            <a:chOff x="0" y="457200"/>
            <a:chExt cx="9144000" cy="64008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1" name="Rectangle 10"/>
            <p:cNvSpPr/>
            <p:nvPr/>
          </p:nvSpPr>
          <p:spPr>
            <a:xfrm>
              <a:off x="0" y="457200"/>
              <a:ext cx="9144000" cy="6400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28600" y="685800"/>
              <a:ext cx="8686800" cy="61722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" y="914400"/>
              <a:ext cx="8229600" cy="5943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1430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867400" y="6574536"/>
            <a:ext cx="2133600" cy="274320"/>
          </a:xfrm>
        </p:spPr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43000" y="6574536"/>
            <a:ext cx="2895600" cy="27432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9" name="Rectangle 8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28800"/>
            <a:ext cx="4926013" cy="4343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3600"/>
            <a:ext cx="1371600" cy="38862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 rot="5400000">
            <a:off x="3268981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1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94678"/>
            <a:ext cx="7315200" cy="77877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 rot="5400000">
            <a:off x="3268980" y="-3268981"/>
            <a:ext cx="777240" cy="73152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789296"/>
            <a:ext cx="73152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13"/>
          <p:cNvGrpSpPr/>
          <p:nvPr/>
        </p:nvGrpSpPr>
        <p:grpSpPr>
          <a:xfrm>
            <a:off x="1371600" y="1143000"/>
            <a:ext cx="7772400" cy="5257800"/>
            <a:chOff x="1371600" y="1143000"/>
            <a:chExt cx="7772400" cy="5715000"/>
          </a:xfrm>
          <a:effectLst>
            <a:reflection blurRad="6350" stA="50000" endA="300" endPos="6000" dist="50800" dir="5400000" sy="-100000" algn="bl" rotWithShape="0"/>
          </a:effectLst>
        </p:grpSpPr>
        <p:sp>
          <p:nvSpPr>
            <p:cNvPr id="15" name="Rectangle 14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7315200" cy="77724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114300">
                    <a:srgbClr val="F1F1F1"/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75304" y="1828800"/>
            <a:ext cx="4928616" cy="4562856"/>
          </a:xfrm>
          <a:effectLst>
            <a:reflection blurRad="6350" stA="50000" endA="300" endPos="6000" dist="50800" dir="5400000" sy="-100000" algn="bl" rotWithShape="0"/>
            <a:softEdge rad="317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2130552"/>
            <a:ext cx="1371600" cy="3886200"/>
          </a:xfr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57150" prstMaterial="metal">
              <a:bevelT w="25400" h="12700" prst="softRound"/>
            </a:sp3d>
          </a:bodyPr>
          <a:lstStyle>
            <a:lvl1pPr marL="0" indent="0"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500"/>
              </a:spcBef>
              <a:buClr>
                <a:schemeClr val="bg1">
                  <a:lumMod val="65000"/>
                </a:schemeClr>
              </a:buClr>
              <a:buSzPct val="80000"/>
              <a:buFont typeface="Wingdings 2" pitchFamily="18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4"/>
          <p:cNvGrpSpPr/>
          <p:nvPr/>
        </p:nvGrpSpPr>
        <p:grpSpPr>
          <a:xfrm>
            <a:off x="1371600" y="1143000"/>
            <a:ext cx="7772400" cy="5715000"/>
            <a:chOff x="1371600" y="1143000"/>
            <a:chExt cx="7772400" cy="5715000"/>
          </a:xfrm>
        </p:grpSpPr>
        <p:sp>
          <p:nvSpPr>
            <p:cNvPr id="11" name="Rectangle 10"/>
            <p:cNvSpPr/>
            <p:nvPr/>
          </p:nvSpPr>
          <p:spPr>
            <a:xfrm>
              <a:off x="1371600" y="1143000"/>
              <a:ext cx="7772400" cy="57150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600200" y="1371600"/>
              <a:ext cx="7315200" cy="54864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28800" y="1600200"/>
              <a:ext cx="6858000" cy="52578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0"/>
            <a:ext cx="777240" cy="6858000"/>
          </a:xfrm>
          <a:prstGeom prst="rect">
            <a:avLst/>
          </a:prstGeom>
          <a:gradFill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alpha val="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1828800"/>
            <a:ext cx="6400800" cy="4544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balanced" dir="t">
                <a:rot lat="0" lon="0" rev="4200000"/>
              </a:lightRig>
            </a:scene3d>
            <a:sp3d extrusionH="31750" prstMaterial="metal">
              <a:bevelT w="25400" h="12700" prst="softRound"/>
            </a:sp3d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8240" y="6574536"/>
            <a:ext cx="365760" cy="274320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FC74B0-3C9E-4ABB-8DED-01743576677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667000" y="3429000"/>
            <a:ext cx="6858000" cy="1588"/>
          </a:xfrm>
          <a:prstGeom prst="line">
            <a:avLst/>
          </a:prstGeom>
          <a:ln w="57150">
            <a:gradFill>
              <a:gsLst>
                <a:gs pos="0">
                  <a:srgbClr val="BEBFBF"/>
                </a:gs>
                <a:gs pos="100000">
                  <a:srgbClr val="F1F1F1"/>
                </a:gs>
              </a:gsLst>
              <a:lin ang="5400000" scaled="0"/>
            </a:gradFill>
          </a:ln>
          <a:effectLst>
            <a:outerShdw blurRad="635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>
          <a:xfrm>
            <a:off x="6553200" y="6574536"/>
            <a:ext cx="2133600" cy="27432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636141D-B938-4003-8ED6-D23C7D7CDD4C}" type="datetimeFigureOut">
              <a:rPr lang="ru-RU" smtClean="0"/>
              <a:t>07.08.2013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828800" y="6574536"/>
            <a:ext cx="2895600" cy="27432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16200000">
            <a:off x="-2660177" y="3005919"/>
            <a:ext cx="6248400" cy="84616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>
              <a:lumMod val="75000"/>
              <a:lumOff val="25000"/>
            </a:schemeClr>
          </a:solidFill>
          <a:effectLst>
            <a:innerShdw blurRad="63500">
              <a:srgbClr val="F1F1F1"/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20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1pPr>
      <a:lvl2pPr marL="682625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2pPr>
      <a:lvl3pPr marL="1023938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3pPr>
      <a:lvl4pPr marL="1377950" indent="-3540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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4pPr>
      <a:lvl5pPr marL="1719263" indent="-341313" algn="l" defTabSz="914400" rtl="0" eaLnBrk="1" latinLnBrk="0" hangingPunct="1">
        <a:spcBef>
          <a:spcPts val="1500"/>
        </a:spcBef>
        <a:buClr>
          <a:schemeClr val="tx1">
            <a:lumMod val="50000"/>
            <a:lumOff val="50000"/>
          </a:schemeClr>
        </a:buClr>
        <a:buSzPct val="80000"/>
        <a:buFont typeface="Wingdings 2" pitchFamily="18" charset="2"/>
        <a:buChar char=""/>
        <a:defRPr sz="1800" b="0" kern="1200">
          <a:solidFill>
            <a:schemeClr val="tx1">
              <a:lumMod val="65000"/>
              <a:lumOff val="3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"/>
            <a:ext cx="4360107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1960" y="6488668"/>
            <a:ext cx="4502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/>
              <a:t>Рыжкова Н.Д., г. Санкт-Петербург, ГБОУ 246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02808"/>
            <a:ext cx="7416824" cy="528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9592" y="620688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Зачем мыть руки?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76672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Есть множество заболеваний, которые можно избежать, если вовремя помыть руки. Это так называемые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«болезни грязных рук».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К ним относятся</a:t>
            </a:r>
            <a:r>
              <a:rPr lang="ru-RU" dirty="0" smtClean="0"/>
              <a:t>: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острые кишечные инфекции, дизентерии, гепатит А, брюшной тиф, а также некоторые глистные инвазии: энтеробиоз, аскаридоз.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013176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Знайте,</a:t>
            </a:r>
            <a:r>
              <a:rPr lang="ru-RU" dirty="0" smtClean="0"/>
              <a:t>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что возбудители кишечных заболеваний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микробы, вирусы и яйца глистов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могут длительное время сохраняться во внешней среде, на различных предметах в нашем окружении, дверных ручках, игрушках и – главное – на руках.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348880"/>
            <a:ext cx="6480720" cy="229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00808"/>
            <a:ext cx="711164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611560" y="692696"/>
            <a:ext cx="78488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Пренебрегая правилами личной гигиены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«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грязнуля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» не только сам рискует, но и подвергает опасности здоровье своих родных и близких.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564904"/>
            <a:ext cx="5832648" cy="3711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71600" y="548680"/>
            <a:ext cx="7200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Помните,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что даже гриппом можно заразиться посредством немытых после контакта с больным гриппом рук. </a:t>
            </a:r>
          </a:p>
          <a:p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Вирус сохраняется на загрязнённых руках несколько часов и его случайно можно занести на свои слизистые рта, глаз, носа.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836712"/>
            <a:ext cx="35283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Выработайте  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 себя привычку мыть руки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перед едой,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после посещения            туалета,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контакта с животными, </a:t>
            </a:r>
          </a:p>
          <a:p>
            <a:pPr lvl="1">
              <a:buFont typeface="Arial" pitchFamily="34" charset="0"/>
              <a:buChar char="•"/>
            </a:pP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деньгами…</a:t>
            </a:r>
          </a:p>
          <a:p>
            <a:pPr lvl="1">
              <a:buFont typeface="Arial" pitchFamily="34" charset="0"/>
              <a:buChar char="•"/>
            </a:pPr>
            <a:endParaRPr lang="ru-RU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 микробы мытье рук действует губительно</a:t>
            </a:r>
            <a:r>
              <a:rPr lang="ru-RU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ru-RU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62573" y="332656"/>
            <a:ext cx="415921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7667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правильно мыть руки?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124744"/>
            <a:ext cx="518457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Снимите с рук украшения, часы, кольца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Закатайте повыше рукава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Смочите руки по струей воды и намыльте их мылом до пены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Энергично потрите не менее 20-30 секунд все поверхности, включая тыльную сторону ладоней, запястья, между пальцами и под ногтями (можно воспользоваться щёткой для рук)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Смойте большим количеством воды мыльную пену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Прежде чем закрыть кран чистыми руками, облейте его пригоршней воды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Промокните руки чистым сухим или одноразовым полотенцем. 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764704"/>
            <a:ext cx="20574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А что делать, если в настоящий  момент недоступны мыло и вода? 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662473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Воспользуйтесь запасными дезинфицирующими салфетками, которые желательно носить с собой.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Особое внимание надо уделять ногтям. За ними собирается грязь  и невидимые микробы находят там прибежище. </a:t>
            </a:r>
          </a:p>
          <a:p>
            <a:pPr>
              <a:spcBef>
                <a:spcPts val="600"/>
              </a:spcBef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Редко кто чистит их щёткой.</a:t>
            </a:r>
          </a:p>
          <a:p>
            <a:endParaRPr lang="ru-RU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93096"/>
            <a:ext cx="8064896" cy="192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2852936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Простая привычка мытья  рук поможет избежать инфекций «грязных рук»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69 -0.00463 C -0.13107 -0.01504 -0.13455 -0.01689 -0.14409 -0.01897 C -0.16441 -0.03169 -0.13298 -0.01295 -0.15955 -0.02498 C -0.16128 -0.02567 -0.16232 -0.02822 -0.16406 -0.02914 C -0.17014 -0.03215 -0.17795 -0.03284 -0.1842 -0.03516 C -0.19097 -0.03747 -0.19739 -0.04117 -0.20416 -0.04348 C -0.2118 -0.05042 -0.2217 -0.05181 -0.23038 -0.05574 C -0.23541 -0.06036 -0.24045 -0.06198 -0.24566 -0.06592 C -0.25104 -0.07008 -0.25347 -0.07563 -0.25955 -0.0784 C -0.26337 -0.12859 -0.26111 -0.08927 -0.25955 -0.18687 C -0.25885 -0.2315 -0.27552 -0.28863 -0.25191 -0.32008 C -0.24861 -0.35084 -0.25104 -0.3395 -0.24722 -0.355 C -0.2467 -0.41443 -0.24705 -0.47387 -0.24566 -0.53331 C -0.24566 -0.53539 -0.24218 -0.54903 -0.23958 -0.55181 C -0.23628 -0.55528 -0.22951 -0.55643 -0.22569 -0.5599 C -0.16059 -0.55921 -0.09548 -0.5599 -0.03038 -0.55782 C -0.02552 -0.55759 -0.01649 -0.55181 -0.01649 -0.55158 C -0.01302 -0.54464 -0.00955 -0.54001 -0.00416 -0.53539 C -0.00312 -0.53331 -0.00243 -0.53099 -0.00104 -0.52914 C 0.00018 -0.52729 0.00226 -0.52683 0.00347 -0.52498 C 0.00486 -0.52267 0.00521 -0.51943 0.0066 -0.51689 C 0.00782 -0.51457 0.00972 -0.51272 0.01129 -0.51064 C 0.01545 -0.49468 0.01788 -0.4778 0.02205 -0.46161 C 0.02743 -0.44034 0.01979 -0.4704 0.025 -0.44913 C 0.02604 -0.44496 0.02813 -0.43687 0.02813 -0.43664 C 0.03177 -0.4038 0.03368 -0.37258 0.04514 -0.34274 C 0.04636 -0.33072 0.04618 -0.32193 0.05122 -0.31198 C 0.05556 -0.29487 0.0632 -0.28261 0.07587 -0.27706 C 0.08004 -0.2729 0.08403 -0.26897 0.0882 -0.2648 C 0.08959 -0.26342 0.09809 -0.2611 0.09896 -0.26064 C 0.10972 -0.25532 0.12032 -0.2507 0.13125 -0.2463 C 0.13837 -0.2433 0.14427 -0.2396 0.15122 -0.23613 C 0.16025 -0.2315 0.16979 -0.22942 0.179 -0.22595 C 0.18889 -0.22202 0.19827 -0.21693 0.20816 -0.21346 C 0.23455 -0.19126 0.27222 -0.20953 0.30347 -0.20537 C 0.32396 -0.19635 0.33698 -0.19982 0.36042 -0.20121 C 0.36667 -0.20259 0.37309 -0.20259 0.379 -0.20537 C 0.39288 -0.21184 0.39584 -0.21531 0.41129 -0.21763 C 0.41285 -0.21901 0.41424 -0.22063 0.4158 -0.22179 C 0.41719 -0.22271 0.4191 -0.22271 0.42049 -0.22387 C 0.42222 -0.22549 0.42327 -0.22803 0.425 -0.22988 C 0.42795 -0.23289 0.43125 -0.23543 0.43438 -0.23821 C 0.43594 -0.2396 0.43889 -0.24214 0.43889 -0.24191 C 0.44983 -0.26388 0.44358 -0.27961 0.44514 -0.31198 C 0.44584 -0.32563 0.45174 -0.33927 0.45886 -0.34875 C 0.46233 -0.36286 0.45747 -0.34598 0.46667 -0.36517 C 0.46754 -0.36703 0.46736 -0.36957 0.46823 -0.37142 C 0.47917 -0.39362 0.50521 -0.39478 0.52205 -0.39801 C 0.52761 -0.40056 0.53108 -0.40172 0.53594 -0.40819 C 0.53907 -0.41235 0.54514 -0.42045 0.54514 -0.42022 C 0.54688 -0.44311 0.5467 -0.43409 0.5467 -0.44727 " pathEditMode="relative" rAng="0" ptsTypes="ffffffffffffffffffffffffffffffffffffffffffffffffffA">
                                      <p:cBhvr>
                                        <p:cTn id="2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1844824"/>
            <a:ext cx="63367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данной презентации использовались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определения и термины по гигиеническому обучению населения из терминологического словаря «Гигиеническое воспитание» под редакцией к.м.н. М.И. </a:t>
            </a:r>
            <a:r>
              <a:rPr lang="ru-RU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Красильщикова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к.м.н. В.А.Полесского, Москва, 1993г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>
                <a:latin typeface="Tahoma" pitchFamily="34" charset="0"/>
                <a:ea typeface="Tahoma" pitchFamily="34" charset="0"/>
                <a:cs typeface="Tahoma" pitchFamily="34" charset="0"/>
              </a:rPr>
              <a:t>м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атериалы сайта: </a:t>
            </a: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http://gcmp.ru/template/uploads/2013/02/bukl12_ruki2.jpg</a:t>
            </a:r>
            <a:endParaRPr lang="ru-RU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inity">
  <a:themeElements>
    <a:clrScheme name="Infinity">
      <a:dk1>
        <a:sysClr val="windowText" lastClr="000000"/>
      </a:dk1>
      <a:lt1>
        <a:sysClr val="window" lastClr="FFFFFF"/>
      </a:lt1>
      <a:dk2>
        <a:srgbClr val="EABB00"/>
      </a:dk2>
      <a:lt2>
        <a:srgbClr val="DEF2FA"/>
      </a:lt2>
      <a:accent1>
        <a:srgbClr val="983DB1"/>
      </a:accent1>
      <a:accent2>
        <a:srgbClr val="47D147"/>
      </a:accent2>
      <a:accent3>
        <a:srgbClr val="CC0053"/>
      </a:accent3>
      <a:accent4>
        <a:srgbClr val="EA950D"/>
      </a:accent4>
      <a:accent5>
        <a:srgbClr val="C800C8"/>
      </a:accent5>
      <a:accent6>
        <a:srgbClr val="6161FF"/>
      </a:accent6>
      <a:hlink>
        <a:srgbClr val="755D00"/>
      </a:hlink>
      <a:folHlink>
        <a:srgbClr val="31AEE0"/>
      </a:folHlink>
    </a:clrScheme>
    <a:fontScheme name="Infinity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Infinity">
      <a:fillStyleLst>
        <a:solidFill>
          <a:schemeClr val="phClr">
            <a:shade val="95000"/>
            <a:satMod val="115000"/>
          </a:schemeClr>
        </a:solidFill>
        <a:gradFill rotWithShape="1">
          <a:gsLst>
            <a:gs pos="0">
              <a:schemeClr val="phClr">
                <a:tint val="90000"/>
                <a:alpha val="50000"/>
                <a:satMod val="150000"/>
              </a:schemeClr>
            </a:gs>
            <a:gs pos="35000">
              <a:schemeClr val="phClr">
                <a:tint val="100000"/>
                <a:alpha val="80000"/>
                <a:satMod val="130000"/>
              </a:schemeClr>
            </a:gs>
            <a:gs pos="100000">
              <a:schemeClr val="phClr">
                <a:tint val="100000"/>
                <a:shade val="90000"/>
                <a:alpha val="95000"/>
                <a:satMod val="11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51000"/>
                <a:alpha val="90000"/>
                <a:satMod val="130000"/>
              </a:schemeClr>
            </a:gs>
            <a:gs pos="50000">
              <a:schemeClr val="phClr">
                <a:shade val="93000"/>
                <a:alpha val="70000"/>
                <a:satMod val="130000"/>
              </a:schemeClr>
            </a:gs>
            <a:gs pos="75000">
              <a:schemeClr val="phClr">
                <a:shade val="94000"/>
                <a:alpha val="50000"/>
                <a:satMod val="135000"/>
              </a:schemeClr>
            </a:gs>
            <a:gs pos="100000">
              <a:schemeClr val="phClr">
                <a:shade val="94000"/>
                <a:alpha val="50000"/>
                <a:satMod val="135000"/>
              </a:schemeClr>
            </a:gs>
          </a:gsLst>
          <a:lin ang="0" scaled="0"/>
        </a:gradFill>
      </a:fillStyleLst>
      <a:lnStyleLst>
        <a:ln w="19050" cap="flat" cmpd="sng" algn="ctr">
          <a:solidFill>
            <a:schemeClr val="phClr">
              <a:shade val="95000"/>
            </a:schemeClr>
          </a:solidFill>
          <a:prstDash val="solid"/>
        </a:ln>
        <a:ln w="31750" cap="flat" cmpd="sng" algn="ctr">
          <a:solidFill>
            <a:schemeClr val="phClr">
              <a:shade val="95000"/>
              <a:satMod val="110000"/>
            </a:schemeClr>
          </a:solidFill>
          <a:prstDash val="solid"/>
        </a:ln>
        <a:ln w="57150" cap="flat" cmpd="dbl" algn="ctr">
          <a:solidFill>
            <a:schemeClr val="phClr">
              <a:shade val="95000"/>
              <a:satMod val="130000"/>
            </a:schemeClr>
          </a:solidFill>
          <a:prstDash val="solid"/>
        </a:ln>
      </a:lnStyleLst>
      <a:effectStyleLst>
        <a:effectStyle>
          <a:effectLst>
            <a:outerShdw blurRad="63500" dist="25400" dir="5400000" sx="101000" sy="101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dir="5400000" sx="101000" sy="101000" algn="ctr" rotWithShape="0">
              <a:srgbClr val="000000">
                <a:alpha val="50000"/>
              </a:srgbClr>
            </a:outerShdw>
            <a:reflection blurRad="12700" stA="26000" endPos="15000" dist="19050" dir="5400000" sy="-100000" rotWithShape="0"/>
          </a:effectLst>
        </a:effectStyle>
        <a:effectStyle>
          <a:effectLst>
            <a:innerShdw blurRad="101600" dist="12700">
              <a:srgbClr val="000000">
                <a:alpha val="35000"/>
              </a:srgbClr>
            </a:innerShdw>
            <a:reflection blurRad="12700" stA="26000" endPos="25000" dist="1905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381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250000"/>
              </a:schemeClr>
            </a:gs>
            <a:gs pos="40000">
              <a:schemeClr val="phClr">
                <a:tint val="90000"/>
                <a:shade val="80000"/>
                <a:satMod val="200000"/>
              </a:schemeClr>
            </a:gs>
            <a:gs pos="100000">
              <a:schemeClr val="phClr">
                <a:shade val="20000"/>
                <a:satMod val="17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Infinity</Template>
  <TotalTime>360</TotalTime>
  <Words>369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Infinity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27</cp:revision>
  <dcterms:created xsi:type="dcterms:W3CDTF">2013-08-07T05:25:26Z</dcterms:created>
  <dcterms:modified xsi:type="dcterms:W3CDTF">2013-08-07T11:26:26Z</dcterms:modified>
</cp:coreProperties>
</file>