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7" r:id="rId3"/>
    <p:sldId id="262" r:id="rId4"/>
    <p:sldId id="259" r:id="rId5"/>
    <p:sldId id="260" r:id="rId6"/>
    <p:sldId id="261" r:id="rId7"/>
    <p:sldId id="264" r:id="rId8"/>
    <p:sldId id="265" r:id="rId9"/>
    <p:sldId id="258" r:id="rId10"/>
    <p:sldId id="267" r:id="rId11"/>
    <p:sldId id="269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malves\AppData\Local\Microsoft\Windows\Temporary Internet Files\Content.IE5\54I5HWCN\MPj04372470000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76157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38600" y="0"/>
            <a:ext cx="5105400" cy="5181600"/>
          </a:xfrm>
        </p:spPr>
        <p:txBody>
          <a:bodyPr>
            <a:normAutofit/>
          </a:bodyPr>
          <a:lstStyle>
            <a:lvl1pPr>
              <a:defRPr lang="ru-RU" sz="4400" b="1" kern="1200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8600" y="5181600"/>
            <a:ext cx="5105400" cy="914400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b="1" kern="1200" dirty="0"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malves\AppData\Local\Microsoft\Windows\Temporary Internet Files\Content.IE5\54I5HWCN\MPj04372470000[1].jp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" contrast="8000"/>
          </a:blip>
          <a:srcRect/>
          <a:stretch>
            <a:fillRect/>
          </a:stretch>
        </p:blipFill>
        <p:spPr bwMode="auto">
          <a:xfrm>
            <a:off x="-1" y="0"/>
            <a:ext cx="9176157" cy="6858000"/>
          </a:xfrm>
          <a:prstGeom prst="rect">
            <a:avLst/>
          </a:prstGeom>
          <a:noFill/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Текст слайда</a:t>
            </a:r>
          </a:p>
          <a:p>
            <a:pPr lvl="1"/>
            <a:r>
              <a:rPr lang="ru-RU" smtClean="0"/>
              <a:t>Текст слайда</a:t>
            </a:r>
          </a:p>
          <a:p>
            <a:pPr lvl="2"/>
            <a:r>
              <a:rPr lang="ru-RU" smtClean="0"/>
              <a:t>Текст слайда</a:t>
            </a:r>
          </a:p>
          <a:p>
            <a:pPr lvl="3"/>
            <a:r>
              <a:rPr lang="ru-RU" smtClean="0"/>
              <a:t>Текст слайда</a:t>
            </a:r>
          </a:p>
          <a:p>
            <a:pPr lvl="4"/>
            <a:r>
              <a:rPr lang="ru-RU" smtClean="0"/>
              <a:t>Текст слайда</a:t>
            </a:r>
            <a:endParaRPr lang="ru-RU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fld id="{E0F31559-10BF-4FA3-BEBC-50ADB22BFF21}" type="datetimeFigureOut">
              <a:rPr lang="ru-RU" smtClean="0"/>
              <a:pPr/>
              <a:t>06.10.2011</a:t>
            </a:fld>
            <a:endParaRPr lang="ru-RU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b="1" kern="1200" cap="all" spc="200" baseline="0">
          <a:ln w="0"/>
          <a:gradFill flip="none">
            <a:gsLst>
              <a:gs pos="0">
                <a:schemeClr val="accent1">
                  <a:tint val="75000"/>
                  <a:shade val="75000"/>
                  <a:satMod val="170000"/>
                </a:schemeClr>
              </a:gs>
              <a:gs pos="49000">
                <a:schemeClr val="accent1">
                  <a:tint val="88000"/>
                  <a:shade val="65000"/>
                  <a:satMod val="172000"/>
                </a:schemeClr>
              </a:gs>
              <a:gs pos="50000">
                <a:schemeClr val="accent1">
                  <a:shade val="65000"/>
                  <a:satMod val="130000"/>
                </a:schemeClr>
              </a:gs>
              <a:gs pos="92000">
                <a:schemeClr val="accent1">
                  <a:shade val="50000"/>
                  <a:satMod val="120000"/>
                </a:schemeClr>
              </a:gs>
              <a:gs pos="100000">
                <a:schemeClr val="accent1">
                  <a:shade val="48000"/>
                  <a:satMod val="120000"/>
                </a:schemeClr>
              </a:gs>
            </a:gsLst>
            <a:lin ang="5400000"/>
          </a:gradFill>
          <a:effectLst>
            <a:glow rad="139700">
              <a:schemeClr val="bg1">
                <a:alpha val="4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38600" y="0"/>
            <a:ext cx="5105400" cy="5857892"/>
          </a:xfrm>
        </p:spPr>
        <p:txBody>
          <a:bodyPr/>
          <a:lstStyle/>
          <a:p>
            <a:r>
              <a:rPr lang="ru-RU" dirty="0" smtClean="0"/>
              <a:t>Н</a:t>
            </a:r>
            <a:r>
              <a:rPr smtClean="0"/>
              <a:t>равственно </a:t>
            </a:r>
            <a:r>
              <a:rPr lang="ru-RU" dirty="0" smtClean="0"/>
              <a:t>–</a:t>
            </a:r>
            <a:r>
              <a:rPr smtClean="0"/>
              <a:t>патриотическое воспитание детей дошкольного возраста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тарший  возраст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Родной город –промышленность, наука, знаменитые земляки, спорт, подбор стихов о городе, карта.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Семья  – герб моей семьи. генеалогическое дерево.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Родная страна – карта России , города, природа.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Защитники Отечества. ( От рыцарей  до Российской армии)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Приобщение к истокам народной культуры – Виды тканей, нитки, обереги, народные костюмы.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Великие соотечественники –портреты, художественная литература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Наша планета Земля – глобус, детская карта мира, материалы рассказывающие о жизни  в других странах, обычаи, традиции, профессии.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</a:t>
            </a:r>
            <a:r>
              <a:rPr sz="3200" smtClean="0"/>
              <a:t>онятие. </a:t>
            </a:r>
            <a:r>
              <a:rPr lang="ru-RU" sz="3200" dirty="0" smtClean="0"/>
              <a:t>А</a:t>
            </a:r>
            <a:r>
              <a:rPr sz="3200" smtClean="0"/>
              <a:t>ктуальность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При выстраивании системы необходимо учитывать возможности дошкольников.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только к старшему возрасту  начинают складываться представления о  своей национальной  идентичности , которые ещё фрагментарны и разрознены.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Поэтому  воспитательная система формирования основ патриотизма построена на эмоционально –познавательных основаниях.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sz="2400" smtClean="0"/>
              <a:t>Задачи по нравственно </a:t>
            </a:r>
            <a:r>
              <a:rPr lang="ru-RU" sz="2400" dirty="0" smtClean="0"/>
              <a:t>–</a:t>
            </a:r>
            <a:r>
              <a:rPr sz="2400" smtClean="0"/>
              <a:t>патриотическому воспитанию</a:t>
            </a:r>
            <a:endParaRPr lang="ru-RU" sz="24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Воспитание у ребёнка любви и привязанности к семье, родному дому, детскому саду, родной улице, городу.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Уважение к людям труда.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Формирование бережного отношения к родной природе и всему живому.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Элементарные знания о правах человека.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Развитие интереса к русским традициям и промыслам.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Чувства ответственности и гордости за достижение родины.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Толерантности, чувства уважения и симпатии к другим людям, народам.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Расширение представлений о России.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Знакомство детей с символами государства.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+mj-lt"/>
              </a:rPr>
              <a:t>Данные задачи решаются во всех видах деятельности </a:t>
            </a:r>
            <a:endParaRPr lang="ru-RU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sz="2800" smtClean="0"/>
              <a:t>Система работы 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214422"/>
            <a:ext cx="2214578" cy="7858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Семья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1214422"/>
            <a:ext cx="2143140" cy="78581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Детский сад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00826" y="1214422"/>
            <a:ext cx="2071702" cy="7143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Родная улица, район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2857496"/>
            <a:ext cx="2428892" cy="8572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Родной город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71802" y="2786058"/>
            <a:ext cx="2357454" cy="10001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Страна, её столица, символика.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4572008"/>
            <a:ext cx="3286148" cy="107157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Права и обязанности  -конституция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143240" y="1500174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857884" y="1500174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500958" y="2071678"/>
            <a:ext cx="21431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лево 17"/>
          <p:cNvSpPr/>
          <p:nvPr/>
        </p:nvSpPr>
        <p:spPr>
          <a:xfrm>
            <a:off x="5572132" y="3143248"/>
            <a:ext cx="500066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3143240" y="3857628"/>
            <a:ext cx="21431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</a:t>
            </a:r>
            <a:r>
              <a:rPr sz="3200" smtClean="0"/>
              <a:t>сновные принципы работы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/>
          </a:bodyPr>
          <a:lstStyle/>
          <a:p>
            <a:pPr>
              <a:buFont typeface="+mj-lt"/>
              <a:buAutoNum type="arabicPeriod"/>
            </a:pP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 Позитивный центризм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( отбор наиболее актуальных для ребёнка этого возраста знаний)</a:t>
            </a:r>
          </a:p>
          <a:p>
            <a:pPr>
              <a:buFont typeface="+mj-lt"/>
              <a:buAutoNum type="arabicPeriod"/>
            </a:pP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Непрерывность и преемственность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педагогического процесса </a:t>
            </a:r>
          </a:p>
          <a:p>
            <a:pPr>
              <a:buFont typeface="+mj-lt"/>
              <a:buAutoNum type="arabicPeriod"/>
            </a:pP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Рациональное сочетание разных видов деятельности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адекватных возрасту баланс интеллектуальных, эмоциональных и двигательных нагрузок.</a:t>
            </a:r>
          </a:p>
          <a:p>
            <a:pPr>
              <a:buFont typeface="+mj-lt"/>
              <a:buAutoNum type="arabicPeriod"/>
            </a:pP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Развивающий характер обучения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основанный на детской активности.</a:t>
            </a:r>
          </a:p>
          <a:p>
            <a:pPr>
              <a:buFont typeface="+mj-lt"/>
              <a:buAutoNum type="arabicPeriod"/>
            </a:pP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маятника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Изучая историю своей улицы, дети связывают её с историей своего района, города, и наоборот знакомясь с другими городами. Они возвращаются к истории своего района и улицы)</a:t>
            </a:r>
          </a:p>
          <a:p>
            <a:pPr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Систематическое изложение материала идёт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близкого и понятного к более сложному.</a:t>
            </a:r>
          </a:p>
          <a:p>
            <a:pPr>
              <a:buFont typeface="+mj-lt"/>
              <a:buAutoNum type="arabicPeriod"/>
            </a:pP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спирали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когда дети , возвращаясь к тем или иным вопросам, событиям, фактам из года в год , углубляют свои познания</a:t>
            </a:r>
            <a:r>
              <a:rPr lang="ru-RU" sz="2000" dirty="0" smtClean="0">
                <a:solidFill>
                  <a:srgbClr val="002060"/>
                </a:solidFill>
              </a:rPr>
              <a:t>)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sz="2800" smtClean="0"/>
              <a:t>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</a:t>
            </a:r>
            <a:endParaRPr lang="ru-RU" sz="1700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643702" y="714356"/>
            <a:ext cx="1714512" cy="121444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/>
              <a:t>Средства </a:t>
            </a:r>
          </a:p>
        </p:txBody>
      </p:sp>
      <p:sp>
        <p:nvSpPr>
          <p:cNvPr id="7" name="Овал 6"/>
          <p:cNvSpPr/>
          <p:nvPr/>
        </p:nvSpPr>
        <p:spPr>
          <a:xfrm>
            <a:off x="500034" y="285728"/>
            <a:ext cx="3786214" cy="264320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/>
              <a:t>Природа, среда </a:t>
            </a:r>
          </a:p>
          <a:p>
            <a:pPr>
              <a:buNone/>
            </a:pPr>
            <a:r>
              <a:rPr lang="ru-RU" dirty="0" smtClean="0"/>
              <a:t>Непосредственная деятельность</a:t>
            </a:r>
          </a:p>
          <a:p>
            <a:pPr>
              <a:buNone/>
            </a:pPr>
            <a:r>
              <a:rPr lang="ru-RU" dirty="0" smtClean="0"/>
              <a:t>людей  </a:t>
            </a:r>
          </a:p>
          <a:p>
            <a:pPr>
              <a:buNone/>
            </a:pPr>
            <a:r>
              <a:rPr lang="ru-RU" dirty="0" smtClean="0"/>
              <a:t>Социум </a:t>
            </a:r>
          </a:p>
          <a:p>
            <a:pPr>
              <a:buNone/>
            </a:pPr>
            <a:r>
              <a:rPr lang="ru-RU" dirty="0" smtClean="0"/>
              <a:t>Художественное творчество. Литература 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4286248" y="1285860"/>
            <a:ext cx="2286016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71472" y="2928934"/>
            <a:ext cx="80724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Средство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приём, способ действия для достижения чего-либо </a:t>
            </a:r>
          </a:p>
          <a:p>
            <a:pPr>
              <a:buNone/>
            </a:pP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Среда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окружение, совокупность предметов, условий в которых протекает деятельность, система включающая взаимосвязи предметного и личностного характера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 fontScale="90000"/>
          </a:bodyPr>
          <a:lstStyle/>
          <a:p>
            <a:r>
              <a:rPr sz="2200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sz="2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–способ теоретического исследования или практического осуществления чего –либо </a:t>
            </a:r>
            <a:r>
              <a:rPr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428992" y="1357298"/>
            <a:ext cx="1685908" cy="1143008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sz="1800" dirty="0" smtClean="0"/>
              <a:t>Методы </a:t>
            </a:r>
            <a:endParaRPr lang="ru-RU" sz="1800" dirty="0"/>
          </a:p>
        </p:txBody>
      </p:sp>
      <p:sp>
        <p:nvSpPr>
          <p:cNvPr id="5" name="Овал 4"/>
          <p:cNvSpPr/>
          <p:nvPr/>
        </p:nvSpPr>
        <p:spPr>
          <a:xfrm>
            <a:off x="5500694" y="1643050"/>
            <a:ext cx="2571768" cy="178595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/>
              <a:t>Для формирования нравственного поведения </a:t>
            </a:r>
          </a:p>
        </p:txBody>
      </p:sp>
      <p:sp>
        <p:nvSpPr>
          <p:cNvPr id="6" name="Овал 5"/>
          <p:cNvSpPr/>
          <p:nvPr/>
        </p:nvSpPr>
        <p:spPr>
          <a:xfrm>
            <a:off x="428596" y="1714488"/>
            <a:ext cx="2428892" cy="164307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/>
              <a:t>Для формирования нравственного сознания 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786050" y="2000240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4964909" y="2250273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42844" y="3643314"/>
            <a:ext cx="1857388" cy="15001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Ситуации.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Поручения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Упражнения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00892" y="3643314"/>
            <a:ext cx="1785950" cy="16430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Объяснение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Внушение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Просьба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Беседы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</a:p>
          <a:p>
            <a:pPr algn="ctr"/>
            <a:endParaRPr lang="ru-RU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6000" y="4786322"/>
            <a:ext cx="457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Комплексный подход к вопросам формирования у детей нравственно –патриотических чувств – взаимосвязь различных областей, средств, методов воспитания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Наблюдение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окружающей действительности. В сочетании с чтением художественной литературы, слушанием музыки, рассматривание картин, продуктивная деятельность детей.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Интегрированные занятия, развлечения, драматизация.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тематических вставок.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 –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музеи.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</a:t>
            </a:r>
            <a:r>
              <a:rPr sz="3200" smtClean="0"/>
              <a:t>сновные методы и формы работы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sz="3200" smtClean="0">
                <a:latin typeface="Times New Roman" pitchFamily="18" charset="0"/>
                <a:cs typeface="Times New Roman" pitchFamily="18" charset="0"/>
              </a:rPr>
              <a:t>Предметно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3200" smtClean="0">
                <a:latin typeface="Times New Roman" pitchFamily="18" charset="0"/>
                <a:cs typeface="Times New Roman" pitchFamily="18" charset="0"/>
              </a:rPr>
              <a:t>развивающая среда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Младший возраст 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Основная цель познакомить с ближайшим окружением 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Взрослые люди ( Родовые характеристики, профессии, действия, внешний вид. – иллюстрации, тематические папки, дидактические игры)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Семья. ( фотоальбомы, взаимоотношение. Совместные действия)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 в котором ты живёшь (фотографии. иллюстрации архитектурных сооружений, различающихся по внешнему виду, размеру, местности)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Ребёнок и сверстники (подбор иллюстрация, тематических папок о детях – мальчики и девочки, игры детей, дети трудятся отдыхают)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Эмоциональное состояние.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Поведение детей ( тематические подборки , книжки  иллюстрации рассказывающие о правилах поведения в различных ситуациях подбор материала по типу хорошо – плохо, так можно так нельзя) 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Материалы  для знакомства детей с малой родиной  - детским садом, ближайшими улицами, родным городом)  это открытки, фотографии, альбомы, макеты.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Материалы по приобщению к истокам русского народного творчества.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Художественная литература 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Средний возраст 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</a:rPr>
              <a:t>Даётся понятие город – село  ( природа, транспорт. архитектура . профессии)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</a:rPr>
              <a:t>Элементы государственной символики( герб, флаг)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</a:rPr>
              <a:t>Элементы областной символики ( герб Пушкина)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</a:rPr>
              <a:t>Материалы по ознакомлению с Защитниками отечества 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5)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7721501-2662-4957-9C85-741F7553E6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CSC(5)</Template>
  <TotalTime>765</TotalTime>
  <Words>713</Words>
  <Application>Microsoft Office PowerPoint</Application>
  <PresentationFormat>Экран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CSC(5)</vt:lpstr>
      <vt:lpstr>Нравственно –патриотическое воспитание детей дошкольного возраста </vt:lpstr>
      <vt:lpstr>Понятие. Актуальность  </vt:lpstr>
      <vt:lpstr>Задачи по нравственно –патриотическому воспитанию</vt:lpstr>
      <vt:lpstr>Система работы </vt:lpstr>
      <vt:lpstr>Основные принципы работы </vt:lpstr>
      <vt:lpstr> </vt:lpstr>
      <vt:lpstr>Метод –способ теоретического исследования или практического осуществления чего –либо  </vt:lpstr>
      <vt:lpstr>Основные методы и формы работы </vt:lpstr>
      <vt:lpstr>Предметно – развивающая среда </vt:lpstr>
      <vt:lpstr>Старший  возраст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полинка</dc:creator>
  <cp:lastModifiedBy>ADM</cp:lastModifiedBy>
  <cp:revision>8</cp:revision>
  <dcterms:created xsi:type="dcterms:W3CDTF">2010-12-13T19:16:19Z</dcterms:created>
  <dcterms:modified xsi:type="dcterms:W3CDTF">2011-10-06T18:05:48Z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TC030008558</vt:lpwstr>
  </property>
</Properties>
</file>