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F8CC-C13A-4371-8163-8CE09D174BAC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3D9729-E1F6-4E90-9034-B213F5182DC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F8CC-C13A-4371-8163-8CE09D174BAC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9729-E1F6-4E90-9034-B213F5182D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F8CC-C13A-4371-8163-8CE09D174BAC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9729-E1F6-4E90-9034-B213F5182D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81F8CC-C13A-4371-8163-8CE09D174BAC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3D9729-E1F6-4E90-9034-B213F5182DC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F8CC-C13A-4371-8163-8CE09D174BAC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9729-E1F6-4E90-9034-B213F5182D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F8CC-C13A-4371-8163-8CE09D174BAC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9729-E1F6-4E90-9034-B213F5182D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9729-E1F6-4E90-9034-B213F5182D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F8CC-C13A-4371-8163-8CE09D174BAC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F8CC-C13A-4371-8163-8CE09D174BAC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9729-E1F6-4E90-9034-B213F5182D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F8CC-C13A-4371-8163-8CE09D174BAC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9729-E1F6-4E90-9034-B213F5182D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81F8CC-C13A-4371-8163-8CE09D174BAC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3D9729-E1F6-4E90-9034-B213F5182D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F8CC-C13A-4371-8163-8CE09D174BAC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3D9729-E1F6-4E90-9034-B213F5182D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81F8CC-C13A-4371-8163-8CE09D174BAC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3D9729-E1F6-4E90-9034-B213F5182DC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ложка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4600" y="381001"/>
            <a:ext cx="2286000" cy="35454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5" name="Рисунок 4" descr="обложка2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533400" y="381000"/>
            <a:ext cx="2667000" cy="3429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762000" y="3962400"/>
            <a:ext cx="784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Пословицы  и </a:t>
            </a:r>
          </a:p>
          <a:p>
            <a:pPr>
              <a:defRPr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поговорки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(1 часть)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 пос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643540" cy="55289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381000" y="304800"/>
            <a:ext cx="3962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990033"/>
                </a:solidFill>
              </a:rPr>
              <a:t>Пословица</a:t>
            </a:r>
            <a:r>
              <a:rPr lang="ru-RU" sz="3600" b="1">
                <a:solidFill>
                  <a:srgbClr val="990033"/>
                </a:solidFill>
              </a:rPr>
              <a:t> </a:t>
            </a:r>
          </a:p>
          <a:p>
            <a:r>
              <a:rPr lang="ru-RU" sz="3200" b="1">
                <a:solidFill>
                  <a:srgbClr val="990033"/>
                </a:solidFill>
              </a:rPr>
              <a:t>- самый любопытный жанр фольклора, изучаемый многими учеными, но во многом оставшийся непонятным и загадочным.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обро яичко к св дн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066800"/>
            <a:ext cx="4812631" cy="4572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81000" y="304800"/>
            <a:ext cx="42672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990033"/>
                </a:solidFill>
                <a:cs typeface="Times New Roman" pitchFamily="18" charset="0"/>
              </a:rPr>
              <a:t>Пословица представляет собой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Times New Roman" pitchFamily="18" charset="0"/>
              </a:rPr>
              <a:t>краткое, ритмически организованное, устойчивое в речи образное изречение</a:t>
            </a:r>
            <a:r>
              <a:rPr lang="ru-RU" sz="2800" b="1" dirty="0">
                <a:solidFill>
                  <a:srgbClr val="990033"/>
                </a:solidFill>
                <a:cs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rgbClr val="990033"/>
                </a:solidFill>
                <a:cs typeface="Times New Roman" pitchFamily="18" charset="0"/>
              </a:rPr>
              <a:t>Пословица составляет достояние целого народа и заключает в себе общее суждение или наставление на какой-нибудь случай жизни.</a:t>
            </a:r>
            <a:r>
              <a:rPr lang="ru-RU" sz="2800" b="1" dirty="0">
                <a:solidFill>
                  <a:srgbClr val="99003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4876800" y="304800"/>
            <a:ext cx="3962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990033"/>
                </a:solidFill>
              </a:rPr>
              <a:t>Пословица</a:t>
            </a:r>
            <a:r>
              <a:rPr lang="ru-RU" sz="2800" b="1" dirty="0">
                <a:solidFill>
                  <a:srgbClr val="990033"/>
                </a:solidFill>
              </a:rPr>
              <a:t> - выражает мнение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не отдельных людей</a:t>
            </a:r>
            <a:r>
              <a:rPr lang="ru-RU" sz="2800" b="1" dirty="0">
                <a:solidFill>
                  <a:srgbClr val="990033"/>
                </a:solidFill>
              </a:rPr>
              <a:t>, а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народную оценку</a:t>
            </a:r>
            <a:r>
              <a:rPr lang="ru-RU" sz="2800" b="1" dirty="0">
                <a:solidFill>
                  <a:srgbClr val="990033"/>
                </a:solidFill>
              </a:rPr>
              <a:t>,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народный ум</a:t>
            </a:r>
            <a:r>
              <a:rPr lang="ru-RU" sz="2800" b="1" dirty="0">
                <a:solidFill>
                  <a:srgbClr val="990033"/>
                </a:solidFill>
              </a:rPr>
              <a:t>. Она отражает духовный облик народа,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стремления и идеалы, суждения </a:t>
            </a:r>
            <a:r>
              <a:rPr lang="ru-RU" sz="2800" b="1" dirty="0">
                <a:solidFill>
                  <a:srgbClr val="990033"/>
                </a:solidFill>
              </a:rPr>
              <a:t>о самых разных сторонах жизни.</a:t>
            </a:r>
          </a:p>
        </p:txBody>
      </p:sp>
      <p:pic>
        <p:nvPicPr>
          <p:cNvPr id="4" name="Рисунок 3" descr="зерно.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4572000" cy="43662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4800600" y="685800"/>
            <a:ext cx="3962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990033"/>
                </a:solidFill>
                <a:cs typeface="Times New Roman" pitchFamily="18" charset="0"/>
              </a:rPr>
              <a:t>Все, что не принято большинством людей, их мыслями и чувствами, не приживается и отсеивается. </a:t>
            </a:r>
          </a:p>
          <a:p>
            <a:r>
              <a:rPr lang="ru-RU" sz="2800" b="1">
                <a:solidFill>
                  <a:srgbClr val="990033"/>
                </a:solidFill>
                <a:cs typeface="Times New Roman" pitchFamily="18" charset="0"/>
              </a:rPr>
              <a:t>А пословица живет в речи, только в ней она приобретает свой конкретный смысл.</a:t>
            </a:r>
            <a:endParaRPr lang="ru-RU" sz="2800" b="1">
              <a:solidFill>
                <a:srgbClr val="990033"/>
              </a:solidFill>
            </a:endParaRPr>
          </a:p>
        </p:txBody>
      </p:sp>
      <p:pic>
        <p:nvPicPr>
          <p:cNvPr id="4" name="Рисунок 3" descr="кто рано встаёт.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4572000" cy="43434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ет друга.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219200"/>
            <a:ext cx="4762500" cy="44672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28600" y="304800"/>
            <a:ext cx="4267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990033"/>
                </a:solidFill>
              </a:rPr>
              <a:t>Созданные в веках, </a:t>
            </a:r>
            <a:r>
              <a:rPr lang="ru-RU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переходя от поколения к поколению</a:t>
            </a:r>
            <a:r>
              <a:rPr lang="ru-RU" sz="2400" b="1" dirty="0">
                <a:solidFill>
                  <a:srgbClr val="990033"/>
                </a:solidFill>
              </a:rPr>
              <a:t>, пословицы и поговорки 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поддерживали </a:t>
            </a:r>
            <a:r>
              <a:rPr lang="ru-RU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уклад народной жизни</a:t>
            </a:r>
            <a:r>
              <a:rPr lang="ru-RU" sz="2400" b="1" dirty="0">
                <a:solidFill>
                  <a:srgbClr val="990033"/>
                </a:solidFill>
              </a:rPr>
              <a:t>, </a:t>
            </a:r>
            <a:r>
              <a:rPr lang="ru-RU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крепили духовный и нравственный облик народа. </a:t>
            </a:r>
          </a:p>
          <a:p>
            <a:pPr>
              <a:defRPr/>
            </a:pPr>
            <a:r>
              <a:rPr lang="ru-RU" sz="2400" b="1" dirty="0">
                <a:solidFill>
                  <a:srgbClr val="990033"/>
                </a:solidFill>
              </a:rPr>
              <a:t>Это как заповеди народа, помогающие в  жизни каждому простому человеку. </a:t>
            </a:r>
          </a:p>
          <a:p>
            <a:pPr>
              <a:defRPr/>
            </a:pP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Это выражение мыслей, к которым пришёл народ через вековой опыт.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4953000" y="1447800"/>
            <a:ext cx="3810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990033"/>
                </a:solidFill>
                <a:cs typeface="Times New Roman" pitchFamily="18" charset="0"/>
              </a:rPr>
              <a:t>Пословица всегда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Times New Roman" pitchFamily="18" charset="0"/>
              </a:rPr>
              <a:t>поучительна, но не всегда назидательна. </a:t>
            </a:r>
            <a:r>
              <a:rPr lang="ru-RU" sz="2800" b="1" dirty="0">
                <a:solidFill>
                  <a:srgbClr val="990033"/>
                </a:solidFill>
                <a:cs typeface="Times New Roman" pitchFamily="18" charset="0"/>
              </a:rPr>
              <a:t>Однако из каждой следует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Times New Roman" pitchFamily="18" charset="0"/>
              </a:rPr>
              <a:t>вывод</a:t>
            </a:r>
            <a:r>
              <a:rPr lang="ru-RU" sz="2800" b="1" dirty="0">
                <a:solidFill>
                  <a:srgbClr val="990033"/>
                </a:solidFill>
                <a:cs typeface="Times New Roman" pitchFamily="18" charset="0"/>
              </a:rPr>
              <a:t>, который полезно принять к сведению.</a:t>
            </a:r>
            <a:endParaRPr lang="ru-RU" sz="2800" b="1" dirty="0">
              <a:solidFill>
                <a:srgbClr val="990033"/>
              </a:solidFill>
            </a:endParaRPr>
          </a:p>
        </p:txBody>
      </p:sp>
      <p:pic>
        <p:nvPicPr>
          <p:cNvPr id="4" name="Рисунок 3" descr="зерно.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4468272" cy="42672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и то ни сё клевало да и то сорвалось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62600" y="2819400"/>
            <a:ext cx="3011497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 descr="без труда..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95600"/>
            <a:ext cx="3810000" cy="3638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>
            <a:off x="533400" y="304800"/>
            <a:ext cx="8001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990033"/>
                </a:solidFill>
              </a:rPr>
              <a:t>О чём бы ни говорилось в пословицах - это всегда обобщение. Образное отражение действительности в пословице связано и с  оценкой разнообразных явлений жизни. Вот почему пословицы есть и весёлые, и грустные, и потешные, и горькие.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а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1000"/>
            <a:ext cx="4383227" cy="5384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81000" y="381000"/>
            <a:ext cx="51816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990033"/>
                </a:solidFill>
              </a:rPr>
              <a:t>Вот как сказал об этой черте народных пословиц  В.И. Даль: </a:t>
            </a:r>
            <a:r>
              <a:rPr lang="ru-RU" sz="2800" b="1" dirty="0">
                <a:solidFill>
                  <a:srgbClr val="990033"/>
                </a:solidFill>
                <a:cs typeface="Times New Roman" pitchFamily="18" charset="0"/>
              </a:rPr>
              <a:t>Пословица - это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Times New Roman" pitchFamily="18" charset="0"/>
              </a:rPr>
              <a:t>«свод народной премудрости и суемудрия, это стоны и вздохи, плач и рыдание, радость и веселье, горе и утешение в лицах; это цвет народного ума, самобытной стати; это житейская народная правда, своего рода судебник, никем не судимый»</a:t>
            </a:r>
            <a:r>
              <a:rPr lang="ru-RU" sz="2800" b="1" dirty="0">
                <a:solidFill>
                  <a:srgbClr val="990033"/>
                </a:solidFill>
                <a:cs typeface="Times New Roman" pitchFamily="18" charset="0"/>
              </a:rPr>
              <a:t>.</a:t>
            </a:r>
            <a:endParaRPr lang="ru-RU" sz="28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</TotalTime>
  <Words>296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home</dc:creator>
  <cp:lastModifiedBy>xp home</cp:lastModifiedBy>
  <cp:revision>1</cp:revision>
  <dcterms:created xsi:type="dcterms:W3CDTF">2013-08-22T19:46:15Z</dcterms:created>
  <dcterms:modified xsi:type="dcterms:W3CDTF">2013-08-22T19:51:53Z</dcterms:modified>
</cp:coreProperties>
</file>