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63" r:id="rId2"/>
    <p:sldId id="264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57" r:id="rId15"/>
    <p:sldId id="258" r:id="rId16"/>
    <p:sldId id="259" r:id="rId17"/>
    <p:sldId id="260" r:id="rId18"/>
    <p:sldId id="261" r:id="rId19"/>
    <p:sldId id="279" r:id="rId2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4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45908CD4-A007-446A-ADBA-A7C56C9E7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E1BE1DF-9472-49E8-A24C-E318A8AEB1B7}" type="slidenum">
              <a:rPr lang="ru-RU" smtClean="0">
                <a:ea typeface="MS Gothic" charset="-128"/>
              </a:rPr>
              <a:pPr/>
              <a:t>14</a:t>
            </a:fld>
            <a:endParaRPr lang="ru-RU" smtClean="0">
              <a:ea typeface="MS Gothic" charset="-128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B9E3-7E07-4024-A0A2-79132708B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57C54-5AD0-43AE-8688-B897E75A3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E8F4-F0E7-4D38-B874-2BD3A76C5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5D5E2-621B-49C4-A5CB-83F7F3C2D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3806-12AF-4A78-8C02-26A921035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A0497-5C12-4059-B9D7-2098ACDEF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4C8A3-413C-4EB4-9916-E6480D3B2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F36A5-40CD-4EA7-8CBD-B217FEEA5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91A4A-483C-4861-AD16-DBBD1FBE9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32276-7791-415B-AC28-69A6D1132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0BF96-51F6-4151-94E0-264460FEC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866ACF46-4D71-4F0A-8385-BB95B1C81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wheel spokes="2"/>
  </p:transition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litemusic.info/res/43_1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0080625" cy="7559675"/>
          </a:xfrm>
          <a:solidFill>
            <a:srgbClr val="99FF99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2 класс               </a:t>
            </a:r>
          </a:p>
          <a:p>
            <a:pPr algn="ctr">
              <a:buFontTx/>
              <a:buNone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Тема урока</a:t>
            </a:r>
          </a:p>
          <a:p>
            <a:pPr algn="ctr">
              <a:buFontTx/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 «Устное народное творчество»</a:t>
            </a:r>
          </a:p>
          <a:p>
            <a:pPr algn="ctr">
              <a:lnSpc>
                <a:spcPct val="100000"/>
              </a:lnSpc>
              <a:buFontTx/>
              <a:buNone/>
            </a:pPr>
            <a:endParaRPr lang="ru-RU" sz="3600" b="1" dirty="0" smtClean="0">
              <a:solidFill>
                <a:srgbClr val="FF0066"/>
              </a:solidFill>
            </a:endParaRPr>
          </a:p>
          <a:p>
            <a:pPr algn="ctr">
              <a:lnSpc>
                <a:spcPct val="100000"/>
              </a:lnSpc>
              <a:buFontTx/>
              <a:buNone/>
            </a:pPr>
            <a:endParaRPr lang="ru-RU" sz="3600" b="1" dirty="0" smtClean="0">
              <a:solidFill>
                <a:srgbClr val="FF0066"/>
              </a:solidFill>
            </a:endParaRPr>
          </a:p>
          <a:p>
            <a:pPr algn="ctr">
              <a:lnSpc>
                <a:spcPct val="100000"/>
              </a:lnSpc>
              <a:buFontTx/>
              <a:buNone/>
            </a:pPr>
            <a:endParaRPr lang="ru-RU" sz="3600" b="1" dirty="0" smtClean="0">
              <a:solidFill>
                <a:srgbClr val="FF0066"/>
              </a:solidFill>
            </a:endParaRPr>
          </a:p>
          <a:p>
            <a:pPr algn="ctr">
              <a:lnSpc>
                <a:spcPct val="100000"/>
              </a:lnSpc>
              <a:buFontTx/>
              <a:buNone/>
            </a:pPr>
            <a:endParaRPr lang="ru-RU" sz="3600" b="1" dirty="0" smtClean="0">
              <a:solidFill>
                <a:srgbClr val="FF0066"/>
              </a:solidFill>
            </a:endParaRPr>
          </a:p>
          <a:p>
            <a:pPr algn="ctr">
              <a:lnSpc>
                <a:spcPct val="100000"/>
              </a:lnSpc>
              <a:buFontTx/>
              <a:buNone/>
            </a:pPr>
            <a:endParaRPr lang="ru-RU" sz="3600" b="1" dirty="0" smtClean="0">
              <a:solidFill>
                <a:srgbClr val="FF0066"/>
              </a:solidFill>
            </a:endParaRPr>
          </a:p>
          <a:p>
            <a:pPr algn="ctr">
              <a:lnSpc>
                <a:spcPct val="100000"/>
              </a:lnSpc>
              <a:buFontTx/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Устное – от «уста – губы, рот»</a:t>
            </a:r>
          </a:p>
          <a:p>
            <a:pPr algn="ctr">
              <a:buFontTx/>
              <a:buNone/>
            </a:pP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Tx/>
              <a:buNone/>
            </a:pPr>
            <a:endParaRPr lang="ru-RU" sz="4900" b="1" i="1" dirty="0">
              <a:solidFill>
                <a:srgbClr val="000099"/>
              </a:solidFill>
            </a:endParaRPr>
          </a:p>
          <a:p>
            <a:pPr algn="ctr">
              <a:buFontTx/>
              <a:buNone/>
            </a:pPr>
            <a:endParaRPr lang="ru-RU" sz="4900" b="1" i="1" dirty="0"/>
          </a:p>
          <a:p>
            <a:pPr>
              <a:buFontTx/>
              <a:buNone/>
            </a:pPr>
            <a:endParaRPr lang="ru-RU" sz="4400" b="1" i="1" dirty="0">
              <a:solidFill>
                <a:srgbClr val="FF0066"/>
              </a:solidFill>
            </a:endParaRPr>
          </a:p>
        </p:txBody>
      </p:sp>
      <p:pic>
        <p:nvPicPr>
          <p:cNvPr id="10244" name="Picture 4" descr="Картинка 20 из 6395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7238" y="2708267"/>
            <a:ext cx="3739459" cy="279903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3792" y="843464"/>
            <a:ext cx="9072563" cy="1511935"/>
          </a:xfrm>
        </p:spPr>
        <p:txBody>
          <a:bodyPr/>
          <a:lstStyle/>
          <a:p>
            <a:r>
              <a:rPr lang="ru-RU" sz="5300" dirty="0">
                <a:solidFill>
                  <a:srgbClr val="C00000"/>
                </a:solidFill>
              </a:rPr>
              <a:t>Старый конь борозды не портит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8015" y="3144616"/>
            <a:ext cx="5834862" cy="2899625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>
                <a:solidFill>
                  <a:schemeClr val="tx2"/>
                </a:solidFill>
              </a:rPr>
              <a:t>(Опытный человек никогда делу не навредит)</a:t>
            </a:r>
          </a:p>
        </p:txBody>
      </p:sp>
      <p:pic>
        <p:nvPicPr>
          <p:cNvPr id="43012" name="Picture 4" descr="HOR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1558" y="1874171"/>
            <a:ext cx="4417274" cy="500128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Содержимое 30"/>
          <p:cNvPicPr>
            <a:picLocks noGrp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6518" y="1795423"/>
            <a:ext cx="6667913" cy="3428103"/>
          </a:xfrm>
          <a:ln/>
        </p:spPr>
      </p:pic>
      <p:pic>
        <p:nvPicPr>
          <p:cNvPr id="33" name="Содержимое 3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1141" y="4255817"/>
            <a:ext cx="7381958" cy="290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19982"/>
            <a:ext cx="10080625" cy="1511935"/>
          </a:xfrm>
        </p:spPr>
        <p:txBody>
          <a:bodyPr/>
          <a:lstStyle/>
          <a:p>
            <a:r>
              <a:rPr lang="ru-RU" sz="7300" dirty="0">
                <a:solidFill>
                  <a:srgbClr val="FFFF00"/>
                </a:solidFill>
                <a:latin typeface="Monotype Corsiva" pitchFamily="66" charset="0"/>
              </a:rPr>
              <a:t>Отличие пословиц от поговорок</a:t>
            </a:r>
          </a:p>
        </p:txBody>
      </p:sp>
      <p:pic>
        <p:nvPicPr>
          <p:cNvPr id="40965" name="Picture 5" descr="BFLOWR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620758"/>
            <a:ext cx="4060252" cy="1938917"/>
          </a:xfrm>
          <a:prstGeom prst="rect">
            <a:avLst/>
          </a:prstGeom>
          <a:noFill/>
        </p:spPr>
      </p:pic>
      <p:pic>
        <p:nvPicPr>
          <p:cNvPr id="40966" name="Picture 6" descr="BFLOWR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905" y="5620758"/>
            <a:ext cx="4060252" cy="1938917"/>
          </a:xfrm>
          <a:prstGeom prst="rect">
            <a:avLst/>
          </a:prstGeom>
          <a:noFill/>
        </p:spPr>
      </p:pic>
      <p:pic>
        <p:nvPicPr>
          <p:cNvPr id="40967" name="Picture 7" descr="BFLOWR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20373" y="5620758"/>
            <a:ext cx="4060252" cy="193891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bg1"/>
                </a:solidFill>
                <a:latin typeface="Script MT Bold" pitchFamily="66" charset="0"/>
              </a:rPr>
              <a:t>Закончите пословицы и объясните их значение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600" b="1" dirty="0">
                <a:solidFill>
                  <a:srgbClr val="0066FF"/>
                </a:solidFill>
              </a:rPr>
              <a:t>Работа не волк ……</a:t>
            </a:r>
          </a:p>
          <a:p>
            <a:pPr algn="r">
              <a:buFontTx/>
              <a:buNone/>
            </a:pPr>
            <a:r>
              <a:rPr lang="ru-RU" sz="2600" i="1" u="sng" dirty="0">
                <a:solidFill>
                  <a:srgbClr val="FF3300"/>
                </a:solidFill>
              </a:rPr>
              <a:t>в лес не убежит</a:t>
            </a:r>
          </a:p>
          <a:p>
            <a:pPr>
              <a:buFontTx/>
              <a:buNone/>
            </a:pPr>
            <a:endParaRPr lang="ru-RU" sz="2600" b="1" dirty="0">
              <a:solidFill>
                <a:srgbClr val="0066FF"/>
              </a:solidFill>
            </a:endParaRPr>
          </a:p>
          <a:p>
            <a:pPr>
              <a:buFontTx/>
              <a:buNone/>
            </a:pPr>
            <a:endParaRPr lang="ru-RU" sz="2600" b="1" dirty="0">
              <a:solidFill>
                <a:srgbClr val="0066FF"/>
              </a:solidFill>
            </a:endParaRPr>
          </a:p>
          <a:p>
            <a:pPr>
              <a:buFontTx/>
              <a:buNone/>
            </a:pPr>
            <a:r>
              <a:rPr lang="ru-RU" sz="2600" b="1" dirty="0">
                <a:solidFill>
                  <a:srgbClr val="0066FF"/>
                </a:solidFill>
              </a:rPr>
              <a:t>Чем дальше в лес…</a:t>
            </a:r>
          </a:p>
          <a:p>
            <a:pPr algn="r">
              <a:buFontTx/>
              <a:buNone/>
            </a:pPr>
            <a:r>
              <a:rPr lang="ru-RU" sz="2600" i="1" u="sng" dirty="0">
                <a:solidFill>
                  <a:srgbClr val="FF3300"/>
                </a:solidFill>
              </a:rPr>
              <a:t>тем больше дров</a:t>
            </a:r>
          </a:p>
          <a:p>
            <a:pPr>
              <a:buFontTx/>
              <a:buNone/>
            </a:pPr>
            <a:endParaRPr lang="ru-RU" sz="2600" b="1" dirty="0">
              <a:solidFill>
                <a:srgbClr val="0066FF"/>
              </a:solidFill>
            </a:endParaRPr>
          </a:p>
          <a:p>
            <a:pPr>
              <a:buFontTx/>
              <a:buNone/>
            </a:pPr>
            <a:endParaRPr lang="ru-RU" sz="2600" b="1" dirty="0">
              <a:solidFill>
                <a:srgbClr val="0066FF"/>
              </a:solidFill>
            </a:endParaRPr>
          </a:p>
          <a:p>
            <a:pPr>
              <a:buFontTx/>
              <a:buNone/>
            </a:pPr>
            <a:endParaRPr lang="ru-RU" sz="2600" b="1" dirty="0">
              <a:solidFill>
                <a:srgbClr val="0066FF"/>
              </a:solidFill>
            </a:endParaRPr>
          </a:p>
          <a:p>
            <a:pPr>
              <a:buFontTx/>
              <a:buNone/>
            </a:pPr>
            <a:r>
              <a:rPr lang="ru-RU" sz="2600" b="1" dirty="0">
                <a:solidFill>
                  <a:srgbClr val="0066FF"/>
                </a:solidFill>
              </a:rPr>
              <a:t>Как </a:t>
            </a:r>
            <a:r>
              <a:rPr lang="ru-RU" sz="2600" b="1" dirty="0" smtClean="0">
                <a:solidFill>
                  <a:srgbClr val="0066FF"/>
                </a:solidFill>
              </a:rPr>
              <a:t>аукнется…                                      </a:t>
            </a:r>
            <a:r>
              <a:rPr lang="ru-RU" sz="2600" i="1" u="sng" dirty="0" smtClean="0">
                <a:solidFill>
                  <a:srgbClr val="FF3300"/>
                </a:solidFill>
              </a:rPr>
              <a:t>так </a:t>
            </a:r>
            <a:r>
              <a:rPr lang="ru-RU" sz="2600" i="1" u="sng" dirty="0">
                <a:solidFill>
                  <a:srgbClr val="FF3300"/>
                </a:solidFill>
              </a:rPr>
              <a:t>и откликнется</a:t>
            </a:r>
          </a:p>
          <a:p>
            <a:endParaRPr lang="ru-RU" sz="2600" i="1" u="sng" dirty="0">
              <a:solidFill>
                <a:srgbClr val="FF3300"/>
              </a:solidFill>
            </a:endParaRPr>
          </a:p>
        </p:txBody>
      </p:sp>
      <p:pic>
        <p:nvPicPr>
          <p:cNvPr id="29700" name="Picture 4" descr="Wolf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4560" y="1493821"/>
            <a:ext cx="1365085" cy="1364941"/>
          </a:xfrm>
          <a:prstGeom prst="rect">
            <a:avLst/>
          </a:prstGeom>
          <a:noFill/>
        </p:spPr>
      </p:pic>
      <p:pic>
        <p:nvPicPr>
          <p:cNvPr id="29701" name="Picture 5" descr="LANDS1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1684" y="3208333"/>
            <a:ext cx="1690605" cy="2119159"/>
          </a:xfrm>
          <a:prstGeom prst="rect">
            <a:avLst/>
          </a:prstGeom>
          <a:noFill/>
        </p:spPr>
      </p:pic>
      <p:pic>
        <p:nvPicPr>
          <p:cNvPr id="29702" name="Picture 6" descr="peo-cavemen_swi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3778" y="5685506"/>
            <a:ext cx="1092068" cy="167992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Script MT Bold" pitchFamily="66" charset="0"/>
              </a:rPr>
              <a:t>Превратите поговорку в пословицу: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4032" y="1795423"/>
            <a:ext cx="3027688" cy="5396768"/>
          </a:xfrm>
        </p:spPr>
        <p:txBody>
          <a:bodyPr/>
          <a:lstStyle/>
          <a:p>
            <a:pPr marL="587967" indent="-587967" algn="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</a:rPr>
              <a:t>С глаз долой</a:t>
            </a:r>
          </a:p>
          <a:p>
            <a:pPr marL="587967" indent="-587967" algn="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</a:rPr>
              <a:t>Не спеши языком </a:t>
            </a:r>
          </a:p>
          <a:p>
            <a:pPr marL="587967" indent="-587967" algn="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</a:rPr>
              <a:t>Дружба дружбой</a:t>
            </a:r>
          </a:p>
          <a:p>
            <a:pPr marL="587967" indent="-587967" algn="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</a:rPr>
              <a:t>Волков бояться</a:t>
            </a:r>
          </a:p>
          <a:p>
            <a:pPr marL="587967" indent="-587967" algn="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</a:rPr>
              <a:t>Делу время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024936" y="1795424"/>
            <a:ext cx="2864928" cy="4994285"/>
          </a:xfrm>
        </p:spPr>
        <p:txBody>
          <a:bodyPr/>
          <a:lstStyle/>
          <a:p>
            <a:pPr marL="587967" indent="-587967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</a:rPr>
              <a:t>Потехе час</a:t>
            </a:r>
          </a:p>
          <a:p>
            <a:pPr marL="587967" indent="-587967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</a:rPr>
              <a:t>Из сердца вон</a:t>
            </a:r>
          </a:p>
          <a:p>
            <a:pPr marL="587967" indent="-587967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</a:rPr>
              <a:t>В лес не ходить</a:t>
            </a:r>
          </a:p>
          <a:p>
            <a:pPr marL="587967" indent="-587967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</a:rPr>
              <a:t>Торопись делом</a:t>
            </a:r>
          </a:p>
          <a:p>
            <a:pPr marL="587967" indent="-587967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</a:rPr>
              <a:t>Служба службой</a:t>
            </a:r>
          </a:p>
          <a:p>
            <a:pPr marL="587967" indent="-587967">
              <a:lnSpc>
                <a:spcPct val="90000"/>
              </a:lnSpc>
              <a:buFont typeface="Wingdings" pitchFamily="2" charset="2"/>
              <a:buAutoNum type="arabicPeriod"/>
            </a:pPr>
            <a:endParaRPr lang="ru-RU" dirty="0">
              <a:solidFill>
                <a:srgbClr val="FF66CC"/>
              </a:solidFill>
              <a:latin typeface="Comic Sans MS" pitchFamily="66" charset="0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682990" y="2065325"/>
            <a:ext cx="335758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611552" y="3136895"/>
            <a:ext cx="3253452" cy="15871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540114" y="3851275"/>
            <a:ext cx="3253452" cy="1508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3611552" y="1993887"/>
            <a:ext cx="3405394" cy="3429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3754428" y="3851275"/>
            <a:ext cx="3095943" cy="87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0794" tIns="50397" rIns="100794" bIns="50397"/>
          <a:lstStyle/>
          <a:p>
            <a:endParaRPr lang="ru-RU"/>
          </a:p>
        </p:txBody>
      </p:sp>
      <p:pic>
        <p:nvPicPr>
          <p:cNvPr id="30730" name="Picture 10" descr="34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92800" cy="76296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build="p"/>
      <p:bldP spid="30725" grpId="0" animBg="1"/>
      <p:bldP spid="30726" grpId="0" animBg="1"/>
      <p:bldP spid="30727" grpId="0" animBg="1"/>
      <p:bldP spid="30728" grpId="0" animBg="1"/>
      <p:bldP spid="307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96875" y="2136775"/>
            <a:ext cx="9286875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err="1"/>
              <a:t>чиТАТЬ</a:t>
            </a:r>
            <a:r>
              <a:rPr lang="ru-RU" sz="3600" dirty="0"/>
              <a:t>             Кажет                ДАТЬ</a:t>
            </a:r>
          </a:p>
          <a:p>
            <a:r>
              <a:rPr lang="ru-RU" sz="3600" dirty="0" err="1"/>
              <a:t>счиТАТЬ</a:t>
            </a:r>
            <a:r>
              <a:rPr lang="ru-RU" sz="3600" dirty="0"/>
              <a:t>           </a:t>
            </a:r>
            <a:r>
              <a:rPr lang="ru-RU" sz="3600" dirty="0" err="1"/>
              <a:t>поКАжет</a:t>
            </a:r>
            <a:r>
              <a:rPr lang="ru-RU" sz="3600" dirty="0"/>
              <a:t>            </a:t>
            </a:r>
            <a:r>
              <a:rPr lang="ru-RU" sz="3600" dirty="0" err="1"/>
              <a:t>поДАТЬ</a:t>
            </a:r>
            <a:endParaRPr lang="ru-RU" sz="3600" dirty="0"/>
          </a:p>
          <a:p>
            <a:r>
              <a:rPr lang="ru-RU" sz="3600" dirty="0" err="1"/>
              <a:t>посчиТАЙся</a:t>
            </a:r>
            <a:r>
              <a:rPr lang="ru-RU" sz="3600" dirty="0"/>
              <a:t>     </a:t>
            </a:r>
            <a:r>
              <a:rPr lang="ru-RU" sz="3600" dirty="0" err="1"/>
              <a:t>поКАзывать</a:t>
            </a:r>
            <a:r>
              <a:rPr lang="ru-RU" sz="3600" dirty="0"/>
              <a:t>      </a:t>
            </a:r>
            <a:r>
              <a:rPr lang="ru-RU" sz="3600" dirty="0" err="1"/>
              <a:t>попаДАТЬ</a:t>
            </a:r>
            <a:endParaRPr lang="ru-RU" sz="3600" dirty="0"/>
          </a:p>
          <a:p>
            <a:r>
              <a:rPr lang="ru-RU" sz="3600" dirty="0" err="1"/>
              <a:t>посчиТАлись</a:t>
            </a:r>
            <a:r>
              <a:rPr lang="ru-RU" sz="3600" dirty="0"/>
              <a:t>   </a:t>
            </a:r>
            <a:r>
              <a:rPr lang="ru-RU" sz="3600" dirty="0" err="1"/>
              <a:t>поКАзываешь</a:t>
            </a:r>
            <a:r>
              <a:rPr lang="ru-RU" sz="3600" dirty="0"/>
              <a:t>   </a:t>
            </a:r>
            <a:r>
              <a:rPr lang="ru-RU" sz="3600" dirty="0" err="1"/>
              <a:t>попаДАют</a:t>
            </a:r>
            <a:endParaRPr lang="ru-RU" sz="3600" dirty="0"/>
          </a:p>
          <a:p>
            <a:endParaRPr lang="ru-RU" sz="3600" dirty="0"/>
          </a:p>
        </p:txBody>
      </p:sp>
      <p:pic>
        <p:nvPicPr>
          <p:cNvPr id="3075" name="Picture 4" descr="C:\Documents and Settings\Admin\Мои документы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4813" y="5422900"/>
            <a:ext cx="25717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 descr="C:\Documents and Settings\Admin\Мои документы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0438" y="6065838"/>
            <a:ext cx="1493837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Documents and Settings\Admin\Мои документы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97875" y="4708525"/>
            <a:ext cx="1114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254230" y="636565"/>
            <a:ext cx="5786458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u="sng" dirty="0">
                <a:solidFill>
                  <a:srgbClr val="C00000"/>
                </a:solidFill>
              </a:rPr>
              <a:t>Речевая разминка</a:t>
            </a:r>
          </a:p>
        </p:txBody>
      </p:sp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96875" y="0"/>
            <a:ext cx="7072313" cy="679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36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ru-RU" sz="3600" b="1" dirty="0" smtClean="0">
                <a:solidFill>
                  <a:srgbClr val="FFFF00"/>
                </a:solidFill>
                <a:latin typeface="Arial Black" pitchFamily="34" charset="0"/>
              </a:rPr>
              <a:t>Екатерина Серова</a:t>
            </a:r>
            <a:endParaRPr lang="ru-RU" sz="3600" b="1" dirty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ru-RU" sz="3600" b="1" dirty="0" smtClean="0">
                <a:solidFill>
                  <a:srgbClr val="FFFF00"/>
                </a:solidFill>
                <a:latin typeface="Arial Black" pitchFamily="34" charset="0"/>
              </a:rPr>
              <a:t>          Ромашки</a:t>
            </a:r>
            <a:endParaRPr lang="ru-RU" sz="3600" b="1" dirty="0">
              <a:solidFill>
                <a:srgbClr val="FFFF00"/>
              </a:solidFill>
              <a:latin typeface="Arial Black" pitchFamily="34" charset="0"/>
            </a:endParaRPr>
          </a:p>
          <a:p>
            <a:endParaRPr lang="ru-RU" sz="3600" dirty="0" smtClean="0">
              <a:cs typeface="Arial" charset="0"/>
            </a:endParaRPr>
          </a:p>
          <a:p>
            <a:endParaRPr lang="ru-RU" sz="3600" dirty="0" smtClean="0">
              <a:cs typeface="Arial" charset="0"/>
            </a:endParaRPr>
          </a:p>
          <a:p>
            <a:r>
              <a:rPr lang="ru-RU" sz="3600" dirty="0" smtClean="0">
                <a:cs typeface="Arial" charset="0"/>
              </a:rPr>
              <a:t>Нарядные </a:t>
            </a:r>
            <a:r>
              <a:rPr lang="ru-RU" sz="3600" dirty="0">
                <a:cs typeface="Arial" charset="0"/>
              </a:rPr>
              <a:t>платьица,</a:t>
            </a:r>
          </a:p>
          <a:p>
            <a:r>
              <a:rPr lang="ru-RU" sz="3600" dirty="0">
                <a:cs typeface="Arial" charset="0"/>
              </a:rPr>
              <a:t>Желтые брошки, </a:t>
            </a:r>
          </a:p>
          <a:p>
            <a:r>
              <a:rPr lang="ru-RU" sz="3600" dirty="0">
                <a:cs typeface="Arial" charset="0"/>
              </a:rPr>
              <a:t>Ни пятнышка нет</a:t>
            </a:r>
          </a:p>
          <a:p>
            <a:r>
              <a:rPr lang="ru-RU" sz="3600" dirty="0">
                <a:cs typeface="Arial" charset="0"/>
              </a:rPr>
              <a:t>На красивой одежке.</a:t>
            </a:r>
          </a:p>
          <a:p>
            <a:r>
              <a:rPr lang="ru-RU" sz="3600" dirty="0">
                <a:cs typeface="Arial" charset="0"/>
              </a:rPr>
              <a:t>Такие весёлые</a:t>
            </a:r>
          </a:p>
          <a:p>
            <a:r>
              <a:rPr lang="ru-RU" sz="3600" dirty="0">
                <a:cs typeface="Arial" charset="0"/>
              </a:rPr>
              <a:t>Эти ромашки-</a:t>
            </a:r>
          </a:p>
          <a:p>
            <a:r>
              <a:rPr lang="ru-RU" sz="3600" dirty="0">
                <a:cs typeface="Arial" charset="0"/>
              </a:rPr>
              <a:t>Вот-вот заиграют,</a:t>
            </a:r>
          </a:p>
          <a:p>
            <a:r>
              <a:rPr lang="ru-RU" sz="3600" dirty="0">
                <a:cs typeface="Arial" charset="0"/>
              </a:rPr>
              <a:t>Как дети, в пятнашки.</a:t>
            </a:r>
          </a:p>
        </p:txBody>
      </p:sp>
      <p:pic>
        <p:nvPicPr>
          <p:cNvPr id="4099" name="Picture 3" descr="C:\Documents and Settings\Admin\Мои документы\1313163189_romashka-shablon-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8940" y="2279639"/>
            <a:ext cx="4214842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96875" y="2065338"/>
            <a:ext cx="9001125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счиТАТЬ- счиТАЛка-счиТАлочка</a:t>
            </a:r>
          </a:p>
          <a:p>
            <a:endParaRPr lang="ru-RU" sz="3600"/>
          </a:p>
          <a:p>
            <a:r>
              <a:rPr lang="ru-RU" sz="3600"/>
              <a:t>Диво-удиВИЛ-удиВИлась</a:t>
            </a:r>
          </a:p>
          <a:p>
            <a:endParaRPr lang="ru-RU" sz="3600"/>
          </a:p>
          <a:p>
            <a:r>
              <a:rPr lang="ru-RU" sz="3600"/>
              <a:t>стаРИК- стариНА-стаРинные</a:t>
            </a:r>
          </a:p>
          <a:p>
            <a:endParaRPr lang="ru-RU" sz="3600"/>
          </a:p>
          <a:p>
            <a:r>
              <a:rPr lang="ru-RU" sz="3600"/>
              <a:t>интеРЕС-интересоВАТЬ-заинтересоВАЛ</a:t>
            </a:r>
          </a:p>
        </p:txBody>
      </p:sp>
      <p:pic>
        <p:nvPicPr>
          <p:cNvPr id="5123" name="Picture 2" descr="C:\Documents and Settings\Admin\Мои документы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9125" y="5708650"/>
            <a:ext cx="17145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611288" y="350813"/>
            <a:ext cx="7286676" cy="77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FF00"/>
                </a:solidFill>
              </a:rPr>
              <a:t>Речевая разминка</a:t>
            </a:r>
          </a:p>
        </p:txBody>
      </p:sp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11188" y="1708150"/>
            <a:ext cx="7215187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Раз, два, три, четыре-</a:t>
            </a:r>
          </a:p>
          <a:p>
            <a:r>
              <a:rPr lang="ru-RU" sz="4400"/>
              <a:t>Меня грамоте учили,</a:t>
            </a:r>
          </a:p>
          <a:p>
            <a:r>
              <a:rPr lang="ru-RU" sz="4400"/>
              <a:t>Пять, шесть, семь-</a:t>
            </a:r>
          </a:p>
          <a:p>
            <a:r>
              <a:rPr lang="ru-RU" sz="4400"/>
              <a:t>Покосился пень.</a:t>
            </a:r>
          </a:p>
          <a:p>
            <a:r>
              <a:rPr lang="ru-RU" sz="4400"/>
              <a:t>Он, Додон,</a:t>
            </a:r>
          </a:p>
          <a:p>
            <a:r>
              <a:rPr lang="ru-RU" sz="4400"/>
              <a:t>Выйдет от нас вон.</a:t>
            </a:r>
          </a:p>
        </p:txBody>
      </p:sp>
      <p:pic>
        <p:nvPicPr>
          <p:cNvPr id="6147" name="Picture 2" descr="C:\Documents and Settings\Admin\Мои документы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0500" y="1993900"/>
            <a:ext cx="27860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Documents and Settings\Admin\Мои документы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4824" y="1422383"/>
            <a:ext cx="23749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754188" y="1279525"/>
            <a:ext cx="428625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Первелики,</a:t>
            </a:r>
          </a:p>
          <a:p>
            <a:r>
              <a:rPr lang="ru-RU" sz="4000"/>
              <a:t>Другелики,</a:t>
            </a:r>
          </a:p>
          <a:p>
            <a:r>
              <a:rPr lang="ru-RU" sz="4000"/>
              <a:t>Трынцы,</a:t>
            </a:r>
          </a:p>
          <a:p>
            <a:r>
              <a:rPr lang="ru-RU" sz="4000"/>
              <a:t>Волынцы,</a:t>
            </a:r>
          </a:p>
          <a:p>
            <a:r>
              <a:rPr lang="ru-RU" sz="4000"/>
              <a:t>Вята,</a:t>
            </a:r>
          </a:p>
          <a:p>
            <a:r>
              <a:rPr lang="ru-RU" sz="4000"/>
              <a:t>Лада,</a:t>
            </a:r>
          </a:p>
          <a:p>
            <a:r>
              <a:rPr lang="ru-RU" sz="4000"/>
              <a:t>Шесток,</a:t>
            </a:r>
          </a:p>
          <a:p>
            <a:r>
              <a:rPr lang="ru-RU" sz="4000"/>
              <a:t>Кипяток,</a:t>
            </a:r>
          </a:p>
          <a:p>
            <a:r>
              <a:rPr lang="ru-RU" sz="4000"/>
              <a:t>Родивон,</a:t>
            </a:r>
          </a:p>
          <a:p>
            <a:r>
              <a:rPr lang="ru-RU" sz="4000"/>
              <a:t>Поди вон!</a:t>
            </a:r>
          </a:p>
        </p:txBody>
      </p:sp>
      <p:pic>
        <p:nvPicPr>
          <p:cNvPr id="7172" name="Picture 4" descr="C:\Documents and Settings\Admin\Мои документы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98" y="4779969"/>
            <a:ext cx="1114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7" descr="C:\Documents and Settings\Admin\Мои документы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4692" y="4851407"/>
            <a:ext cx="1114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6908" y="850879"/>
            <a:ext cx="7786742" cy="3956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Домашнее задание</a:t>
            </a:r>
          </a:p>
          <a:p>
            <a:pPr algn="ctr"/>
            <a:endParaRPr lang="ru-RU" sz="5400" dirty="0" smtClean="0">
              <a:solidFill>
                <a:srgbClr val="FFFF00"/>
              </a:solidFill>
            </a:endParaRPr>
          </a:p>
          <a:p>
            <a:r>
              <a:rPr lang="ru-RU" sz="5400" dirty="0" smtClean="0">
                <a:solidFill>
                  <a:srgbClr val="002060"/>
                </a:solidFill>
              </a:rPr>
              <a:t>Прочитать в учебнике «Литературное чтение» стр. 24 - 27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200" dirty="0">
                <a:latin typeface="Times New Roman" pitchFamily="18" charset="0"/>
              </a:rPr>
              <a:t>1. Устное народное творчество иначе называется   </a:t>
            </a:r>
          </a:p>
          <a:p>
            <a:r>
              <a:rPr lang="ru-RU" sz="2200" dirty="0">
                <a:latin typeface="Times New Roman" pitchFamily="18" charset="0"/>
              </a:rPr>
              <a:t>Из какого языка заимствовано слово «фольклор»?   </a:t>
            </a:r>
          </a:p>
          <a:p>
            <a:r>
              <a:rPr lang="ru-RU" sz="2200" dirty="0">
                <a:latin typeface="Times New Roman" pitchFamily="18" charset="0"/>
              </a:rPr>
              <a:t>Кто является автором фольклорных произведений?</a:t>
            </a:r>
          </a:p>
          <a:p>
            <a:r>
              <a:rPr lang="ru-RU" sz="2200" dirty="0">
                <a:latin typeface="Times New Roman" pitchFamily="18" charset="0"/>
              </a:rPr>
              <a:t>Что такое жанр?</a:t>
            </a:r>
          </a:p>
          <a:p>
            <a:r>
              <a:rPr lang="ru-RU" sz="2200" dirty="0">
                <a:latin typeface="Times New Roman" pitchFamily="18" charset="0"/>
              </a:rPr>
              <a:t>Какой из перечисленных жанров не относится к фольклору:</a:t>
            </a:r>
          </a:p>
          <a:p>
            <a:pPr>
              <a:buFontTx/>
              <a:buNone/>
            </a:pPr>
            <a:r>
              <a:rPr lang="ru-RU" sz="2200" dirty="0">
                <a:latin typeface="Times New Roman" pitchFamily="18" charset="0"/>
              </a:rPr>
              <a:t>     а) загадка;     б) пословица;</a:t>
            </a:r>
          </a:p>
          <a:p>
            <a:pPr>
              <a:buFontTx/>
              <a:buNone/>
            </a:pPr>
            <a:r>
              <a:rPr lang="ru-RU" sz="2200" dirty="0">
                <a:latin typeface="Times New Roman" pitchFamily="18" charset="0"/>
              </a:rPr>
              <a:t>     в) </a:t>
            </a:r>
            <a:r>
              <a:rPr lang="ru-RU" sz="2200" dirty="0" err="1">
                <a:latin typeface="Times New Roman" pitchFamily="18" charset="0"/>
              </a:rPr>
              <a:t>закличка</a:t>
            </a:r>
            <a:r>
              <a:rPr lang="ru-RU" sz="2200" dirty="0">
                <a:latin typeface="Times New Roman" pitchFamily="18" charset="0"/>
              </a:rPr>
              <a:t>;   г) рассказ.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Фольклор</a:t>
            </a:r>
          </a:p>
          <a:p>
            <a:r>
              <a:rPr lang="ru-RU">
                <a:solidFill>
                  <a:srgbClr val="000066"/>
                </a:solidFill>
              </a:rPr>
              <a:t>Из английского</a:t>
            </a:r>
          </a:p>
          <a:p>
            <a:r>
              <a:rPr lang="ru-RU">
                <a:solidFill>
                  <a:srgbClr val="000066"/>
                </a:solidFill>
              </a:rPr>
              <a:t>Народ </a:t>
            </a:r>
          </a:p>
          <a:p>
            <a:pPr>
              <a:buFontTx/>
              <a:buNone/>
            </a:pPr>
            <a:endParaRPr lang="ru-RU">
              <a:solidFill>
                <a:srgbClr val="000066"/>
              </a:solidFill>
            </a:endParaRPr>
          </a:p>
          <a:p>
            <a:r>
              <a:rPr lang="ru-RU">
                <a:solidFill>
                  <a:srgbClr val="000066"/>
                </a:solidFill>
              </a:rPr>
              <a:t>Вид</a:t>
            </a:r>
          </a:p>
          <a:p>
            <a:pPr>
              <a:buFontTx/>
              <a:buNone/>
            </a:pPr>
            <a:endParaRPr lang="ru-RU">
              <a:solidFill>
                <a:srgbClr val="000066"/>
              </a:solidFill>
            </a:endParaRPr>
          </a:p>
          <a:p>
            <a:r>
              <a:rPr lang="ru-RU">
                <a:solidFill>
                  <a:srgbClr val="000066"/>
                </a:solidFill>
              </a:rPr>
              <a:t>Рассказ </a:t>
            </a:r>
          </a:p>
          <a:p>
            <a:endParaRPr lang="ru-RU">
              <a:solidFill>
                <a:srgbClr val="000066"/>
              </a:solidFill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397106" y="493689"/>
            <a:ext cx="5556595" cy="1349603"/>
          </a:xfrm>
          <a:prstGeom prst="rect">
            <a:avLst/>
          </a:prstGeom>
        </p:spPr>
        <p:txBody>
          <a:bodyPr wrap="none" lIns="100794" tIns="50397" rIns="100794" bIns="5039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man Old Style"/>
              </a:rPr>
              <a:t>ПОВТОРИМ </a:t>
            </a:r>
            <a:endParaRPr lang="ru-RU" sz="4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Bookman Old Style"/>
            </a:endParaRPr>
          </a:p>
        </p:txBody>
      </p:sp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0201"/>
            <a:ext cx="10080625" cy="951959"/>
          </a:xfrm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</a:rPr>
              <a:t>Восстановите верные сочетания частей пословиц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2033413"/>
            <a:ext cx="4450526" cy="5526262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</a:rPr>
              <a:t>Без труда –</a:t>
            </a:r>
          </a:p>
          <a:p>
            <a:r>
              <a:rPr lang="ru-RU" dirty="0">
                <a:latin typeface="Times New Roman" pitchFamily="18" charset="0"/>
              </a:rPr>
              <a:t>Старый друг –</a:t>
            </a:r>
          </a:p>
          <a:p>
            <a:r>
              <a:rPr lang="ru-RU" dirty="0">
                <a:latin typeface="Times New Roman" pitchFamily="18" charset="0"/>
              </a:rPr>
              <a:t>Не рой яму другому –</a:t>
            </a:r>
          </a:p>
          <a:p>
            <a:r>
              <a:rPr lang="ru-RU" dirty="0">
                <a:latin typeface="Times New Roman" pitchFamily="18" charset="0"/>
              </a:rPr>
              <a:t>Не плюй в колодец –</a:t>
            </a:r>
          </a:p>
          <a:p>
            <a:r>
              <a:rPr lang="ru-RU" dirty="0">
                <a:latin typeface="Times New Roman" pitchFamily="18" charset="0"/>
              </a:rPr>
              <a:t>Хочешь много знать –</a:t>
            </a:r>
          </a:p>
          <a:p>
            <a:r>
              <a:rPr lang="ru-RU" dirty="0">
                <a:latin typeface="Times New Roman" pitchFamily="18" charset="0"/>
              </a:rPr>
              <a:t>По одежке встречают,</a:t>
            </a:r>
          </a:p>
          <a:p>
            <a:r>
              <a:rPr lang="ru-RU" dirty="0">
                <a:latin typeface="Times New Roman" pitchFamily="18" charset="0"/>
              </a:rPr>
              <a:t>Птица красна </a:t>
            </a:r>
            <a:r>
              <a:rPr lang="ru-RU" dirty="0" err="1">
                <a:latin typeface="Times New Roman" pitchFamily="18" charset="0"/>
              </a:rPr>
              <a:t>перьем</a:t>
            </a:r>
            <a:r>
              <a:rPr lang="ru-RU" dirty="0">
                <a:latin typeface="Times New Roman" pitchFamily="18" charset="0"/>
              </a:rPr>
              <a:t>,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61558" y="1874171"/>
            <a:ext cx="4450525" cy="5685505"/>
          </a:xfrm>
        </p:spPr>
        <p:txBody>
          <a:bodyPr/>
          <a:lstStyle/>
          <a:p>
            <a:pPr marL="587967" indent="-587967"/>
            <a:r>
              <a:rPr lang="ru-RU" dirty="0"/>
              <a:t>-</a:t>
            </a:r>
            <a:r>
              <a:rPr lang="ru-RU" dirty="0">
                <a:latin typeface="Times New Roman" pitchFamily="18" charset="0"/>
              </a:rPr>
              <a:t>не вытащишь и рыбку из пруда.</a:t>
            </a:r>
          </a:p>
          <a:p>
            <a:pPr marL="587967" indent="-587967"/>
            <a:r>
              <a:rPr lang="ru-RU" dirty="0">
                <a:latin typeface="Times New Roman" pitchFamily="18" charset="0"/>
              </a:rPr>
              <a:t>надо мало спать.</a:t>
            </a:r>
          </a:p>
          <a:p>
            <a:pPr marL="587967" indent="-587967"/>
            <a:r>
              <a:rPr lang="ru-RU" dirty="0">
                <a:latin typeface="Times New Roman" pitchFamily="18" charset="0"/>
              </a:rPr>
              <a:t>сам туда попадешь.</a:t>
            </a:r>
          </a:p>
          <a:p>
            <a:pPr marL="587967" indent="-587967"/>
            <a:r>
              <a:rPr lang="ru-RU" dirty="0">
                <a:latin typeface="Times New Roman" pitchFamily="18" charset="0"/>
              </a:rPr>
              <a:t>а человек ученьем.</a:t>
            </a:r>
          </a:p>
          <a:p>
            <a:pPr marL="587967" indent="-587967"/>
            <a:r>
              <a:rPr lang="ru-RU" dirty="0">
                <a:latin typeface="Times New Roman" pitchFamily="18" charset="0"/>
              </a:rPr>
              <a:t>лучше новых двух.</a:t>
            </a:r>
            <a:r>
              <a:rPr lang="en-US" dirty="0">
                <a:latin typeface="Times New Roman" pitchFamily="18" charset="0"/>
              </a:rPr>
              <a:t>     </a:t>
            </a:r>
            <a:endParaRPr lang="ru-RU" dirty="0">
              <a:latin typeface="Times New Roman" pitchFamily="18" charset="0"/>
            </a:endParaRPr>
          </a:p>
          <a:p>
            <a:pPr marL="587967" indent="-587967"/>
            <a:r>
              <a:rPr lang="ru-RU" dirty="0">
                <a:latin typeface="Times New Roman" pitchFamily="18" charset="0"/>
              </a:rPr>
              <a:t>пригодится воды напиться.</a:t>
            </a:r>
          </a:p>
          <a:p>
            <a:pPr marL="587967" indent="-587967"/>
            <a:r>
              <a:rPr lang="ru-RU" dirty="0">
                <a:latin typeface="Times New Roman" pitchFamily="18" charset="0"/>
              </a:rPr>
              <a:t>а по уму провожают.</a:t>
            </a:r>
          </a:p>
          <a:p>
            <a:pPr marL="587967" indent="-587967">
              <a:buNone/>
            </a:pPr>
            <a:endParaRPr lang="ru-RU" dirty="0">
              <a:latin typeface="Times New Roman" pitchFamily="18" charset="0"/>
            </a:endParaRPr>
          </a:p>
          <a:p>
            <a:pPr marL="587967" indent="-587967"/>
            <a:endParaRPr lang="ru-RU" b="1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039784" y="0"/>
            <a:ext cx="9040841" cy="1132189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 lIns="100794" tIns="50397" rIns="100794" bIns="50397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Что за золото пословицы русские!.. </a:t>
            </a:r>
            <a:b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А.С.Пушкин</a:t>
            </a:r>
          </a:p>
        </p:txBody>
      </p:sp>
    </p:spTree>
    <p:custDataLst>
      <p:tags r:id="rId1"/>
    </p:custDataLst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16282" y="286988"/>
            <a:ext cx="9072563" cy="1259946"/>
          </a:xfrm>
        </p:spPr>
        <p:txBody>
          <a:bodyPr/>
          <a:lstStyle/>
          <a:p>
            <a:pPr algn="r"/>
            <a:r>
              <a:rPr lang="ru-RU" sz="3100" b="1" dirty="0">
                <a:solidFill>
                  <a:schemeClr val="accent3"/>
                </a:solidFill>
                <a:latin typeface="Bookman Old Style" pitchFamily="18" charset="0"/>
              </a:rPr>
              <a:t>Что за роскошь, что за смысл, какой толк в каждой поговорке нашей!</a:t>
            </a:r>
            <a:r>
              <a:rPr lang="ru-RU" sz="310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..</a:t>
            </a:r>
            <a:r>
              <a:rPr lang="ru-RU" sz="3100" dirty="0">
                <a:solidFill>
                  <a:srgbClr val="A50021"/>
                </a:solidFill>
              </a:rPr>
              <a:t>                                                                     </a:t>
            </a:r>
            <a:r>
              <a:rPr lang="ru-RU" sz="3100" b="1" dirty="0">
                <a:solidFill>
                  <a:srgbClr val="A50021"/>
                </a:solidFill>
                <a:latin typeface="Times New Roman" pitchFamily="18" charset="0"/>
              </a:rPr>
              <a:t>А.С.Пушкин</a:t>
            </a:r>
          </a:p>
        </p:txBody>
      </p:sp>
      <p:sp>
        <p:nvSpPr>
          <p:cNvPr id="18435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644849" y="7192191"/>
            <a:ext cx="435776" cy="367484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57023" y="6637466"/>
            <a:ext cx="4366521" cy="4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Чужими руками жар загребать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483779" y="6637466"/>
            <a:ext cx="5318580" cy="4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Легко чужими руками </a:t>
            </a:r>
            <a:r>
              <a:rPr lang="ru-RU" sz="2400" i="1" dirty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жар загребать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57023" y="6080989"/>
            <a:ext cx="2700418" cy="47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Бить баклуши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483778" y="6080989"/>
            <a:ext cx="5080566" cy="47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Любит </a:t>
            </a:r>
            <a:r>
              <a:rPr lang="ru-RU" sz="2600" i="1" dirty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бить баклуши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57023" y="5447517"/>
            <a:ext cx="2698667" cy="4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Как снег на голову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326269" y="5447517"/>
            <a:ext cx="4128507" cy="4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Ты явился </a:t>
            </a:r>
            <a:r>
              <a:rPr lang="ru-RU" sz="2400" i="1" dirty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как снег</a:t>
            </a:r>
            <a:r>
              <a:rPr lang="en-US" sz="2400" i="1" dirty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i="1" dirty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голову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57022" y="4812293"/>
            <a:ext cx="2857928" cy="4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Легок на помине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564283" y="4812293"/>
            <a:ext cx="3571972" cy="4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Он </a:t>
            </a:r>
            <a:r>
              <a:rPr lang="ru-RU" sz="2400" i="1" dirty="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легок на помине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57022" y="3779838"/>
            <a:ext cx="2460653" cy="73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Поговорки</a:t>
            </a:r>
            <a:r>
              <a:rPr lang="ru-RU" sz="4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483779" y="4017827"/>
            <a:ext cx="2936682" cy="44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Пословицы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35778" y="1874171"/>
            <a:ext cx="8890551" cy="159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Поговорка – меткое народное выражение,</a:t>
            </a:r>
          </a:p>
          <a:p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краткое по форме, острое по мысли.</a:t>
            </a:r>
          </a:p>
          <a:p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Пословица – законченное суждение, а поговорка - только часть суждения.</a:t>
            </a:r>
            <a:endParaRPr lang="ru-RU" sz="2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  <p:bldP spid="18439" grpId="0"/>
      <p:bldP spid="18440" grpId="0"/>
      <p:bldP spid="18441" grpId="0"/>
      <p:bldP spid="18442" grpId="0"/>
      <p:bldP spid="18443" grpId="0"/>
      <p:bldP spid="18444" grpId="0"/>
      <p:bldP spid="18445" grpId="0"/>
      <p:bldP spid="184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22" y="367484"/>
            <a:ext cx="9072563" cy="1511935"/>
          </a:xfrm>
        </p:spPr>
        <p:txBody>
          <a:bodyPr/>
          <a:lstStyle/>
          <a:p>
            <a:r>
              <a:rPr lang="ru-RU" sz="7300" dirty="0">
                <a:solidFill>
                  <a:srgbClr val="C00000"/>
                </a:solidFill>
                <a:latin typeface="Monotype Corsiva" pitchFamily="66" charset="0"/>
              </a:rPr>
              <a:t>Поиграем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1807" y="1874170"/>
            <a:ext cx="2658414" cy="881962"/>
          </a:xfrm>
        </p:spPr>
        <p:txBody>
          <a:bodyPr/>
          <a:lstStyle/>
          <a:p>
            <a:pPr>
              <a:buFontTx/>
              <a:buNone/>
            </a:pPr>
            <a:r>
              <a:rPr lang="ru-RU" i="1"/>
              <a:t>Досада – </a:t>
            </a:r>
          </a:p>
        </p:txBody>
      </p:sp>
      <p:pic>
        <p:nvPicPr>
          <p:cNvPr id="38916" name="Picture 4" descr="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03631" y="3065869"/>
            <a:ext cx="5796359" cy="4177071"/>
          </a:xfrm>
          <a:noFill/>
          <a:ln/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293705" y="1795423"/>
            <a:ext cx="5715854" cy="1103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500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надоел, как  горькая редька</a:t>
            </a:r>
          </a:p>
        </p:txBody>
      </p:sp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6283" y="843464"/>
            <a:ext cx="3900991" cy="1511935"/>
          </a:xfrm>
        </p:spPr>
        <p:txBody>
          <a:bodyPr/>
          <a:lstStyle/>
          <a:p>
            <a:pPr algn="l"/>
            <a:r>
              <a:rPr lang="ru-RU" sz="4000" b="1" i="1" dirty="0">
                <a:solidFill>
                  <a:srgbClr val="C00000"/>
                </a:solidFill>
              </a:rPr>
              <a:t>Недоумение </a:t>
            </a:r>
            <a:r>
              <a:rPr lang="ru-RU" sz="5300" i="1" dirty="0">
                <a:solidFill>
                  <a:schemeClr val="tx1"/>
                </a:solidFill>
              </a:rPr>
              <a:t>–</a:t>
            </a:r>
            <a:r>
              <a:rPr lang="ru-RU" sz="5300" i="1" dirty="0"/>
              <a:t> </a:t>
            </a:r>
          </a:p>
        </p:txBody>
      </p:sp>
      <p:pic>
        <p:nvPicPr>
          <p:cNvPr id="39939" name="Picture 3" descr="SNOWC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4372" y="3382605"/>
            <a:ext cx="5875114" cy="3561096"/>
          </a:xfrm>
          <a:prstGeom prst="rect">
            <a:avLst/>
          </a:prstGeom>
          <a:noFill/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326269" y="843464"/>
            <a:ext cx="5318580" cy="86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endParaRPr lang="ru-RU" sz="5300" i="1" dirty="0">
              <a:latin typeface="Tahoma" pitchFamily="34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167009" y="1160201"/>
            <a:ext cx="5556594" cy="1103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500" i="1" dirty="0">
                <a:solidFill>
                  <a:schemeClr val="tx2"/>
                </a:solidFill>
                <a:latin typeface="Tahoma" pitchFamily="34" charset="0"/>
              </a:rPr>
              <a:t>свалился, как снег на голову</a:t>
            </a:r>
          </a:p>
        </p:txBody>
      </p:sp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858585"/>
            <a:ext cx="9072563" cy="4535805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52059" y="3463102"/>
            <a:ext cx="9128566" cy="237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3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В камень стрелять – только стрелы терять</a:t>
            </a:r>
            <a:br>
              <a:rPr lang="ru-RU" sz="53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ru-RU" sz="53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-316770" y="0"/>
            <a:ext cx="9723604" cy="399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300" dirty="0">
                <a:solidFill>
                  <a:srgbClr val="C00000"/>
                </a:solidFill>
                <a:latin typeface="Monotype Corsiva" pitchFamily="66" charset="0"/>
              </a:rPr>
              <a:t>К каким случаям жизни можно применить эти пословицы?</a:t>
            </a:r>
            <a:r>
              <a:rPr lang="ru-RU" sz="53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/>
            </a:r>
            <a:br>
              <a:rPr lang="ru-RU" sz="53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ru-RU" sz="53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612224" y="5746753"/>
            <a:ext cx="5952120" cy="136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(Напрасная работа)</a:t>
            </a:r>
            <a:br>
              <a:rPr lang="ru-RU" sz="4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pic>
        <p:nvPicPr>
          <p:cNvPr id="41990" name="Picture 6" descr="BOWARR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" y="4017827"/>
            <a:ext cx="2868428" cy="301687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367484"/>
            <a:ext cx="8398771" cy="1511935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C00000"/>
                </a:solidFill>
              </a:rPr>
              <a:t>Цыплят по осени считают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023" y="3858585"/>
            <a:ext cx="4604536" cy="127044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4000" dirty="0">
                <a:solidFill>
                  <a:schemeClr val="tx2"/>
                </a:solidFill>
              </a:rPr>
              <a:t>(Результат виден позднее)</a:t>
            </a:r>
          </a:p>
        </p:txBody>
      </p:sp>
      <p:pic>
        <p:nvPicPr>
          <p:cNvPr id="45060" name="Picture 4" descr="CHICKEG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6269" y="2024664"/>
            <a:ext cx="4735794" cy="415432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300" dirty="0">
                <a:solidFill>
                  <a:schemeClr val="tx1"/>
                </a:solidFill>
              </a:rPr>
              <a:t> </a:t>
            </a:r>
            <a:r>
              <a:rPr lang="ru-RU" sz="5300" dirty="0">
                <a:solidFill>
                  <a:srgbClr val="C00000"/>
                </a:solidFill>
              </a:rPr>
              <a:t>Глупа та птица, которой своё гнездо не мило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023" y="2827878"/>
            <a:ext cx="5647601" cy="3501600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>
                <a:solidFill>
                  <a:schemeClr val="tx2"/>
                </a:solidFill>
              </a:rPr>
              <a:t>(Человек без родины не заслуживает уважения)</a:t>
            </a:r>
          </a:p>
        </p:txBody>
      </p:sp>
      <p:pic>
        <p:nvPicPr>
          <p:cNvPr id="44036" name="Picture 4" descr="PARTRID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5589" y="2565391"/>
            <a:ext cx="4615036" cy="476329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0.9|0.6|0.7|0.7|0.8|0.9|1|1.1|0.9|0.9|1|0.9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0.9|0.7|0.6|0.7|0.7|0.7|0.7|0.7|0.7"/>
</p:tagLst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481</Words>
  <PresentationFormat>Произвольный</PresentationFormat>
  <Paragraphs>140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Восстановите верные сочетания частей пословиц</vt:lpstr>
      <vt:lpstr>Что за роскошь, что за смысл, какой толк в каждой поговорке нашей!..                                                                     А.С.Пушкин</vt:lpstr>
      <vt:lpstr>Поиграем</vt:lpstr>
      <vt:lpstr>Недоумение – </vt:lpstr>
      <vt:lpstr>Слайд 7</vt:lpstr>
      <vt:lpstr>Цыплят по осени считают</vt:lpstr>
      <vt:lpstr> Глупа та птица, которой своё гнездо не мило</vt:lpstr>
      <vt:lpstr>Старый конь борозды не портит</vt:lpstr>
      <vt:lpstr>Отличие пословиц от поговорок</vt:lpstr>
      <vt:lpstr>Закончите пословицы и объясните их значение</vt:lpstr>
      <vt:lpstr>Превратите поговорку в пословицу: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226</cp:lastModifiedBy>
  <cp:revision>19</cp:revision>
  <cp:lastPrinted>1601-01-01T00:00:00Z</cp:lastPrinted>
  <dcterms:created xsi:type="dcterms:W3CDTF">2010-10-27T05:18:47Z</dcterms:created>
  <dcterms:modified xsi:type="dcterms:W3CDTF">2013-09-06T06:54:48Z</dcterms:modified>
</cp:coreProperties>
</file>