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66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6699FF"/>
    <a:srgbClr val="F42C49"/>
    <a:srgbClr val="FF99CC"/>
    <a:srgbClr val="66FF66"/>
    <a:srgbClr val="E6FEE7"/>
    <a:srgbClr val="FFFF66"/>
    <a:srgbClr val="66FFFF"/>
    <a:srgbClr val="F0A22E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D51D-CB23-46B0-BF82-710B649A9F6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0D7EA8E-2873-406D-BA8F-0CC19272A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D51D-CB23-46B0-BF82-710B649A9F6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EA8E-2873-406D-BA8F-0CC19272A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D51D-CB23-46B0-BF82-710B649A9F6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EA8E-2873-406D-BA8F-0CC19272A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D51D-CB23-46B0-BF82-710B649A9F6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0D7EA8E-2873-406D-BA8F-0CC19272A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D51D-CB23-46B0-BF82-710B649A9F6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EA8E-2873-406D-BA8F-0CC19272A5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D51D-CB23-46B0-BF82-710B649A9F6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EA8E-2873-406D-BA8F-0CC19272A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D51D-CB23-46B0-BF82-710B649A9F6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0D7EA8E-2873-406D-BA8F-0CC19272A5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D51D-CB23-46B0-BF82-710B649A9F6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EA8E-2873-406D-BA8F-0CC19272A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D51D-CB23-46B0-BF82-710B649A9F6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EA8E-2873-406D-BA8F-0CC19272A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D51D-CB23-46B0-BF82-710B649A9F6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EA8E-2873-406D-BA8F-0CC19272A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D51D-CB23-46B0-BF82-710B649A9F6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EA8E-2873-406D-BA8F-0CC19272A5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ACAD51D-CB23-46B0-BF82-710B649A9F6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0D7EA8E-2873-406D-BA8F-0CC19272A5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571612"/>
            <a:ext cx="8458200" cy="1470025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>Образовательная деятельность в детском саду  в соответствии с федеральными государственными требованиями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5786454"/>
            <a:ext cx="8258204" cy="509026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dirty="0" smtClean="0"/>
              <a:t>ГОУ детский сад комбинированного вида № </a:t>
            </a:r>
            <a:r>
              <a:rPr lang="ru-RU" dirty="0" smtClean="0"/>
              <a:t>2447</a:t>
            </a:r>
          </a:p>
          <a:p>
            <a:pPr algn="ctr"/>
            <a:r>
              <a:rPr lang="ru-RU" dirty="0" smtClean="0"/>
              <a:t>Старший воспитатель Степанова Наталья Анатольевна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Каждая образовательная область (исключение – Здоровье, Безопасность) направлена на развитие детской деятельности: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28802"/>
            <a:ext cx="8686800" cy="4525963"/>
          </a:xfrm>
        </p:spPr>
        <p:txBody>
          <a:bodyPr>
            <a:normAutofit lnSpcReduction="10000"/>
          </a:bodyPr>
          <a:lstStyle/>
          <a:p>
            <a:pPr>
              <a:buClr>
                <a:srgbClr val="2E1700"/>
              </a:buClr>
              <a:buFont typeface="Wingdings" pitchFamily="2" charset="2"/>
              <a:buChar char="§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Физическая культура – двигательной; </a:t>
            </a:r>
          </a:p>
          <a:p>
            <a:pPr>
              <a:buClr>
                <a:srgbClr val="2E1700"/>
              </a:buClr>
              <a:buFont typeface="Wingdings" pitchFamily="2" charset="2"/>
              <a:buChar char="§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Социализация – игровой;</a:t>
            </a:r>
          </a:p>
          <a:p>
            <a:pPr>
              <a:buClr>
                <a:srgbClr val="2E1700"/>
              </a:buClr>
              <a:buFont typeface="Wingdings" pitchFamily="2" charset="2"/>
              <a:buChar char="§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Труд – трудовой;</a:t>
            </a:r>
          </a:p>
          <a:p>
            <a:pPr>
              <a:buClr>
                <a:srgbClr val="2E1700"/>
              </a:buClr>
              <a:buFont typeface="Wingdings" pitchFamily="2" charset="2"/>
              <a:buChar char="§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Коммуникация - коммуникативной;</a:t>
            </a:r>
          </a:p>
          <a:p>
            <a:pPr>
              <a:buClr>
                <a:srgbClr val="2E1700"/>
              </a:buClr>
              <a:buFont typeface="Wingdings" pitchFamily="2" charset="2"/>
              <a:buChar char="§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Познание – познавательно-исследовательской и продуктивной (конструктивной);</a:t>
            </a:r>
          </a:p>
          <a:p>
            <a:pPr>
              <a:buClr>
                <a:srgbClr val="2E1700"/>
              </a:buClr>
              <a:buFont typeface="Wingdings" pitchFamily="2" charset="2"/>
              <a:buChar char="§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Чтение художественной литературы – восприятия худ. литературы;</a:t>
            </a:r>
          </a:p>
          <a:p>
            <a:pPr>
              <a:buClr>
                <a:srgbClr val="2E1700"/>
              </a:buClr>
              <a:buFont typeface="Wingdings" pitchFamily="2" charset="2"/>
              <a:buChar char="§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Музыка – музыкально-художественной;</a:t>
            </a:r>
          </a:p>
          <a:p>
            <a:pPr>
              <a:buClr>
                <a:srgbClr val="2E1700"/>
              </a:buClr>
              <a:buFont typeface="Wingdings" pitchFamily="2" charset="2"/>
              <a:buChar char="§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Художественное творчество - продуктивной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663300"/>
              </a:buCl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Общий объём образовательной нагрузки </a:t>
            </a:r>
            <a:b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(как непосредственно образовательной деятельности, так и образовательной деятельности, осуществляемой в ходе режимных моментов)</a:t>
            </a:r>
            <a:endParaRPr lang="ru-RU" sz="2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Определяется дошкольным образовательным учреждением самостоятельно с учетом:</a:t>
            </a:r>
          </a:p>
          <a:p>
            <a:pPr>
              <a:buClr>
                <a:srgbClr val="553529"/>
              </a:buClr>
              <a:buFont typeface="Wingdings" pitchFamily="2" charset="2"/>
              <a:buChar char="Ø"/>
            </a:pPr>
            <a:r>
              <a:rPr lang="ru-RU" b="1" dirty="0" smtClean="0"/>
              <a:t>действующих санитарно-эпидемиологических правил и нормативов (</a:t>
            </a:r>
            <a:r>
              <a:rPr lang="ru-RU" b="1" dirty="0" err="1" smtClean="0"/>
              <a:t>СанПиН</a:t>
            </a:r>
            <a:r>
              <a:rPr lang="ru-RU" b="1" dirty="0" smtClean="0"/>
              <a:t>);</a:t>
            </a:r>
          </a:p>
          <a:p>
            <a:pPr>
              <a:buClr>
                <a:srgbClr val="553529"/>
              </a:buClr>
              <a:buFont typeface="Wingdings" pitchFamily="2" charset="2"/>
              <a:buChar char="Ø"/>
            </a:pPr>
            <a:r>
              <a:rPr lang="ru-RU" b="1" dirty="0" smtClean="0"/>
              <a:t>федеральных государственных требований в сфере дошкольного образования;</a:t>
            </a:r>
          </a:p>
          <a:p>
            <a:pPr>
              <a:buClr>
                <a:srgbClr val="553529"/>
              </a:buClr>
              <a:buFont typeface="Wingdings" pitchFamily="2" charset="2"/>
              <a:buChar char="Ø"/>
            </a:pPr>
            <a:r>
              <a:rPr lang="ru-RU" b="1" dirty="0" smtClean="0"/>
              <a:t>типа и вида учреждения, реализующего основную общеобразовательную программу дошкольного образования, наличия приоритетных направлений образовательной деятельности;</a:t>
            </a:r>
          </a:p>
          <a:p>
            <a:pPr>
              <a:buClr>
                <a:srgbClr val="553529"/>
              </a:buClr>
              <a:buFont typeface="Wingdings" pitchFamily="2" charset="2"/>
              <a:buChar char="Ø"/>
            </a:pPr>
            <a:r>
              <a:rPr lang="ru-RU" b="1" dirty="0" smtClean="0"/>
              <a:t>рекомендаций примерной основной общеобразовательной программы дошкольного образования;</a:t>
            </a:r>
          </a:p>
          <a:p>
            <a:pPr>
              <a:buClr>
                <a:srgbClr val="553529"/>
              </a:buClr>
              <a:buFont typeface="Wingdings" pitchFamily="2" charset="2"/>
              <a:buChar char="Ø"/>
            </a:pPr>
            <a:r>
              <a:rPr lang="ru-RU" b="1" dirty="0" smtClean="0"/>
              <a:t>специфики условий (климатических, демографических, национально-культурных и др.) осуществления образовательного процесса.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21779"/>
          <a:ext cx="8858311" cy="6711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578"/>
                <a:gridCol w="1214058"/>
                <a:gridCol w="859846"/>
                <a:gridCol w="1787912"/>
                <a:gridCol w="1072727"/>
                <a:gridCol w="1001212"/>
                <a:gridCol w="1421971"/>
                <a:gridCol w="1143007"/>
              </a:tblGrid>
              <a:tr h="550481">
                <a:tc rowSpan="2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День </a:t>
                      </a:r>
                      <a:endParaRPr lang="ru-RU" dirty="0"/>
                    </a:p>
                  </a:txBody>
                  <a:tcPr vert="vert270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0" lang="ru-RU" sz="1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Режим</a:t>
                      </a:r>
                      <a:endParaRPr lang="ru-RU" sz="1600" b="0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Интегр</a:t>
                      </a:r>
                      <a:r>
                        <a:rPr kumimoji="0" lang="ru-RU" sz="1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образ. обл. </a:t>
                      </a:r>
                      <a:endParaRPr lang="ru-RU" sz="1600" b="0" dirty="0"/>
                    </a:p>
                  </a:txBody>
                  <a:tcPr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0" lang="ru-RU" sz="14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Совместная деятельность взрослого и детей с учетом интеграции обр.обл.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развив. среды для </a:t>
                      </a:r>
                      <a:r>
                        <a:rPr kumimoji="0" lang="ru-RU" sz="1600" b="0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</a:t>
                      </a:r>
                      <a:r>
                        <a:rPr kumimoji="0" lang="ru-RU" sz="16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  </a:t>
                      </a:r>
                      <a:r>
                        <a:rPr kumimoji="0" lang="ru-RU" sz="1600" b="0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деятел</a:t>
                      </a:r>
                      <a:r>
                        <a:rPr kumimoji="0" lang="ru-RU" sz="16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детей</a:t>
                      </a:r>
                      <a:endParaRPr lang="ru-RU" sz="1600" b="0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Взаимод</a:t>
                      </a:r>
                      <a:r>
                        <a:rPr kumimoji="0" lang="ru-RU" sz="16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 </a:t>
                      </a:r>
                      <a:r>
                        <a:rPr kumimoji="0" lang="ru-RU" sz="1600" b="0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родител</a:t>
                      </a:r>
                      <a:r>
                        <a:rPr kumimoji="0" lang="ru-RU" sz="16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endParaRPr lang="ru-RU" sz="1600" b="0" dirty="0"/>
                    </a:p>
                  </a:txBody>
                  <a:tcPr/>
                </a:tc>
              </a:tr>
              <a:tr h="5459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Групповая,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подгрупповая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0A22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Индивид. </a:t>
                      </a:r>
                      <a:r>
                        <a:rPr kumimoji="0" lang="ru-RU" sz="140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деятел</a:t>
                      </a:r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0A22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Обр. </a:t>
                      </a:r>
                      <a:r>
                        <a:rPr kumimoji="0" lang="ru-RU" sz="140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д-ть</a:t>
                      </a:r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</a:t>
                      </a:r>
                      <a:r>
                        <a:rPr kumimoji="0" lang="ru-RU" sz="140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реж</a:t>
                      </a:r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м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0A22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76577">
                <a:tc rowSpan="7"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День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недели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Утро: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игры,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дежур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индив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 работа,</a:t>
                      </a: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поруч-я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 утр.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гим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КГН,</a:t>
                      </a:r>
                      <a:r>
                        <a:rPr kumimoji="0" lang="ru-RU" sz="12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завтр</a:t>
                      </a: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Указываются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образов. области,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задачи которых  реализуются в данной</a:t>
                      </a:r>
                    </a:p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деятельности и формах работы с детьми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99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Бассейн, утр. гимн;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дид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игры, чтение худ. лит; беседа; развив. игры;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артик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 пальчик. гимн.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Беседа;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подраж-ые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движ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обуч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игры. закреп. пройден. образ. Обл.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Объяс-ие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показ  </a:t>
                      </a:r>
                      <a:r>
                        <a:rPr lang="ru-RU" sz="12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лич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пример, </a:t>
                      </a:r>
                      <a:r>
                        <a:rPr lang="ru-RU" sz="12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напом-ие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ситуативный  разговор, напоминание.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Обог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2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предметно-развив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ср.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Актив-ия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детей на </a:t>
                      </a:r>
                      <a:r>
                        <a:rPr lang="ru-RU" sz="12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самост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2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деятел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: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книги, природы, 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худож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творчества; </a:t>
                      </a:r>
                      <a:r>
                        <a:rPr lang="ru-RU" sz="12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деж-ва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с/р.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игры;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моделирование.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rowSpan="7"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Беседы,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.,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Совм-е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празд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досуги,  занят.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Экскурсии, наблюдения, чтение.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Совм-ое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твор-во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совм-ой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труд.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 субботники.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Сем-е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твор-е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проекты</a:t>
                      </a:r>
                    </a:p>
                    <a:p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Род-ие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соб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мастер-класс. Семинары-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практикумы.</a:t>
                      </a:r>
                    </a:p>
                    <a:p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оформ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род. уголков.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Экскурсии с детьми. Чтение детям,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зауч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наизусть.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Экс-и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дома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тв-ва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Показ спектаклей кукольного театра.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Образов. </a:t>
                      </a:r>
                      <a:r>
                        <a:rPr kumimoji="0" lang="ru-RU" sz="12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Деятельн</a:t>
                      </a: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1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Указывается деятельность и краткое содержание занятий.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72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Игры, </a:t>
                      </a:r>
                      <a:r>
                        <a:rPr lang="ru-RU" sz="1000" dirty="0" err="1" smtClean="0">
                          <a:latin typeface="Times New Roman"/>
                          <a:ea typeface="Calibri"/>
                          <a:cs typeface="Times New Roman"/>
                        </a:rPr>
                        <a:t>дготовка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 к прогулке.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Прогулка: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игры, </a:t>
                      </a:r>
                      <a:r>
                        <a:rPr lang="ru-RU" sz="1000" dirty="0" err="1" smtClean="0">
                          <a:latin typeface="Times New Roman"/>
                          <a:ea typeface="Calibri"/>
                          <a:cs typeface="Times New Roman"/>
                        </a:rPr>
                        <a:t>наблюд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 ,труд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000" dirty="0" err="1" smtClean="0">
                          <a:latin typeface="Times New Roman"/>
                          <a:ea typeface="Calibri"/>
                          <a:cs typeface="Times New Roman"/>
                        </a:rPr>
                        <a:t>индив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работа, </a:t>
                      </a:r>
                      <a:r>
                        <a:rPr lang="ru-RU" sz="1000" dirty="0" err="1" smtClean="0">
                          <a:latin typeface="Times New Roman"/>
                          <a:ea typeface="Calibri"/>
                          <a:cs typeface="Times New Roman"/>
                        </a:rPr>
                        <a:t>физк-оздор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. работа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Подвиж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игра, </a:t>
                      </a: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спорт-ые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игры, </a:t>
                      </a: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физк-ое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зан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ул.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Наблюдения за объектами живой и неживой природы.  Целевые прогулки, экскурсии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., труд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участке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Беседа; </a:t>
                      </a:r>
                      <a:r>
                        <a:rPr lang="ru-RU" sz="11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подраж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1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движ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 </a:t>
                      </a:r>
                      <a:r>
                        <a:rPr lang="ru-RU" sz="11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обуч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игры. Закрепление пройденного по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обр. обл.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Коррекция</a:t>
                      </a: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С/</a:t>
                      </a: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игра, наблюдение, 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экспериментирова-ние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исследоват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деят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., развив.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игры, 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рассказ,  беседа проектная 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деятель-ность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, проблемные ситуации, 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личный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пример, ситуативный разговор</a:t>
                      </a: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Обогащ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предметно-развив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. ср.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гр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на участке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Сюж-рол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дид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наст-печ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игры. Игры с песком (со снегом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).Эксперимент </a:t>
                      </a:r>
                    </a:p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 Опыты.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Возвращение с прогулки, КГН, 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обед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, работа перед сном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Бассейн, чтение художественной литературы.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Самостоятельная деятельность детей в центрах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активн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Самостоятельная деятельность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детей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8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Вечер: </a:t>
                      </a:r>
                      <a:r>
                        <a:rPr lang="ru-RU" sz="1000" dirty="0" err="1" smtClean="0">
                          <a:latin typeface="Times New Roman"/>
                          <a:ea typeface="Calibri"/>
                          <a:cs typeface="Times New Roman"/>
                        </a:rPr>
                        <a:t>оздор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закал.  </a:t>
                      </a:r>
                      <a:r>
                        <a:rPr lang="ru-RU" sz="1000" dirty="0" err="1" smtClean="0">
                          <a:latin typeface="Times New Roman"/>
                          <a:ea typeface="Calibri"/>
                          <a:cs typeface="Times New Roman"/>
                        </a:rPr>
                        <a:t>проц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КГН,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игры п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олдник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сам. </a:t>
                      </a:r>
                      <a:r>
                        <a:rPr lang="ru-RU" sz="1000" dirty="0" err="1" smtClean="0">
                          <a:latin typeface="Times New Roman"/>
                          <a:ea typeface="Calibri"/>
                          <a:cs typeface="Times New Roman"/>
                        </a:rPr>
                        <a:t>деят-ть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  досуги.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42C4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Бассейн, гимнастика после сна, закаливание. Кружки. 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С/</a:t>
                      </a: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дидактические, 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досуго-вые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  игры. Чтение худ. </a:t>
                      </a: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литерату-ры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42C4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Беседа; </a:t>
                      </a:r>
                      <a:r>
                        <a:rPr lang="ru-RU" sz="1000" dirty="0" err="1" smtClean="0">
                          <a:latin typeface="Times New Roman"/>
                          <a:ea typeface="Calibri"/>
                          <a:cs typeface="Times New Roman"/>
                        </a:rPr>
                        <a:t>подраж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000" dirty="0" err="1" smtClean="0">
                          <a:latin typeface="Times New Roman"/>
                          <a:ea typeface="Calibri"/>
                          <a:cs typeface="Times New Roman"/>
                        </a:rPr>
                        <a:t>движ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ru-RU" sz="1000" dirty="0" err="1" smtClean="0">
                          <a:latin typeface="Times New Roman"/>
                          <a:ea typeface="Calibri"/>
                          <a:cs typeface="Times New Roman"/>
                        </a:rPr>
                        <a:t>обуч.иг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Закрепление пройденного по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обр. обл.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Коррекция.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42C4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Обогащ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предметно-развив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. ср.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гр.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Самостоят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худож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деят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творческие задания; 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дежурство.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42C4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66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Прогулка.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6699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Все мероприятия планируются  также как и в первую половину дня.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Основные подходы к образованию детей дошкольного возраста: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000240"/>
            <a:ext cx="8686800" cy="3294067"/>
          </a:xfrm>
        </p:spPr>
        <p:txBody>
          <a:bodyPr/>
          <a:lstStyle/>
          <a:p>
            <a:pPr>
              <a:buClrTx/>
              <a:buFont typeface="Wingdings" pitchFamily="2" charset="2"/>
              <a:buChar char="v"/>
            </a:pPr>
            <a:r>
              <a:rPr lang="ru-RU" b="1" dirty="0" smtClean="0"/>
              <a:t>культурно-исторический;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ru-RU" b="1" dirty="0" err="1" smtClean="0"/>
              <a:t>деятельностный</a:t>
            </a:r>
            <a:r>
              <a:rPr lang="ru-RU" b="1" dirty="0" smtClean="0"/>
              <a:t>;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ru-RU" b="1" dirty="0" smtClean="0"/>
              <a:t> личностный.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Интегративные качества как результат освоения основной общеобразовательной программы дошкольного образования</a:t>
            </a:r>
            <a:endParaRPr lang="ru-RU" sz="2400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SzPct val="60000"/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Физически развитый, овладевший основными культурно-гигиеническими навыками.</a:t>
            </a:r>
          </a:p>
          <a:p>
            <a:pPr algn="ctr">
              <a:lnSpc>
                <a:spcPct val="90000"/>
              </a:lnSpc>
              <a:buSzPct val="60000"/>
              <a:buNone/>
            </a:pP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ClrTx/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У ребенка сформированы основные физические качества и потребность в двигательной активности. Самостоятельно выполняет доступные возрасту гигиенические процедуры, соблюдает элементарные правила здорового образа жизни.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357430"/>
            <a:ext cx="8686800" cy="84124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новых  встреч!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071546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Непосредственно образовательная деятельность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786058"/>
            <a:ext cx="8458200" cy="264320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Реализуется через организацию различных видов детской деятельности или их интеграцию с использованием разнообразных форм и методов работы, выбор которых осуществляется педагогами самостоятельно в зависимости от контингента детей, уровня освоения Программы и решения конкретных образовательных задач.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ЗАДАЧИ ДОШКОЛЬНОГО ОБРАЗОВАНИЯ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стимулирование коммуникативной, познавательной, игровой и др. активности детей в различных видах деятельности;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компетентности в сфере отношений к миру, к людям, к себе;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включение детей в различные формы сотрудничества (со взрослыми и детьми разного возраста).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071546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Содержание дошкольного образования представлено следующими направлениями развития: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786058"/>
            <a:ext cx="8458200" cy="2571768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ru-RU" b="1" dirty="0" smtClean="0"/>
              <a:t>физическое 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b="1" dirty="0" smtClean="0"/>
              <a:t>познавательно- речевое 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b="1" dirty="0" smtClean="0"/>
              <a:t>социально- личностное 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b="1" dirty="0" smtClean="0"/>
              <a:t>художественно- эстетическое. 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модели образования детей дошкольного возраста: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Wingdings" pitchFamily="2" charset="2"/>
              <a:buChar char="v"/>
            </a:pPr>
            <a:endParaRPr lang="ru-RU" b="1" dirty="0" smtClean="0"/>
          </a:p>
          <a:p>
            <a:pPr>
              <a:buClrTx/>
              <a:buFont typeface="Wingdings" pitchFamily="2" charset="2"/>
              <a:buChar char="v"/>
            </a:pPr>
            <a:endParaRPr lang="ru-RU" b="1" dirty="0" smtClean="0"/>
          </a:p>
          <a:p>
            <a:pPr>
              <a:buClrTx/>
              <a:buFont typeface="Wingdings" pitchFamily="2" charset="2"/>
              <a:buChar char="v"/>
            </a:pPr>
            <a:r>
              <a:rPr lang="ru-RU" b="1" dirty="0" smtClean="0"/>
              <a:t>совместная деятельность взрослых и детей;</a:t>
            </a:r>
          </a:p>
          <a:p>
            <a:pPr>
              <a:buClrTx/>
              <a:buFont typeface="Wingdings" pitchFamily="2" charset="2"/>
              <a:buChar char="v"/>
            </a:pPr>
            <a:endParaRPr lang="ru-RU" b="1" dirty="0" smtClean="0"/>
          </a:p>
          <a:p>
            <a:pPr>
              <a:buClrTx/>
              <a:buFont typeface="Wingdings" pitchFamily="2" charset="2"/>
              <a:buChar char="v"/>
            </a:pPr>
            <a:r>
              <a:rPr lang="ru-RU" b="1" dirty="0" smtClean="0"/>
              <a:t>самостоятельная деятельность.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Использование   адекватных возрасту форм работы с детьми: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ru-RU" b="1" dirty="0" smtClean="0"/>
              <a:t>игра;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b="1" dirty="0" smtClean="0"/>
              <a:t>наблюдение;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b="1" dirty="0" smtClean="0"/>
              <a:t>беседа, разговор;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b="1" dirty="0" smtClean="0"/>
              <a:t>решение проблемных ситуаций;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b="1" dirty="0" smtClean="0"/>
              <a:t>экспериментирование;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b="1" dirty="0" smtClean="0"/>
              <a:t>чтение;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b="1" dirty="0" smtClean="0"/>
              <a:t>коллекционирование</a:t>
            </a:r>
          </a:p>
          <a:p>
            <a:pPr>
              <a:buClrTx/>
              <a:buFontTx/>
              <a:buNone/>
            </a:pPr>
            <a:r>
              <a:rPr lang="ru-RU" b="1" dirty="0" smtClean="0"/>
              <a:t>				и др.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Образовательная деятельность Соответствует  принципам: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Wingdings" pitchFamily="2" charset="2"/>
              <a:buChar char="v"/>
            </a:pPr>
            <a:r>
              <a:rPr lang="ru-RU" b="1" dirty="0" smtClean="0"/>
              <a:t>развивающего образования;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ru-RU" b="1" dirty="0" smtClean="0"/>
              <a:t>научной обоснованности и практической применимости;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ru-RU" b="1" dirty="0" smtClean="0"/>
              <a:t>полноты, необходимости и достаточности;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ru-RU" b="1" dirty="0" smtClean="0"/>
              <a:t>интеграции образовательных областей,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ru-RU" b="1" dirty="0" smtClean="0"/>
              <a:t>комплексно-тематическому принципу построения образовательного процесса.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553529"/>
                </a:solidFill>
                <a:latin typeface="Times New Roman" pitchFamily="18" charset="0"/>
                <a:cs typeface="Times New Roman" pitchFamily="18" charset="0"/>
              </a:rPr>
              <a:t>Принципиальные отличия модели организации образовательного процесса в соответствии с ФГТ от «старой» модели</a:t>
            </a:r>
            <a:endParaRPr lang="ru-RU" sz="2400" b="1" dirty="0">
              <a:solidFill>
                <a:srgbClr val="5535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553529"/>
              </a:buClr>
              <a:buFont typeface="Wingdings" pitchFamily="2" charset="2"/>
              <a:buChar char="Ø"/>
            </a:pPr>
            <a:r>
              <a:rPr lang="ru-RU" b="1" dirty="0" smtClean="0"/>
              <a:t>Исключение учебного блока (но не процесса обучения!) ; </a:t>
            </a:r>
          </a:p>
          <a:p>
            <a:pPr>
              <a:buClr>
                <a:srgbClr val="553529"/>
              </a:buClr>
              <a:buFont typeface="Wingdings" pitchFamily="2" charset="2"/>
              <a:buChar char="Ø"/>
            </a:pPr>
            <a:r>
              <a:rPr lang="ru-RU" b="1" dirty="0" smtClean="0"/>
              <a:t>Увеличение объема блока совместной деятельности взрослого и детей, в который, входит уже не только образовательная деятельность, осуществляемая в ходе режимных моментов, но и непосредственно образовательная деятельность;</a:t>
            </a:r>
          </a:p>
          <a:p>
            <a:pPr>
              <a:buClr>
                <a:srgbClr val="553529"/>
              </a:buClr>
              <a:buFont typeface="Wingdings" pitchFamily="2" charset="2"/>
              <a:buChar char="Ø"/>
            </a:pPr>
            <a:r>
              <a:rPr lang="ru-RU" b="1" dirty="0" smtClean="0"/>
              <a:t>Изменение содержания понятия «совместная деятельность взрослого и детей» с учетом ее сущностных (а не формальных) признаков;</a:t>
            </a:r>
          </a:p>
          <a:p>
            <a:pPr>
              <a:buClr>
                <a:srgbClr val="553529"/>
              </a:buClr>
              <a:buFont typeface="Wingdings" pitchFamily="2" charset="2"/>
              <a:buChar char="Ø"/>
            </a:pPr>
            <a:r>
              <a:rPr lang="ru-RU" b="1" dirty="0" smtClean="0"/>
              <a:t>Изменение объема и содержания понятия «непосредственно образовательная деятельность».</a:t>
            </a:r>
          </a:p>
          <a:p>
            <a:pPr>
              <a:buClr>
                <a:srgbClr val="553529"/>
              </a:buCl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Содержание дошкольного образования представляет совокупность образовательных областей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85926"/>
            <a:ext cx="8686800" cy="4294199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663300"/>
              </a:buClr>
              <a:buFont typeface="Wingdings" pitchFamily="2" charset="2"/>
              <a:buChar char="v"/>
            </a:pPr>
            <a:r>
              <a:rPr lang="ru-RU" b="1" dirty="0" smtClean="0"/>
              <a:t>Физическая культура;</a:t>
            </a:r>
          </a:p>
          <a:p>
            <a:pPr>
              <a:buClr>
                <a:srgbClr val="663300"/>
              </a:buClr>
              <a:buFont typeface="Wingdings" pitchFamily="2" charset="2"/>
              <a:buChar char="v"/>
            </a:pPr>
            <a:r>
              <a:rPr lang="ru-RU" b="1" dirty="0" smtClean="0"/>
              <a:t>Здоровье;</a:t>
            </a:r>
          </a:p>
          <a:p>
            <a:pPr>
              <a:buClr>
                <a:srgbClr val="663300"/>
              </a:buClr>
              <a:buFont typeface="Wingdings" pitchFamily="2" charset="2"/>
              <a:buChar char="v"/>
            </a:pPr>
            <a:r>
              <a:rPr lang="ru-RU" b="1" dirty="0" smtClean="0"/>
              <a:t>Социализация;</a:t>
            </a:r>
          </a:p>
          <a:p>
            <a:pPr>
              <a:buClr>
                <a:srgbClr val="663300"/>
              </a:buClr>
              <a:buFont typeface="Wingdings" pitchFamily="2" charset="2"/>
              <a:buChar char="v"/>
            </a:pPr>
            <a:r>
              <a:rPr lang="ru-RU" b="1" dirty="0" smtClean="0"/>
              <a:t>Труд;</a:t>
            </a:r>
          </a:p>
          <a:p>
            <a:pPr>
              <a:buClr>
                <a:srgbClr val="663300"/>
              </a:buClr>
              <a:buFont typeface="Wingdings" pitchFamily="2" charset="2"/>
              <a:buChar char="v"/>
            </a:pPr>
            <a:r>
              <a:rPr lang="ru-RU" b="1" dirty="0" smtClean="0"/>
              <a:t>Безопасность;</a:t>
            </a:r>
          </a:p>
          <a:p>
            <a:pPr>
              <a:buClr>
                <a:srgbClr val="663300"/>
              </a:buClr>
              <a:buFont typeface="Wingdings" pitchFamily="2" charset="2"/>
              <a:buChar char="v"/>
            </a:pPr>
            <a:r>
              <a:rPr lang="ru-RU" b="1" dirty="0" smtClean="0"/>
              <a:t>Коммуникация;</a:t>
            </a:r>
          </a:p>
          <a:p>
            <a:pPr>
              <a:buClr>
                <a:srgbClr val="663300"/>
              </a:buClr>
              <a:buFont typeface="Wingdings" pitchFamily="2" charset="2"/>
              <a:buChar char="v"/>
            </a:pPr>
            <a:r>
              <a:rPr lang="ru-RU" b="1" dirty="0" smtClean="0"/>
              <a:t>Познание;</a:t>
            </a:r>
          </a:p>
          <a:p>
            <a:pPr>
              <a:buClr>
                <a:srgbClr val="663300"/>
              </a:buClr>
              <a:buFont typeface="Wingdings" pitchFamily="2" charset="2"/>
              <a:buChar char="v"/>
            </a:pPr>
            <a:r>
              <a:rPr lang="ru-RU" b="1" dirty="0" smtClean="0"/>
              <a:t>Чтение художественной литературы;</a:t>
            </a:r>
          </a:p>
          <a:p>
            <a:pPr>
              <a:buClr>
                <a:srgbClr val="663300"/>
              </a:buClr>
              <a:buFont typeface="Wingdings" pitchFamily="2" charset="2"/>
              <a:buChar char="v"/>
            </a:pPr>
            <a:r>
              <a:rPr lang="ru-RU" b="1" dirty="0" smtClean="0"/>
              <a:t>Музыка</a:t>
            </a:r>
          </a:p>
          <a:p>
            <a:pPr>
              <a:buClr>
                <a:srgbClr val="663300"/>
              </a:buClr>
              <a:buFont typeface="Wingdings" pitchFamily="2" charset="2"/>
              <a:buChar char="v"/>
            </a:pPr>
            <a:r>
              <a:rPr lang="ru-RU" b="1" dirty="0" smtClean="0"/>
              <a:t>Художественное творчество.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237</TotalTime>
  <Words>880</Words>
  <Application>Microsoft Office PowerPoint</Application>
  <PresentationFormat>Экран (4:3)</PresentationFormat>
  <Paragraphs>131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Образовательная деятельность в детском саду  в соответствии с федеральными государственными требованиями </vt:lpstr>
      <vt:lpstr>Непосредственно образовательная деятельность </vt:lpstr>
      <vt:lpstr>ЗАДАЧИ ДОШКОЛЬНОГО ОБРАЗОВАНИЯ: </vt:lpstr>
      <vt:lpstr>Содержание дошкольного образования представлено следующими направлениями развития:</vt:lpstr>
      <vt:lpstr>Основные модели образования детей дошкольного возраста:</vt:lpstr>
      <vt:lpstr>Использование   адекватных возрасту форм работы с детьми: </vt:lpstr>
      <vt:lpstr>Образовательная деятельность Соответствует  принципам:</vt:lpstr>
      <vt:lpstr>Принципиальные отличия модели организации образовательного процесса в соответствии с ФГТ от «старой» модели</vt:lpstr>
      <vt:lpstr>Содержание дошкольного образования представляет совокупность образовательных областей</vt:lpstr>
      <vt:lpstr>Каждая образовательная область (исключение – Здоровье, Безопасность) направлена на развитие детской деятельности: </vt:lpstr>
      <vt:lpstr>Общий объём образовательной нагрузки  (как непосредственно образовательной деятельности, так и образовательной деятельности, осуществляемой в ходе режимных моментов)</vt:lpstr>
      <vt:lpstr>Слайд 12</vt:lpstr>
      <vt:lpstr>Основные подходы к образованию детей дошкольного возраста: </vt:lpstr>
      <vt:lpstr>Интегративные качества как результат освоения основной общеобразовательной программы дошкольного образования</vt:lpstr>
      <vt:lpstr>До новых  встреч!  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деятельность в детском саду  в соответствии с федеральными государственными требованиями</dc:title>
  <dc:creator>Наташенька</dc:creator>
  <cp:lastModifiedBy>Наташенька</cp:lastModifiedBy>
  <cp:revision>25</cp:revision>
  <dcterms:created xsi:type="dcterms:W3CDTF">2011-08-29T17:15:58Z</dcterms:created>
  <dcterms:modified xsi:type="dcterms:W3CDTF">2011-11-16T18:14:55Z</dcterms:modified>
</cp:coreProperties>
</file>