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0" r:id="rId2"/>
  </p:sldMasterIdLst>
  <p:notesMasterIdLst>
    <p:notesMasterId r:id="rId19"/>
  </p:notesMasterIdLst>
  <p:sldIdLst>
    <p:sldId id="268" r:id="rId3"/>
    <p:sldId id="272" r:id="rId4"/>
    <p:sldId id="267" r:id="rId5"/>
    <p:sldId id="270" r:id="rId6"/>
    <p:sldId id="256" r:id="rId7"/>
    <p:sldId id="257" r:id="rId8"/>
    <p:sldId id="258" r:id="rId9"/>
    <p:sldId id="259" r:id="rId10"/>
    <p:sldId id="262" r:id="rId11"/>
    <p:sldId id="261" r:id="rId12"/>
    <p:sldId id="271" r:id="rId13"/>
    <p:sldId id="263" r:id="rId14"/>
    <p:sldId id="264" r:id="rId15"/>
    <p:sldId id="266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70" autoAdjust="0"/>
    <p:restoredTop sz="9466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BF3492-3712-4DE1-9FD0-BC8D826B99F5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F0B741-33A1-4474-98DA-B56D84B98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99109-0B69-4345-BFA8-B74847C75262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7A6A-4227-4837-BB2D-0143221A7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A8B2-6FC0-43DA-A4BC-C6DA447BE4F4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6815-CD7C-4C66-AED6-B4E2D239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EC4B-0A16-4469-8792-3757A954EB90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4B79-D5E6-4FA5-BA2D-9E1B5B938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EC89-38C5-4D6C-BFE9-F7A44B4BD8A1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745D-1BF9-4691-8C0D-500D0E398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0461-3581-4BB9-9FC8-1BA62480AA62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9C8E-585B-4126-8B84-9112495C9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0BD8-8262-48D3-9CC9-4264D97C7355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6732E-9AEF-432B-96C0-4331F3A33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2659-A759-4DC9-9CE8-CD1BDBFF24CF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F6D3-8321-486D-884F-26D9B4EA6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0850-3452-462C-B1CC-CC05D1278217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45D8-55AF-4A05-A3E6-FEF6D0DE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20FA-0DD8-4770-8738-183914D49D33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EEC2-652B-44A5-AD85-DC9639539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EED95-A548-4879-BC18-6F856235393A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5DAF5-C3B5-4232-BB7D-8C74FD6B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9FF6-4C7F-41B8-90A4-5135615866EE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2086-C89B-4C78-B5B6-8C12ECA7C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DA1F-06C8-479B-AD38-52D4D2A98661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C782-E726-4743-85D2-857FF157C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BF61-0D2B-49B0-83D2-C39FCF6E65B8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2F81-D442-4031-B859-E81057667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EB8D5-92CE-49C5-91FB-C885DA24DA92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807F-CF9E-49D3-B5D1-CE2243BF1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61DA-439F-4063-83D2-44AA8818951C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F786-E280-4A00-9254-FB722271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9A16B-4607-4AE0-AE00-85EF5437FE6A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5E4D-9B56-4B75-AEE5-3716A48AF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EB4913-BEB9-49E4-A85F-47EFDBF12BDA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200E-20D6-4253-9A86-A65EAEEC9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D25D-0D90-4960-9260-736446C7457E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1E4B-817F-4143-92D9-C7568C41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C91C-F98C-4010-8E6C-1E9ED68FE280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16D6-5BB9-4E36-9E7A-EB5938955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29F4-AD22-4949-932E-CB9716CFB778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0F42-6D00-4916-A297-3EB43D9AC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745A-DBA6-4362-97CD-7BE0BF08F9F4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334B-E9A6-42CC-B8E1-12847D25C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0A0E-CA75-4386-8424-8C990DDA1E78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86B2-66AA-4727-AD07-8C1AC996D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CC2BEC-ED1A-4C32-8F95-6DF6D3FF0EA4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54E1-9818-45EE-B5FD-1990FF90F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6DF16B-2FD8-48D5-89B3-F3D4E22EC8DA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5691B-2D9B-48C5-817C-A8238337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993" r:id="rId2"/>
    <p:sldLayoutId id="2147484014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4015" r:id="rId9"/>
    <p:sldLayoutId id="2147483999" r:id="rId10"/>
    <p:sldLayoutId id="2147484000" r:id="rId11"/>
    <p:sldLayoutId id="214748400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8977E86-0A6D-4B09-8C4A-D44382572F99}" type="datetime1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/>
              <a:t>МОУ "Шайковская средняя общеобразовательная школа №1" Балыкина Н.Г. "Страшный рассказ" 2 класс, УМК "Школа России"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06686A-FC2C-440D-8A0C-CA472B128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5;.&#1048;.&#1063;&#1072;&#1088;&#1091;&#1096;&#1080;&#1085;%20&#1057;&#1090;&#1088;&#1072;&#1096;&#1085;&#1099;&#1081;%20&#1088;&#1072;&#1089;&#1089;&#1082;&#1072;&#1079;,%202%20&#1082;&#1083;&#1072;&#1089;&#1089;\176%20-%20&#1052;&#1072;&#1083;&#1099;&#1096;%20&#1042;%20&#1051;&#1077;&#1089;&#1091;%201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Documents%20and%20Settings\Admin\&#1056;&#1072;&#1073;&#1086;&#1095;&#1080;&#1081;%20&#1089;&#1090;&#1086;&#1083;\&#1045;.&#1048;.&#1063;&#1072;&#1088;&#1091;&#1096;&#1080;&#1085;%20&#1057;&#1090;&#1088;&#1072;&#1096;&#1085;&#1099;&#1081;%20&#1088;&#1072;&#1089;&#1089;&#1082;&#1072;&#1079;,%202%20&#1082;&#1083;&#1072;&#1089;&#1089;\176%20-%20&#1052;&#1072;&#1083;&#1099;&#1096;%20&#1042;%20&#1051;&#1077;&#1089;&#1091;%20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214414" y="1428736"/>
            <a:ext cx="7231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МОУ «</a:t>
            </a:r>
            <a:r>
              <a:rPr lang="ru-RU" dirty="0" err="1">
                <a:solidFill>
                  <a:srgbClr val="FF0000"/>
                </a:solidFill>
              </a:rPr>
              <a:t>Шайковская</a:t>
            </a:r>
            <a:r>
              <a:rPr lang="ru-RU" dirty="0">
                <a:solidFill>
                  <a:srgbClr val="FF0000"/>
                </a:solidFill>
              </a:rPr>
              <a:t> средняя общеобразовательная школа №1»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755650" y="2708275"/>
            <a:ext cx="7883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Урок  литературного чтения</a:t>
            </a:r>
          </a:p>
          <a:p>
            <a:pPr algn="ctr"/>
            <a:r>
              <a:rPr lang="ru-RU" sz="3600"/>
              <a:t>во 2 классе</a:t>
            </a:r>
          </a:p>
          <a:p>
            <a:pPr algn="ctr"/>
            <a:r>
              <a:rPr lang="ru-RU" sz="3600"/>
              <a:t>на тему:</a:t>
            </a:r>
          </a:p>
          <a:p>
            <a:pPr algn="ctr"/>
            <a:r>
              <a:rPr lang="ru-RU" sz="3600"/>
              <a:t>«Е.И.Чарушин «Страшный рассказ»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724525" y="5300663"/>
            <a:ext cx="3152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Выполнила:</a:t>
            </a:r>
          </a:p>
          <a:p>
            <a:r>
              <a:rPr lang="ru-RU"/>
              <a:t>учитель начальных классов</a:t>
            </a:r>
          </a:p>
          <a:p>
            <a:r>
              <a:rPr lang="ru-RU"/>
              <a:t>Балыкина Наталья</a:t>
            </a:r>
          </a:p>
          <a:p>
            <a:r>
              <a:rPr lang="ru-RU"/>
              <a:t>Геннадьевна.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472" y="642918"/>
            <a:ext cx="8143932" cy="65087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Балыкина Н.Г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  <a:r>
              <a:rPr lang="ru-RU" dirty="0" smtClean="0"/>
              <a:t>презентация к уроку литературного чтения </a:t>
            </a:r>
            <a:r>
              <a:rPr lang="ru-RU" dirty="0"/>
              <a:t>"Страшный рассказ" 2 </a:t>
            </a:r>
            <a:r>
              <a:rPr lang="ru-RU" dirty="0" err="1" smtClean="0"/>
              <a:t>класс,УМК</a:t>
            </a:r>
            <a:r>
              <a:rPr lang="ru-RU" dirty="0" smtClean="0"/>
              <a:t> </a:t>
            </a:r>
            <a:r>
              <a:rPr lang="ru-RU" dirty="0"/>
              <a:t>"Школа России"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E:\Мои картинки\Рисунок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928813"/>
            <a:ext cx="539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E:\Мои картинки\Рисунок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539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E:\Мои картинки\Рисунок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539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2071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143125" y="914400"/>
            <a:ext cx="70008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звали мальчиков?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они жили?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Почему они остались дома одни?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они делали, когда остались одни?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они чувствовали, когда легли в кровать?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звуки они услышали?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они отреагировали на эти звуки?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Почему же мальчики испугались ежа?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Рассказали они родителям, что случилось?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Кого нашли родители?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Чем они угостили ежа?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Боялись ли его мальчики потом?</a:t>
            </a:r>
            <a:r>
              <a:rPr lang="ru-RU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8" descr="E:\Мои картинки\Рисунок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286125"/>
            <a:ext cx="539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20716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857625" y="765175"/>
            <a:ext cx="5286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 i="1">
                <a:solidFill>
                  <a:srgbClr val="C00000"/>
                </a:solidFill>
              </a:rPr>
              <a:t>Прочитайте </a:t>
            </a:r>
          </a:p>
          <a:p>
            <a:pPr algn="r"/>
            <a:r>
              <a:rPr lang="ru-RU" sz="4000" b="1" i="1">
                <a:solidFill>
                  <a:srgbClr val="C00000"/>
                </a:solidFill>
              </a:rPr>
              <a:t>выразительно </a:t>
            </a:r>
          </a:p>
          <a:p>
            <a:pPr algn="r"/>
            <a:r>
              <a:rPr lang="ru-RU" sz="4000" b="1" i="1">
                <a:solidFill>
                  <a:srgbClr val="C00000"/>
                </a:solidFill>
              </a:rPr>
              <a:t>отрывок  по ролям</a:t>
            </a:r>
            <a:endParaRPr lang="ru-RU"/>
          </a:p>
        </p:txBody>
      </p:sp>
      <p:pic>
        <p:nvPicPr>
          <p:cNvPr id="14339" name="Picture 2" descr="D:\животные и природа\Животные\Животные = 00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00063"/>
            <a:ext cx="35052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2071688" y="3143250"/>
            <a:ext cx="914400" cy="609600"/>
          </a:xfrm>
          <a:prstGeom prst="cloudCallout">
            <a:avLst>
              <a:gd name="adj1" fmla="val -51565"/>
              <a:gd name="adj2" fmla="val 176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" name="Picture 5" descr="vjvcjv"/>
          <p:cNvPicPr>
            <a:picLocks noChangeAspect="1" noChangeArrowheads="1"/>
          </p:cNvPicPr>
          <p:nvPr/>
        </p:nvPicPr>
        <p:blipFill>
          <a:blip r:embed="rId4"/>
          <a:srcRect l="6657" t="787"/>
          <a:stretch>
            <a:fillRect/>
          </a:stretch>
        </p:blipFill>
        <p:spPr bwMode="auto">
          <a:xfrm>
            <a:off x="1143000" y="4214813"/>
            <a:ext cx="1500188" cy="26431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/>
          <a:srcRect l="21739" t="6818" r="19565"/>
          <a:stretch>
            <a:fillRect/>
          </a:stretch>
        </p:blipFill>
        <p:spPr bwMode="auto">
          <a:xfrm>
            <a:off x="5429250" y="3214688"/>
            <a:ext cx="2143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</a:rPr>
              <a:t>План рассказа</a:t>
            </a: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457200" y="1500188"/>
            <a:ext cx="6686550" cy="48244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latin typeface="Arial" charset="0"/>
              </a:rPr>
              <a:t>1. </a:t>
            </a:r>
            <a:r>
              <a:rPr lang="ru-RU" sz="3600" b="1" i="1" smtClean="0"/>
              <a:t>Мальчики остались одни.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latin typeface="Arial" charset="0"/>
              </a:rPr>
              <a:t>2. </a:t>
            </a:r>
            <a:r>
              <a:rPr lang="ru-RU" sz="3600" b="1" i="1" smtClean="0"/>
              <a:t>Странные звуки.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latin typeface="Arial" charset="0"/>
              </a:rPr>
              <a:t>3. </a:t>
            </a:r>
            <a:r>
              <a:rPr lang="ru-RU" sz="3600" b="1" i="1" smtClean="0"/>
              <a:t>Испуганные дети.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latin typeface="Arial" charset="0"/>
              </a:rPr>
              <a:t>4. </a:t>
            </a:r>
            <a:r>
              <a:rPr lang="ru-RU" sz="3600" b="1" i="1" smtClean="0"/>
              <a:t>Родители вернулись.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latin typeface="Arial" charset="0"/>
              </a:rPr>
              <a:t>5. </a:t>
            </a:r>
            <a:r>
              <a:rPr lang="ru-RU" sz="3600" b="1" i="1" smtClean="0"/>
              <a:t>Неожиданная находка.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smtClean="0">
                <a:latin typeface="Arial" charset="0"/>
              </a:rPr>
              <a:t>6. </a:t>
            </a:r>
            <a:r>
              <a:rPr lang="ru-RU" sz="3600" b="1" i="1" smtClean="0"/>
              <a:t>Ежик остался жить на даче.</a:t>
            </a:r>
          </a:p>
        </p:txBody>
      </p:sp>
      <p:pic>
        <p:nvPicPr>
          <p:cNvPr id="17412" name="Picture 3" descr="C:\Documents and Settings\Yulia\Мои документы\Анимации\Анимации\Книж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929188"/>
            <a:ext cx="18907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D:\животные и природа\Животные\Животные = 006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t="11719" r="26756" b="14063"/>
          <a:stretch>
            <a:fillRect/>
          </a:stretch>
        </p:blipFill>
        <p:spPr bwMode="auto">
          <a:xfrm>
            <a:off x="6286500" y="2000250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i="1" smtClean="0"/>
              <a:t>- Как называется рассказ, который вы прочитали сегодня?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i="1" smtClean="0"/>
              <a:t>- Кто его автор?</a:t>
            </a:r>
            <a:r>
              <a:rPr lang="ru-RU" sz="3200" b="1" smtClean="0">
                <a:solidFill>
                  <a:srgbClr val="C00000"/>
                </a:solidFill>
              </a:rPr>
              <a:t> </a:t>
            </a:r>
            <a:endParaRPr lang="ru-RU" sz="3200" b="1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b="1" i="1" smtClean="0"/>
              <a:t>- Почему Чарушин назвал рассказ именно так?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i="1" smtClean="0"/>
              <a:t>- Чему учит рассказ?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i="1" smtClean="0"/>
              <a:t>- Почему нужно беречь животных?</a:t>
            </a:r>
          </a:p>
          <a:p>
            <a:pPr eaLnBrk="1" hangingPunct="1"/>
            <a:endParaRPr lang="ru-RU" smtClean="0"/>
          </a:p>
        </p:txBody>
      </p:sp>
      <p:pic>
        <p:nvPicPr>
          <p:cNvPr id="18435" name="Picture 2" descr="C:\Documents and Settings\Yulia\Мои документы\Анимации\Анимации\Анимации\3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949825"/>
            <a:ext cx="27193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ntn02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t="6364" r="6134" b="14089"/>
          <a:stretch>
            <a:fillRect/>
          </a:stretch>
        </p:blipFill>
        <p:spPr bwMode="auto">
          <a:xfrm>
            <a:off x="3571868" y="0"/>
            <a:ext cx="1857388" cy="142873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+mn-lt"/>
              </a:rPr>
              <a:t>МОЛОДЦЫ!</a:t>
            </a:r>
            <a:endParaRPr lang="ru-RU" sz="6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 descr="C:\Documents and Settings\Yulia\Мои документы\Анимации\Анимации\Смайлики\36_2_2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3643314"/>
            <a:ext cx="2047882" cy="2047882"/>
          </a:xfrm>
          <a:ln w="41275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Домашнее задание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i="1" smtClean="0"/>
              <a:t> Прочитать рассказ,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i="1" smtClean="0"/>
              <a:t> подготовить подробный пересказ по плану.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5" descr="antn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86190"/>
            <a:ext cx="2587628" cy="224514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76 - Малыш В Лесу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76 - Малыш В Лесу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0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1125538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</a:rPr>
              <a:t>Речевая разминка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14313" y="1857375"/>
            <a:ext cx="85550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/>
              <a:t>Три сороки тараторки</a:t>
            </a:r>
          </a:p>
          <a:p>
            <a:r>
              <a:rPr lang="ru-RU" sz="6000" b="1"/>
              <a:t>Тараторили на горке.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 l="6976" t="5714" r="6976" b="17143"/>
          <a:stretch>
            <a:fillRect/>
          </a:stretch>
        </p:blipFill>
        <p:spPr bwMode="auto">
          <a:xfrm>
            <a:off x="2928938" y="4000500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071688" y="428625"/>
            <a:ext cx="502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u="sng">
                <a:solidFill>
                  <a:srgbClr val="C00000"/>
                </a:solidFill>
              </a:rPr>
              <a:t>Писали о природе: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643063" y="1285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Н. Сладков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588125" y="1196975"/>
            <a:ext cx="1824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В.Бианки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143000" y="4071938"/>
            <a:ext cx="2241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М.Пришвин</a:t>
            </a:r>
          </a:p>
        </p:txBody>
      </p:sp>
      <p:sp>
        <p:nvSpPr>
          <p:cNvPr id="8205" name="TextBox 15"/>
          <p:cNvSpPr txBox="1">
            <a:spLocks noChangeArrowheads="1"/>
          </p:cNvSpPr>
          <p:nvPr/>
        </p:nvSpPr>
        <p:spPr bwMode="auto">
          <a:xfrm>
            <a:off x="6443663" y="4005263"/>
            <a:ext cx="1820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С.Есенин</a:t>
            </a:r>
          </a:p>
        </p:txBody>
      </p:sp>
      <p:pic>
        <p:nvPicPr>
          <p:cNvPr id="8208" name="Picture 16" descr="C:\Documents and Settings\Admin\Мои документы\Мои рисунки\Изображение\Изображение 009.jpg"/>
          <p:cNvPicPr>
            <a:picLocks noChangeAspect="1" noChangeArrowheads="1"/>
          </p:cNvPicPr>
          <p:nvPr/>
        </p:nvPicPr>
        <p:blipFill>
          <a:blip r:embed="rId2"/>
          <a:srcRect l="23283" t="2396" r="13081" b="35960"/>
          <a:stretch>
            <a:fillRect/>
          </a:stretch>
        </p:blipFill>
        <p:spPr bwMode="auto">
          <a:xfrm>
            <a:off x="7235825" y="4508500"/>
            <a:ext cx="1571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C:\Documents and Settings\Admin\Мои документы\Мои рисунки\Изображение\Изображение 007.jpg"/>
          <p:cNvPicPr>
            <a:picLocks noChangeAspect="1" noChangeArrowheads="1"/>
          </p:cNvPicPr>
          <p:nvPr/>
        </p:nvPicPr>
        <p:blipFill>
          <a:blip r:embed="rId3"/>
          <a:srcRect l="15926" r="16200" b="30223"/>
          <a:stretch>
            <a:fillRect/>
          </a:stretch>
        </p:blipFill>
        <p:spPr bwMode="auto">
          <a:xfrm>
            <a:off x="7215188" y="1700213"/>
            <a:ext cx="15938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C:\Documents and Settings\Admin\Мои документы\Мои рисунки\Изображение\Изображение 006.jpg"/>
          <p:cNvPicPr>
            <a:picLocks noChangeAspect="1" noChangeArrowheads="1"/>
          </p:cNvPicPr>
          <p:nvPr/>
        </p:nvPicPr>
        <p:blipFill>
          <a:blip r:embed="rId4"/>
          <a:srcRect l="21552" r="11636" b="34447"/>
          <a:stretch>
            <a:fillRect/>
          </a:stretch>
        </p:blipFill>
        <p:spPr bwMode="auto">
          <a:xfrm>
            <a:off x="1928813" y="4500563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1700213"/>
            <a:ext cx="16510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500563"/>
            <a:ext cx="13573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4508500"/>
            <a:ext cx="1571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0" y="1928813"/>
            <a:ext cx="1643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1857375"/>
            <a:ext cx="1643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7" grpId="0"/>
      <p:bldP spid="8198" grpId="0"/>
      <p:bldP spid="8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642918"/>
            <a:ext cx="5786478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  <a:latin typeface="Arno Pro Smbd SmText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Arno Pro Smbd SmText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Arno Pro Smbd SmText" pitchFamily="18" charset="0"/>
              </a:rPr>
            </a:br>
            <a:endParaRPr lang="ru-RU" sz="6000" dirty="0">
              <a:solidFill>
                <a:srgbClr val="C00000"/>
              </a:solidFill>
              <a:latin typeface="Arno Pro Smbd SmText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29313" y="4521200"/>
          <a:ext cx="2979737" cy="2103438"/>
        </p:xfrm>
        <a:graphic>
          <a:graphicData uri="http://schemas.openxmlformats.org/presentationml/2006/ole">
            <p:oleObj spid="_x0000_s1026" name="CorelDRAW CMX" r:id="rId3" imgW="5184360" imgH="3655440" progId="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1071563"/>
            <a:ext cx="535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C00000"/>
                </a:solidFill>
              </a:rPr>
              <a:t> Е.И.Чарушин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1650" y="2714625"/>
            <a:ext cx="8642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>
                <a:solidFill>
                  <a:srgbClr val="C00000"/>
                </a:solidFill>
                <a:hlinkClick r:id="rId4" action="ppaction://hlinksldjump"/>
              </a:rPr>
              <a:t>«Страшный рассказ»</a:t>
            </a:r>
            <a:endParaRPr lang="ru-RU" sz="6000" b="1" i="1">
              <a:solidFill>
                <a:srgbClr val="C0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14375" y="3714750"/>
          <a:ext cx="2500313" cy="2997200"/>
        </p:xfrm>
        <a:graphic>
          <a:graphicData uri="http://schemas.openxmlformats.org/presentationml/2006/ole">
            <p:oleObj spid="_x0000_s1027" name="CorelDRAW CMX" r:id="rId5" imgW="1106280" imgH="169164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357688" y="3571875"/>
          <a:ext cx="4079875" cy="3000375"/>
        </p:xfrm>
        <a:graphic>
          <a:graphicData uri="http://schemas.openxmlformats.org/presentationml/2006/ole">
            <p:oleObj spid="_x0000_s1028" name="CorelDRAW CMX" r:id="rId6" imgW="7187400" imgH="6102720" progId="">
              <p:embed/>
            </p:oleObj>
          </a:graphicData>
        </a:graphic>
      </p:graphicFrame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58188" y="5929313"/>
            <a:ext cx="500062" cy="5000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 l="6972" t="17992" r="6758" b="32831"/>
          <a:stretch>
            <a:fillRect/>
          </a:stretch>
        </p:blipFill>
        <p:spPr bwMode="auto">
          <a:xfrm>
            <a:off x="1357313" y="2500313"/>
            <a:ext cx="7072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8"/>
          <a:srcRect l="5000" t="5907" r="4999" b="17322"/>
          <a:stretch>
            <a:fillRect/>
          </a:stretch>
        </p:blipFill>
        <p:spPr bwMode="auto">
          <a:xfrm>
            <a:off x="428625" y="357188"/>
            <a:ext cx="20716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857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Евгений Иванович </a:t>
            </a:r>
            <a:r>
              <a:rPr lang="ru-RU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Чарушин</a:t>
            </a:r>
            <a:endParaRPr lang="ru-RU" sz="4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500438" y="1143000"/>
            <a:ext cx="5643562" cy="5211763"/>
          </a:xfrm>
        </p:spPr>
        <p:txBody>
          <a:bodyPr/>
          <a:lstStyle/>
          <a:p>
            <a:pPr eaLnBrk="1" hangingPunct="1"/>
            <a:r>
              <a:rPr lang="ru-RU" sz="2400" b="1" smtClean="0"/>
              <a:t>Евгений Иванович Чарушин вырос в семье архитектора . Отец много разъезжал. Часто  брал с собой сынишку. Там маленький Женя наблюдал за природой, а дома рисовал увиденное.</a:t>
            </a:r>
          </a:p>
          <a:p>
            <a:pPr eaLnBrk="1" hangingPunct="1"/>
            <a:r>
              <a:rPr lang="ru-RU" sz="2400" b="1" smtClean="0"/>
              <a:t> После окончания Ленинградской Академии Художеств Чарушину предложили  рисовать рисунки к книгам В. В. Бианки. Так же он рисовал рисунки к  книгам М. Пришвина, С. Маршака, Д. Мамина-Сибиряка. Ему одинаково хорошо удавалось и рисовать, и писать.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14339" name="Picture 3" descr="C:\Documents and Settings\Yulia\Мои документы\Виноградова\Урок чтения во 2 классе №3\иллюстрации\Чаруш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643050"/>
            <a:ext cx="3187638" cy="4429155"/>
          </a:xfrm>
          <a:ln w="63500">
            <a:gradFill flip="none" rotWithShape="1">
              <a:gsLst>
                <a:gs pos="0">
                  <a:schemeClr val="accent3">
                    <a:alpha val="71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bevel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85750" y="6143625"/>
            <a:ext cx="5429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38" y="0"/>
            <a:ext cx="6086475" cy="785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Словарная работа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88" y="1643063"/>
            <a:ext cx="4643437" cy="2214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Arial" charset="0"/>
              </a:rPr>
              <a:t>          </a:t>
            </a:r>
            <a:r>
              <a:rPr lang="ru-RU" sz="2400" b="1" i="1" smtClean="0">
                <a:latin typeface="Arial" charset="0"/>
              </a:rPr>
              <a:t>- входное, нежилое и неотапливаемое помещение, примыкающее к жилой части дома, используется для хозяйственных нужд.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i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</p:txBody>
      </p:sp>
      <p:pic>
        <p:nvPicPr>
          <p:cNvPr id="7" name="Рисунок 6" descr="57.jpg"/>
          <p:cNvPicPr>
            <a:picLocks noChangeAspect="1"/>
          </p:cNvPicPr>
          <p:nvPr/>
        </p:nvPicPr>
        <p:blipFill>
          <a:blip r:embed="rId2"/>
          <a:srcRect b="16325"/>
          <a:stretch>
            <a:fillRect/>
          </a:stretch>
        </p:blipFill>
        <p:spPr bwMode="auto">
          <a:xfrm>
            <a:off x="5500688" y="928688"/>
            <a:ext cx="3214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ntn027"/>
          <p:cNvPicPr>
            <a:picLocks noChangeAspect="1" noChangeArrowheads="1"/>
          </p:cNvPicPr>
          <p:nvPr/>
        </p:nvPicPr>
        <p:blipFill>
          <a:blip r:embed="rId3"/>
          <a:srcRect r="8476" b="18128"/>
          <a:stretch>
            <a:fillRect/>
          </a:stretch>
        </p:blipFill>
        <p:spPr bwMode="auto">
          <a:xfrm>
            <a:off x="0" y="0"/>
            <a:ext cx="1714480" cy="142873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714750"/>
            <a:ext cx="25638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3429000"/>
            <a:ext cx="5572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Clr>
                <a:srgbClr val="B32C16"/>
              </a:buClr>
              <a:buFont typeface="Wingdings 2" pitchFamily="18" charset="2"/>
              <a:buChar char=""/>
            </a:pPr>
            <a:r>
              <a:rPr lang="ru-RU" sz="2400" i="1"/>
              <a:t>               </a:t>
            </a:r>
            <a:r>
              <a:rPr lang="ru-RU" sz="2400" b="1" i="1"/>
              <a:t>- небольшое подсобное помещение хозяйственного назначения, отгороженное от сеней или комнаты перегородкой.</a:t>
            </a: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6357938" y="4929188"/>
            <a:ext cx="23574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9750" y="1557338"/>
            <a:ext cx="1071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Сени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57625" y="3357563"/>
            <a:ext cx="127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</a:rPr>
              <a:t>Чулан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253" grpId="0"/>
      <p:bldP spid="10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</a:rPr>
              <a:t>Ёж</a:t>
            </a:r>
          </a:p>
        </p:txBody>
      </p:sp>
      <p:pic>
        <p:nvPicPr>
          <p:cNvPr id="14338" name="Picture 2" descr="C:\Documents and Settings\Yulia\Мои документы\Виноградова\Урок чтения во 2 классе №3\иллюстрации\ёж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429464"/>
            <a:ext cx="4451908" cy="2428536"/>
          </a:xfrm>
          <a:ln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071563"/>
            <a:ext cx="9144000" cy="3078162"/>
          </a:xfrm>
        </p:spPr>
        <p:txBody>
          <a:bodyPr/>
          <a:lstStyle/>
          <a:p>
            <a:pPr eaLnBrk="1" hangingPunct="1"/>
            <a:r>
              <a:rPr lang="ru-RU" sz="2800" b="1" smtClean="0"/>
              <a:t>Ёж – маленький ночной хищник. Обитают ежи в основном в смешанных лесах, в запущенных парках и садах. Днем прячутся среди кустарников, под кучей хвороста и листвы. Ночью выходят кормиться. Пищей ежам служат жуки, дождевые черви, лягушки, ящерицы, змеи и мыши.</a:t>
            </a:r>
          </a:p>
          <a:p>
            <a:pPr eaLnBrk="1" hangingPunct="1"/>
            <a:r>
              <a:rPr lang="ru-RU" sz="2800" b="1" smtClean="0"/>
              <a:t>В случае опасности ёжик свертывается в клубок.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Физминутка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00063" y="1714500"/>
            <a:ext cx="812006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/>
              <a:t>Вышли мышки как-то раз</a:t>
            </a:r>
          </a:p>
          <a:p>
            <a:r>
              <a:rPr lang="ru-RU" sz="4000" b="1" i="1"/>
              <a:t>Посмотреть который час.</a:t>
            </a:r>
          </a:p>
          <a:p>
            <a:r>
              <a:rPr lang="ru-RU" sz="4000" b="1" i="1"/>
              <a:t>Раз, два, три, четыре.</a:t>
            </a:r>
          </a:p>
          <a:p>
            <a:r>
              <a:rPr lang="ru-RU" sz="4000" b="1" i="1"/>
              <a:t>Мышки дёрнули за гири.</a:t>
            </a:r>
          </a:p>
          <a:p>
            <a:r>
              <a:rPr lang="ru-RU" sz="4000" b="1" i="1"/>
              <a:t>Вдруг раздался сильный звон,</a:t>
            </a:r>
          </a:p>
          <a:p>
            <a:r>
              <a:rPr lang="ru-RU" sz="4000" b="1" i="1"/>
              <a:t>Побежали мышки вон.</a:t>
            </a:r>
          </a:p>
          <a:p>
            <a:endParaRPr lang="ru-RU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714875"/>
            <a:ext cx="1857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463</Words>
  <Application>Microsoft Office PowerPoint</Application>
  <PresentationFormat>Экран (4:3)</PresentationFormat>
  <Paragraphs>71</Paragraphs>
  <Slides>16</Slides>
  <Notes>0</Notes>
  <HiddenSlides>1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Поток</vt:lpstr>
      <vt:lpstr>Оформление по умолчанию</vt:lpstr>
      <vt:lpstr>CorelDRAW CMX</vt:lpstr>
      <vt:lpstr>Слайд 1</vt:lpstr>
      <vt:lpstr>Слайд 2</vt:lpstr>
      <vt:lpstr>Слайд 3</vt:lpstr>
      <vt:lpstr>Слайд 4</vt:lpstr>
      <vt:lpstr>               </vt:lpstr>
      <vt:lpstr>Евгений Иванович Чарушин</vt:lpstr>
      <vt:lpstr>Словарная работа</vt:lpstr>
      <vt:lpstr>Ёж</vt:lpstr>
      <vt:lpstr>Физминутка</vt:lpstr>
      <vt:lpstr>Слайд 10</vt:lpstr>
      <vt:lpstr>Слайд 11</vt:lpstr>
      <vt:lpstr>План рассказа</vt:lpstr>
      <vt:lpstr>Слайд 13</vt:lpstr>
      <vt:lpstr>МОЛОДЦЫ!</vt:lpstr>
      <vt:lpstr>Домашнее задание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 И. Чарушин  «Страшный рассказ». </dc:title>
  <dc:creator>User</dc:creator>
  <cp:lastModifiedBy>User</cp:lastModifiedBy>
  <cp:revision>86</cp:revision>
  <dcterms:created xsi:type="dcterms:W3CDTF">2009-04-27T16:41:01Z</dcterms:created>
  <dcterms:modified xsi:type="dcterms:W3CDTF">2011-04-03T14:16:52Z</dcterms:modified>
</cp:coreProperties>
</file>