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57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3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6698" y="1628800"/>
            <a:ext cx="735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Родительское собрание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857" y="2967335"/>
            <a:ext cx="88102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«Здоровое поколение»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268760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— воспитание уважения к труду</a:t>
            </a:r>
            <a:r>
              <a:rPr lang="ru-RU" dirty="0">
                <a:solidFill>
                  <a:schemeClr val="tx2"/>
                </a:solidFill>
              </a:rPr>
              <a:t>;</a:t>
            </a:r>
            <a:endParaRPr lang="ru-RU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росинка\Desktop\к общему собранию\1292795733_0_158e1_2b6cfd6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1916832"/>
            <a:ext cx="3981128" cy="26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осинка\Desktop\к общему собранию\deti_i_zhivotnye_17_foto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1051"/>
            <a:ext cx="3856122" cy="28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" y="-663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420" y="831199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— развитие интереса к русским традициям и промыслам;</a:t>
            </a:r>
            <a:endParaRPr lang="ru-RU" sz="2800" i="1" dirty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росинка\Desktop\к общему собранию\mN691J0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72" y="1523696"/>
            <a:ext cx="2952328" cy="18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осинка\Desktop\к общему собранию\resiz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44" y="1523696"/>
            <a:ext cx="2607495" cy="40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осинка\Desktop\к общему собранию\1378043814_o8fxasi-y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65767"/>
            <a:ext cx="2819921" cy="19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— формирование элементарных знаний о правах человека;</a:t>
            </a:r>
            <a:endParaRPr lang="ru-RU" sz="2800" i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росинка\Desktop\к общему собранию\1330337682_images_110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98" y="1772816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— расширение представлений о городах России;</a:t>
            </a:r>
            <a:endParaRPr lang="ru-RU" sz="2800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C:\Users\росинка\Desktop\к общему собранию\9b185cd1f1b7a3a_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1" y="1875078"/>
            <a:ext cx="5567138" cy="41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1090190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i="1" dirty="0"/>
          </a:p>
          <a:p>
            <a:r>
              <a:rPr lang="ru-RU" sz="2800" dirty="0">
                <a:solidFill>
                  <a:srgbClr val="0070C0"/>
                </a:solidFill>
              </a:rPr>
              <a:t>— знакомство детей с символами государства (герб, флаг, гимн);</a:t>
            </a:r>
            <a:endParaRPr lang="ru-RU" sz="28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C:\Users\росинка\Desktop\к общему собранию\gallery_22901_1211_103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2" y="2851412"/>
            <a:ext cx="3763461" cy="25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росинка\Desktop\к общему собранию\3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94" y="2598295"/>
            <a:ext cx="3688013" cy="27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1085389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— развитие чувства ответственности и гордости за достижения страны;</a:t>
            </a:r>
            <a:endParaRPr lang="ru-RU" sz="28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2290" name="Picture 2" descr="C:\Users\росинка\Desktop\к общему собранию\11die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88" y="2106239"/>
            <a:ext cx="6080224" cy="406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947" y="980728"/>
            <a:ext cx="82715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— формирование толерантности, чувства уважения к другим народам, их традициям.</a:t>
            </a:r>
            <a:endParaRPr lang="ru-RU" sz="28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росинка\Desktop\к общему собранию\desktopwallpapers.org.ua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5" y="2532396"/>
            <a:ext cx="4107344" cy="30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росинка\Desktop\к общему собранию\desktopwallpapers.org.ua-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42" y="2528818"/>
            <a:ext cx="4112114" cy="30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" y="171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614" y="1108482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	Данные </a:t>
            </a:r>
            <a:r>
              <a:rPr lang="ru-RU" sz="2000" dirty="0">
                <a:solidFill>
                  <a:srgbClr val="0070C0"/>
                </a:solidFill>
              </a:rPr>
              <a:t>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	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	В ноябре состоялись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с</a:t>
            </a:r>
            <a:r>
              <a:rPr lang="ru-RU" sz="2000" dirty="0" smtClean="0">
                <a:solidFill>
                  <a:srgbClr val="0070C0"/>
                </a:solidFill>
              </a:rPr>
              <a:t>портивные соревнования «У меня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сестренка есть! У меня братишка есть!» которые были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направлены на сплочение детей из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одной   семьи,   развитие      чувство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взаимопомощи.  Родители  приняли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Активное  участие  в  выставке газет.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	В </a:t>
            </a:r>
            <a:r>
              <a:rPr lang="ru-RU" sz="2000" dirty="0">
                <a:solidFill>
                  <a:srgbClr val="0070C0"/>
                </a:solidFill>
              </a:rPr>
              <a:t>детском саду оформлен стенд «Большие права маленького ребенка» для ознакомления детей с их правами гарантированными ООН.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росинка\Pictures\братья и сестры 2013-11-08\DSCF1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87" y="2421562"/>
            <a:ext cx="3556793" cy="26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53135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	В </a:t>
            </a:r>
            <a:r>
              <a:rPr lang="ru-RU" sz="2000" dirty="0">
                <a:solidFill>
                  <a:schemeClr val="tx2"/>
                </a:solidFill>
              </a:rPr>
              <a:t>нравственном воспитании дошкольников весьма актуальным является </a:t>
            </a:r>
            <a:r>
              <a:rPr lang="ru-RU" sz="2000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000" dirty="0">
                <a:solidFill>
                  <a:schemeClr val="tx2"/>
                </a:solidFill>
              </a:rPr>
              <a:t>гуманных отношений между детьми. 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В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группах </a:t>
            </a:r>
            <a:r>
              <a:rPr lang="ru-RU" sz="2000" dirty="0" smtClean="0">
                <a:solidFill>
                  <a:schemeClr val="tx2"/>
                </a:solidFill>
              </a:rPr>
              <a:t>нашего детского </a:t>
            </a:r>
            <a:r>
              <a:rPr lang="ru-RU" sz="2000" dirty="0">
                <a:solidFill>
                  <a:schemeClr val="tx2"/>
                </a:solidFill>
              </a:rPr>
              <a:t>сада существуют свои обязательные правила: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 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	• </a:t>
            </a:r>
            <a:r>
              <a:rPr lang="ru-RU" sz="2000" dirty="0">
                <a:solidFill>
                  <a:schemeClr val="tx2"/>
                </a:solidFill>
              </a:rPr>
              <a:t>Нельзя драться и кричать;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 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	• </a:t>
            </a:r>
            <a:r>
              <a:rPr lang="ru-RU" sz="2000" dirty="0">
                <a:solidFill>
                  <a:schemeClr val="tx2"/>
                </a:solidFill>
              </a:rPr>
              <a:t>Нельзя ломать и портить вещи;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 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	• </a:t>
            </a:r>
            <a:r>
              <a:rPr lang="ru-RU" sz="2000" dirty="0">
                <a:solidFill>
                  <a:schemeClr val="tx2"/>
                </a:solidFill>
              </a:rPr>
              <a:t>Нельзя без разрешения </a:t>
            </a:r>
            <a:r>
              <a:rPr lang="ru-RU" sz="2000" dirty="0" smtClean="0">
                <a:solidFill>
                  <a:schemeClr val="tx2"/>
                </a:solidFill>
              </a:rPr>
              <a:t>брать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	 </a:t>
            </a:r>
            <a:r>
              <a:rPr lang="ru-RU" sz="2000" dirty="0">
                <a:solidFill>
                  <a:schemeClr val="tx2"/>
                </a:solidFill>
              </a:rPr>
              <a:t>чужие личные вещи;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 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	• </a:t>
            </a:r>
            <a:r>
              <a:rPr lang="ru-RU" sz="2000" dirty="0">
                <a:solidFill>
                  <a:schemeClr val="tx2"/>
                </a:solidFill>
              </a:rPr>
              <a:t>Нельзя обманывать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 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	• </a:t>
            </a:r>
            <a:r>
              <a:rPr lang="ru-RU" sz="2000" dirty="0">
                <a:solidFill>
                  <a:schemeClr val="tx2"/>
                </a:solidFill>
              </a:rPr>
              <a:t>Нельзя обижать животных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G:\7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3326"/>
            <a:ext cx="2508205" cy="3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346" y="69269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Нравственное </a:t>
            </a:r>
            <a:r>
              <a:rPr lang="ru-RU" sz="2000" dirty="0">
                <a:solidFill>
                  <a:srgbClr val="0070C0"/>
                </a:solidFill>
              </a:rPr>
              <a:t>воспитание в современной семье сейчас почти отсутствует. Совместные прогулки с родителями, семейные игры и даже книги ушли на второй план, их место занял экран телевизора и монитор компьютера, а мультфильмы, которые любят смотреть наши дети не всегда учат нравственности, тоже самое можно сказать и о современных компьютерных играх, в которых часто имеет место насилие. </a:t>
            </a:r>
          </a:p>
        </p:txBody>
      </p:sp>
      <p:pic>
        <p:nvPicPr>
          <p:cNvPr id="14338" name="Picture 2" descr="C:\Users\росинка\Desktop\к общему собранию\ada000ebdb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9" y="2793995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росинка\Desktop\к общему собранию\vliy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21" y="2811793"/>
            <a:ext cx="4255883" cy="30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" y="-212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972" y="83671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По </a:t>
            </a:r>
            <a:r>
              <a:rPr lang="ru-RU" sz="2400" dirty="0">
                <a:solidFill>
                  <a:schemeClr val="tx2"/>
                </a:solidFill>
              </a:rPr>
              <a:t>определению Всемирной организации здравоохранения «Здоровье-это состояние физического, духовного и социального благополучия, а не только отсутствие болезней и физических дефектов</a:t>
            </a:r>
            <a:r>
              <a:rPr lang="ru-RU" sz="2400" dirty="0" smtClean="0">
                <a:solidFill>
                  <a:schemeClr val="tx2"/>
                </a:solidFill>
              </a:rPr>
              <a:t>».</a:t>
            </a: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Очень часто на собраниях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мы </a:t>
            </a:r>
            <a:r>
              <a:rPr lang="ru-RU" sz="2400" dirty="0">
                <a:solidFill>
                  <a:schemeClr val="tx2"/>
                </a:solidFill>
              </a:rPr>
              <a:t>обсуждаем вопросы,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касающиеся физического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здоровья детей, и мало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внимания уделяем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духовному и </a:t>
            </a:r>
            <a:r>
              <a:rPr lang="ru-RU" sz="2400" dirty="0">
                <a:solidFill>
                  <a:schemeClr val="tx2"/>
                </a:solidFill>
              </a:rPr>
              <a:t>социальному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благополучию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росинка\Desktop\к общему собранию\13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66" y="2492896"/>
            <a:ext cx="4188391" cy="31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28342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Как приобщить детей к нравственно-патриотическому </a:t>
            </a:r>
            <a:r>
              <a:rPr lang="ru-RU" sz="2000" dirty="0" smtClean="0">
                <a:solidFill>
                  <a:schemeClr val="tx2"/>
                </a:solidFill>
              </a:rPr>
              <a:t>воспитанию? 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Воспитание </a:t>
            </a:r>
            <a:r>
              <a:rPr lang="ru-RU" sz="2000" dirty="0">
                <a:solidFill>
                  <a:schemeClr val="tx2"/>
                </a:solidFill>
              </a:rPr>
              <a:t>маленького </a:t>
            </a:r>
            <a:r>
              <a:rPr lang="ru-RU" sz="2000" dirty="0" smtClean="0">
                <a:solidFill>
                  <a:schemeClr val="tx2"/>
                </a:solidFill>
              </a:rPr>
              <a:t>гражданина </a:t>
            </a:r>
            <a:r>
              <a:rPr lang="ru-RU" sz="2000" dirty="0">
                <a:solidFill>
                  <a:schemeClr val="tx2"/>
                </a:solidFill>
              </a:rPr>
              <a:t>начинается с самого близкого для него </a:t>
            </a:r>
            <a:r>
              <a:rPr lang="ru-RU" sz="2000" dirty="0" smtClean="0">
                <a:solidFill>
                  <a:schemeClr val="tx2"/>
                </a:solidFill>
              </a:rPr>
              <a:t>– с его семьи, </a:t>
            </a:r>
            <a:r>
              <a:rPr lang="ru-RU" sz="2000" dirty="0">
                <a:solidFill>
                  <a:schemeClr val="tx2"/>
                </a:solidFill>
              </a:rPr>
              <a:t>родного дома, улицы, где он </a:t>
            </a:r>
            <a:r>
              <a:rPr lang="ru-RU" sz="2000" dirty="0" smtClean="0">
                <a:solidFill>
                  <a:schemeClr val="tx2"/>
                </a:solidFill>
              </a:rPr>
              <a:t>живет. 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* Обращайте внимание ребенка на красоту родного города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Во время прогулки расскажите, что находится на вашей улице, поговорите о значении каждого объекта.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Дайте представление о работе общественных учреждений: почты, магазина, библиотеки и т.д. Понаблюдайте за работой сотрудников этих учреждений, отметьте ценность их труда.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Вместе с ребенком принимайте участие в труде по благоустройству и озеленению своего двора.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Расширяйте собственный кругозор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Учите ребенка правильно оценивать свои поступки и поступки других людей.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Читайте ему книги о родине, ее героях, о традициях, культуре своего народа </a:t>
            </a:r>
          </a:p>
          <a:p>
            <a:r>
              <a:rPr lang="ru-RU" sz="2000" dirty="0">
                <a:solidFill>
                  <a:schemeClr val="tx2"/>
                </a:solidFill>
              </a:rPr>
              <a:t>* Поощряйте ребенка за стремление поддерживать порядок, примерное поведение в общественных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21888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1268760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 </a:t>
            </a:r>
            <a:r>
              <a:rPr lang="ru-RU" sz="2000" dirty="0" smtClean="0">
                <a:solidFill>
                  <a:srgbClr val="0070C0"/>
                </a:solidFill>
              </a:rPr>
              <a:t>Нравственное </a:t>
            </a:r>
            <a:r>
              <a:rPr lang="ru-RU" sz="2000" dirty="0">
                <a:solidFill>
                  <a:srgbClr val="0070C0"/>
                </a:solidFill>
              </a:rPr>
              <a:t>воспитание в дошкольном возрасте определяется тем, что ребенок формирует самые первые моральные оценки и суждения. Он начинает понимать, что такое нравственная норма, и формирует свое отношение к ней, что, однако, далеко не всегда обеспечивает соблюдение ее в реальных поступках. Нравственное воспитание детей происходит на всем протяжении их жизни, и определяющее значение в становлении нравственности ребенка играет среда, в которой он развивается и растет. Поэтому переоценить важность семьи в нравственном воспитании дошкольников невозможно. Способы поведения, принятые в семье, очень быстро усваиваются ребенком и воспринимаются им, как правило, в качестве общепринятой нормы.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1" y="4746634"/>
            <a:ext cx="82809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А </a:t>
            </a:r>
            <a:r>
              <a:rPr lang="ru-RU" sz="2000" dirty="0">
                <a:solidFill>
                  <a:srgbClr val="0070C0"/>
                </a:solidFill>
              </a:rPr>
              <a:t>главное, надо постоянно воспитывать у детей любовь к людям,                уважение к родителям и старшим, любовь к жизни, к малой родине, доброту, милосердие, сострадание, толерантность, Постоянно воспитывать ответственность за свои поступки, за коллектив, общее дело. 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 </a:t>
            </a:r>
            <a:endParaRPr lang="ru-RU" sz="20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76470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	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02" y="764704"/>
            <a:ext cx="84065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Ребенок</a:t>
            </a:r>
            <a:r>
              <a:rPr lang="ru-RU" sz="2000" dirty="0">
                <a:solidFill>
                  <a:srgbClr val="0070C0"/>
                </a:solidFill>
              </a:rPr>
              <a:t>, способный правильно оценить и понять чувства и эмоции другого человека, для которого понятия дружба, справедливость, сострадание, доброта, любовь не являются пустым звуком, имеет гораздо более высокий уровень эмоционального развития, не имеет проблем в общении с окружающими, он гораздо устойчивее переносит стрессовые ситуации и не поддается негативному воздействию извне.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      Нравственное воспитание дошкольников особенно важно, потому как именно в дошкольном возрасте ребенок особенно восприимчив к усвоению нравственных норм и требований. Это одна из очень важных сторон процесса формирования личности ребенка. Другими словами, духовно-нравственное воспитание дошкольников и детей раннего возраста можно рассматривать как непрерывный процесс усвоения ими установленных в обществе образцов поведения, которые в дальнейшем будут регулировать его поступки. В результате такого нравственного воспитания ребенок начинает действовать не потому, что хочет заслужить одобрение взрослого, а потому, что считает необходимым соблюдение самой нормы поведения, как важного правила в отношениях между людьми.</a:t>
            </a:r>
            <a:endParaRPr lang="ru-RU" sz="20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556792"/>
            <a:ext cx="84969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Нравственно-патриотическое воспитание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8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</a:rPr>
              <a:t>В словаре слово «воспитание» определяется как «деятельность по передаче новым поколениям общественно-исторического опыта; планомерное и целенаправленное воздействие на сознание и поведение человека с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целью формирования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определенных установок,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понятий</a:t>
            </a:r>
            <a:r>
              <a:rPr lang="ru-RU" sz="2400" dirty="0">
                <a:solidFill>
                  <a:srgbClr val="0070C0"/>
                </a:solidFill>
              </a:rPr>
              <a:t>, принципов,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ценностных </a:t>
            </a:r>
            <a:r>
              <a:rPr lang="ru-RU" sz="2400" dirty="0">
                <a:solidFill>
                  <a:srgbClr val="0070C0"/>
                </a:solidFill>
              </a:rPr>
              <a:t>ориентации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обеспечивающих </a:t>
            </a:r>
            <a:r>
              <a:rPr lang="ru-RU" sz="2400" dirty="0">
                <a:solidFill>
                  <a:srgbClr val="0070C0"/>
                </a:solidFill>
              </a:rPr>
              <a:t>условия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для </a:t>
            </a:r>
            <a:r>
              <a:rPr lang="ru-RU" sz="2400" dirty="0">
                <a:solidFill>
                  <a:srgbClr val="0070C0"/>
                </a:solidFill>
              </a:rPr>
              <a:t>его развития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подготовки </a:t>
            </a:r>
            <a:r>
              <a:rPr lang="ru-RU" sz="2400" dirty="0">
                <a:solidFill>
                  <a:srgbClr val="0070C0"/>
                </a:solidFill>
              </a:rPr>
              <a:t>к </a:t>
            </a:r>
            <a:r>
              <a:rPr lang="ru-RU" sz="2400" dirty="0" smtClean="0">
                <a:solidFill>
                  <a:srgbClr val="0070C0"/>
                </a:solidFill>
              </a:rPr>
              <a:t>общественной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жизни </a:t>
            </a:r>
            <a:r>
              <a:rPr lang="ru-RU" sz="2400" dirty="0">
                <a:solidFill>
                  <a:srgbClr val="0070C0"/>
                </a:solidFill>
              </a:rPr>
              <a:t>и труду». </a:t>
            </a:r>
          </a:p>
        </p:txBody>
      </p:sp>
      <p:pic>
        <p:nvPicPr>
          <p:cNvPr id="5122" name="Picture 2" descr="C:\Users\росинка\Desktop\к общему собранию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10943"/>
            <a:ext cx="3312368" cy="42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82809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Таким </a:t>
            </a:r>
            <a:r>
              <a:rPr lang="ru-RU" sz="2000" dirty="0">
                <a:solidFill>
                  <a:srgbClr val="002060"/>
                </a:solidFill>
              </a:rPr>
              <a:t>образом, воспитание, само по себе подразумевает приобщение ребенка к общечеловеческим ценностям, познавая которые ребенок формирует опыт нравственных отношений и общения, которые характеризуются способностью к содействию и сотрудничеству в деятельности, умением понять и принять позицию другого, потребностью гармонизировать деятельность и взаимоотношения с миром, привязанностью к культуре, к родным местам – нравственное воспитание. Духовно-нравственное воспитание крайне необходимо современному обществу. Мы, педагоги, в ответе за тех, кого воспитываем. Кого выпускаем в жизнь. Кто будет завтра учить, лечить людей и стоять у руля власти? Сегодняшние дети растут в очень сложное время: страну захлестнул разгул преступности, пьянства, наркомании, проституции, торговли людьми. И неокрепшая душа ребенка оказалась в этом аду. Как ее спасти? Как вложить в душу ребенка твердый стержень? Чтобы он мог сказать «нет» всему, что несет в себе зло.</a:t>
            </a:r>
          </a:p>
        </p:txBody>
      </p:sp>
    </p:spTree>
    <p:extLst>
      <p:ext uri="{BB962C8B-B14F-4D97-AF65-F5344CB8AC3E}">
        <p14:creationId xmlns:p14="http://schemas.microsoft.com/office/powerpoint/2010/main" val="4167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326" y="980728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 последние годы в системе дошкольного образования произошли определенные перемены: обновляется содержание образования и воспитания детей, появилось множество инновационных программ, и тем очевиднее стал вакуум, возникший в результате того, что из поля зрения как бы сам собой выпал раздел «нравственное воспитание</a:t>
            </a:r>
            <a:r>
              <a:rPr lang="ru-RU" sz="2000" dirty="0" smtClean="0">
                <a:solidFill>
                  <a:srgbClr val="002060"/>
                </a:solidFill>
              </a:rPr>
              <a:t>».                                                       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Между тем актуальность проблем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связанных </a:t>
            </a:r>
            <a:r>
              <a:rPr lang="ru-RU" sz="2000" dirty="0">
                <a:solidFill>
                  <a:srgbClr val="002060"/>
                </a:solidFill>
              </a:rPr>
              <a:t>с нравственным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воспитанием </a:t>
            </a:r>
            <a:r>
              <a:rPr lang="ru-RU" sz="2000" dirty="0">
                <a:solidFill>
                  <a:srgbClr val="002060"/>
                </a:solidFill>
              </a:rPr>
              <a:t>на современном </a:t>
            </a:r>
            <a:r>
              <a:rPr lang="ru-RU" sz="2000" dirty="0" smtClean="0">
                <a:solidFill>
                  <a:srgbClr val="002060"/>
                </a:solidFill>
              </a:rPr>
              <a:t>этапе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общества приобретает чрезвычайную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значимость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14 ноября 2013 года в городе                     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Тогучине было проведено                   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районное родительское собрание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по теме: «Роль семьи и               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образовательного учреждения в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духовно-нравственном воспитании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детей»  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6146" name="Picture 2" descr="C:\Users\росинка\Desktop\к общему собранию\101529233_4530934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713184"/>
            <a:ext cx="3551361" cy="34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4400" b="1" dirty="0" smtClean="0">
                <a:solidFill>
                  <a:srgbClr val="0070C0"/>
                </a:solidFill>
              </a:rPr>
              <a:t>Задачами</a:t>
            </a:r>
          </a:p>
          <a:p>
            <a:pPr lvl="1" algn="ctr"/>
            <a:r>
              <a:rPr lang="ru-RU" sz="4400" b="1" dirty="0" smtClean="0">
                <a:solidFill>
                  <a:srgbClr val="0070C0"/>
                </a:solidFill>
              </a:rPr>
              <a:t>нравственно-патриотического </a:t>
            </a:r>
            <a:r>
              <a:rPr lang="ru-RU" sz="4400" b="1" dirty="0">
                <a:solidFill>
                  <a:srgbClr val="0070C0"/>
                </a:solidFill>
              </a:rPr>
              <a:t>воспитания </a:t>
            </a:r>
            <a:r>
              <a:rPr lang="ru-RU" sz="4400" b="1" dirty="0" smtClean="0">
                <a:solidFill>
                  <a:srgbClr val="0070C0"/>
                </a:solidFill>
              </a:rPr>
              <a:t>дошкольников являются: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993502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— воспитание у ребенка любви и привязанности к своей семье, дому, детскому саду, улице, городу;</a:t>
            </a:r>
            <a:endParaRPr lang="ru-RU" sz="28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099" name="Picture 3" descr="G: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93" y="4512387"/>
            <a:ext cx="2998411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0_67d1d_79e22cdb_X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89" y="1918982"/>
            <a:ext cx="4027504" cy="26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kindergarden-e1348313482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4668"/>
            <a:ext cx="3619410" cy="24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— формирование бережного отношения к природе и всему живому;</a:t>
            </a:r>
            <a:endParaRPr lang="ru-RU" sz="28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росинка\Desktop\к общему собранию\i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3842"/>
            <a:ext cx="27459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синка\Desktop\к общему собранию\74814471_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28" y="3172706"/>
            <a:ext cx="2714600" cy="27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синка\Desktop\к общему собранию\5174691_666878_rebenok_i_k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73" y="2314634"/>
            <a:ext cx="3134536" cy="21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397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росинка</dc:creator>
  <cp:lastModifiedBy>росинка</cp:lastModifiedBy>
  <cp:revision>30</cp:revision>
  <dcterms:created xsi:type="dcterms:W3CDTF">2013-11-27T01:30:39Z</dcterms:created>
  <dcterms:modified xsi:type="dcterms:W3CDTF">2013-11-28T04:16:28Z</dcterms:modified>
</cp:coreProperties>
</file>