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71" r:id="rId2"/>
    <p:sldId id="282" r:id="rId3"/>
    <p:sldId id="283" r:id="rId4"/>
    <p:sldId id="272" r:id="rId5"/>
    <p:sldId id="277" r:id="rId6"/>
    <p:sldId id="273" r:id="rId7"/>
    <p:sldId id="276" r:id="rId8"/>
    <p:sldId id="267" r:id="rId9"/>
    <p:sldId id="259" r:id="rId10"/>
    <p:sldId id="262" r:id="rId11"/>
    <p:sldId id="266" r:id="rId12"/>
    <p:sldId id="270" r:id="rId13"/>
    <p:sldId id="279" r:id="rId14"/>
    <p:sldId id="268" r:id="rId15"/>
    <p:sldId id="284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1414-30A6-4F8B-A869-A300F679BEE0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AA78-9480-4528-B0BD-F13392C821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1414-30A6-4F8B-A869-A300F679BEE0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AA78-9480-4528-B0BD-F13392C821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1414-30A6-4F8B-A869-A300F679BEE0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AA78-9480-4528-B0BD-F13392C8214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1414-30A6-4F8B-A869-A300F679BEE0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AA78-9480-4528-B0BD-F13392C8214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1414-30A6-4F8B-A869-A300F679BEE0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AA78-9480-4528-B0BD-F13392C821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1414-30A6-4F8B-A869-A300F679BEE0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AA78-9480-4528-B0BD-F13392C8214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1414-30A6-4F8B-A869-A300F679BEE0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AA78-9480-4528-B0BD-F13392C821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1414-30A6-4F8B-A869-A300F679BEE0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AA78-9480-4528-B0BD-F13392C821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1414-30A6-4F8B-A869-A300F679BEE0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AA78-9480-4528-B0BD-F13392C821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1414-30A6-4F8B-A869-A300F679BEE0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AA78-9480-4528-B0BD-F13392C8214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1414-30A6-4F8B-A869-A300F679BEE0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AA78-9480-4528-B0BD-F13392C8214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3A81414-30A6-4F8B-A869-A300F679BEE0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945AA78-9480-4528-B0BD-F13392C8214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/>
              <a:t>Литературное чтение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ru-RU" sz="4400" i="1" dirty="0">
                <a:solidFill>
                  <a:schemeClr val="bg1"/>
                </a:solidFill>
              </a:rPr>
              <a:t>Раздел </a:t>
            </a:r>
          </a:p>
          <a:p>
            <a:pPr>
              <a:lnSpc>
                <a:spcPct val="90000"/>
              </a:lnSpc>
            </a:pPr>
            <a:r>
              <a:rPr lang="ru-RU" sz="4400" i="1" dirty="0" smtClean="0">
                <a:solidFill>
                  <a:schemeClr val="bg1"/>
                </a:solidFill>
              </a:rPr>
              <a:t>«Ребятам о зверятах»</a:t>
            </a:r>
            <a:endParaRPr lang="ru-RU" sz="4400" i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500" i="1" dirty="0">
                <a:solidFill>
                  <a:schemeClr val="bg1"/>
                </a:solidFill>
              </a:rPr>
              <a:t>МАОУ «Гимназия №1» </a:t>
            </a:r>
          </a:p>
          <a:p>
            <a:pPr>
              <a:lnSpc>
                <a:spcPct val="90000"/>
              </a:lnSpc>
            </a:pPr>
            <a:r>
              <a:rPr lang="ru-RU" sz="2500" i="1" dirty="0">
                <a:solidFill>
                  <a:schemeClr val="bg1"/>
                </a:solidFill>
              </a:rPr>
              <a:t>г. </a:t>
            </a:r>
            <a:r>
              <a:rPr lang="ru-RU" sz="2500" i="1" dirty="0" smtClean="0">
                <a:solidFill>
                  <a:schemeClr val="bg1"/>
                </a:solidFill>
              </a:rPr>
              <a:t>Сыктывкара</a:t>
            </a:r>
          </a:p>
          <a:p>
            <a:pPr>
              <a:lnSpc>
                <a:spcPct val="90000"/>
              </a:lnSpc>
            </a:pPr>
            <a:r>
              <a:rPr lang="ru-RU" sz="2500" i="1" dirty="0" smtClean="0">
                <a:solidFill>
                  <a:schemeClr val="bg1"/>
                </a:solidFill>
              </a:rPr>
              <a:t>Старикова Л.П.</a:t>
            </a:r>
            <a:endParaRPr lang="ru-RU" sz="2500" i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500" i="1" dirty="0" smtClean="0">
                <a:solidFill>
                  <a:schemeClr val="bg1"/>
                </a:solidFill>
              </a:rPr>
              <a:t>2013  год</a:t>
            </a:r>
            <a:endParaRPr lang="ru-RU" sz="25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8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Физкультминутка 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5" y="2852936"/>
            <a:ext cx="61206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68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 smtClean="0">
                <a:solidFill>
                  <a:srgbClr val="0070C0"/>
                </a:solidFill>
              </a:rPr>
              <a:t>Задание.</a:t>
            </a:r>
            <a:r>
              <a:rPr lang="ru-RU" sz="3600" i="1" dirty="0"/>
              <a:t> </a:t>
            </a:r>
            <a:r>
              <a:rPr lang="ru-RU" sz="3600" i="1" dirty="0" smtClean="0"/>
              <a:t>  </a:t>
            </a:r>
            <a:r>
              <a:rPr lang="ru-RU" sz="3200" i="1" dirty="0" smtClean="0">
                <a:solidFill>
                  <a:srgbClr val="FF0000"/>
                </a:solidFill>
              </a:rPr>
              <a:t>Озаглавить  части  текста. </a:t>
            </a:r>
          </a:p>
          <a:p>
            <a:pPr marL="0" indent="0">
              <a:buNone/>
            </a:pPr>
            <a:r>
              <a:rPr lang="ru-RU" sz="3600" dirty="0"/>
              <a:t> 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 Работа в </a:t>
            </a:r>
            <a:r>
              <a:rPr lang="ru-RU" i="1" dirty="0" smtClean="0">
                <a:solidFill>
                  <a:schemeClr val="bg1"/>
                </a:solidFill>
              </a:rPr>
              <a:t>группах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6120681" cy="280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54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</a:t>
            </a:r>
            <a:r>
              <a:rPr lang="ru-RU" sz="2800" i="1" dirty="0">
                <a:solidFill>
                  <a:srgbClr val="0070C0"/>
                </a:solidFill>
              </a:rPr>
              <a:t>1.В группе должен быть ответственный. </a:t>
            </a:r>
          </a:p>
          <a:p>
            <a:pPr marL="0" indent="0">
              <a:buNone/>
            </a:pPr>
            <a:r>
              <a:rPr lang="ru-RU" sz="2800" i="1" dirty="0">
                <a:solidFill>
                  <a:srgbClr val="0070C0"/>
                </a:solidFill>
              </a:rPr>
              <a:t> </a:t>
            </a:r>
            <a:r>
              <a:rPr lang="ru-RU" sz="2800" i="1" dirty="0" smtClean="0">
                <a:solidFill>
                  <a:srgbClr val="0070C0"/>
                </a:solidFill>
              </a:rPr>
              <a:t>   2</a:t>
            </a:r>
            <a:r>
              <a:rPr lang="ru-RU" sz="2800" i="1" dirty="0">
                <a:solidFill>
                  <a:srgbClr val="0070C0"/>
                </a:solidFill>
              </a:rPr>
              <a:t>. Работать должен каждый на общий результат. 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rgbClr val="0070C0"/>
                </a:solidFill>
              </a:rPr>
              <a:t>   </a:t>
            </a:r>
            <a:r>
              <a:rPr lang="ru-RU" sz="2800" i="1" dirty="0">
                <a:solidFill>
                  <a:srgbClr val="0070C0"/>
                </a:solidFill>
              </a:rPr>
              <a:t>3. Один говорит, другие слушают. </a:t>
            </a:r>
          </a:p>
          <a:p>
            <a:pPr marL="0" indent="0">
              <a:buNone/>
            </a:pPr>
            <a:r>
              <a:rPr lang="ru-RU" sz="2800" i="1" dirty="0">
                <a:solidFill>
                  <a:srgbClr val="0070C0"/>
                </a:solidFill>
              </a:rPr>
              <a:t> </a:t>
            </a:r>
            <a:r>
              <a:rPr lang="ru-RU" sz="2800" i="1" dirty="0" smtClean="0">
                <a:solidFill>
                  <a:srgbClr val="0070C0"/>
                </a:solidFill>
              </a:rPr>
              <a:t>  4</a:t>
            </a:r>
            <a:r>
              <a:rPr lang="ru-RU" sz="2800" i="1" dirty="0">
                <a:solidFill>
                  <a:srgbClr val="0070C0"/>
                </a:solidFill>
              </a:rPr>
              <a:t>. Своё несогласие высказывай вежливо. </a:t>
            </a:r>
          </a:p>
          <a:p>
            <a:pPr marL="0" indent="0">
              <a:buNone/>
            </a:pPr>
            <a:r>
              <a:rPr lang="ru-RU" sz="2800" i="1" dirty="0">
                <a:solidFill>
                  <a:srgbClr val="0070C0"/>
                </a:solidFill>
              </a:rPr>
              <a:t> </a:t>
            </a:r>
            <a:r>
              <a:rPr lang="ru-RU" sz="2800" i="1" dirty="0" smtClean="0">
                <a:solidFill>
                  <a:srgbClr val="0070C0"/>
                </a:solidFill>
              </a:rPr>
              <a:t>  5</a:t>
            </a:r>
            <a:r>
              <a:rPr lang="ru-RU" sz="2800" i="1" dirty="0">
                <a:solidFill>
                  <a:srgbClr val="0070C0"/>
                </a:solidFill>
              </a:rPr>
              <a:t>. Если не понял, переспроси.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i="1" dirty="0">
                <a:solidFill>
                  <a:schemeClr val="bg1"/>
                </a:solidFill>
              </a:rPr>
              <a:t>Алгоритм работы в </a:t>
            </a:r>
            <a:r>
              <a:rPr lang="ru-RU" i="1" dirty="0" smtClean="0">
                <a:solidFill>
                  <a:schemeClr val="bg1"/>
                </a:solidFill>
              </a:rPr>
              <a:t>группах 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5589240"/>
            <a:ext cx="403244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2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Дать </a:t>
            </a:r>
            <a:r>
              <a:rPr lang="ru-RU" i="1" dirty="0">
                <a:solidFill>
                  <a:srgbClr val="0070C0"/>
                </a:solidFill>
              </a:rPr>
              <a:t>характеристику главным героям, пользуясь опорными </a:t>
            </a:r>
            <a:r>
              <a:rPr lang="ru-RU" i="1" dirty="0" smtClean="0">
                <a:solidFill>
                  <a:srgbClr val="0070C0"/>
                </a:solidFill>
              </a:rPr>
              <a:t>словами: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70C0"/>
                </a:solidFill>
              </a:rPr>
              <a:t>доброта, эгоизм, забота</a:t>
            </a:r>
            <a:r>
              <a:rPr lang="ru-RU" i="1" dirty="0" smtClean="0">
                <a:solidFill>
                  <a:srgbClr val="0070C0"/>
                </a:solidFill>
              </a:rPr>
              <a:t>,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>
                <a:solidFill>
                  <a:srgbClr val="0070C0"/>
                </a:solidFill>
              </a:rPr>
              <a:t>равнодушие, бодрость, </a:t>
            </a:r>
            <a:endParaRPr lang="ru-RU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спокойствие</a:t>
            </a:r>
            <a:r>
              <a:rPr lang="ru-RU" i="1" dirty="0">
                <a:solidFill>
                  <a:srgbClr val="0070C0"/>
                </a:solidFill>
              </a:rPr>
              <a:t>, возмущение, </a:t>
            </a:r>
            <a:endParaRPr lang="ru-RU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страх</a:t>
            </a:r>
            <a:r>
              <a:rPr lang="ru-RU" i="1" dirty="0">
                <a:solidFill>
                  <a:srgbClr val="0070C0"/>
                </a:solidFill>
              </a:rPr>
              <a:t>, удивление, сочувствие</a:t>
            </a:r>
            <a:r>
              <a:rPr lang="ru-RU" i="1" dirty="0" smtClean="0">
                <a:solidFill>
                  <a:srgbClr val="0070C0"/>
                </a:solidFill>
              </a:rPr>
              <a:t>,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>
                <a:solidFill>
                  <a:srgbClr val="0070C0"/>
                </a:solidFill>
              </a:rPr>
              <a:t>беспокойство.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Работа в парах</a:t>
            </a:r>
            <a:r>
              <a:rPr lang="ru-RU" i="1" dirty="0"/>
              <a:t> </a:t>
            </a:r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4149080"/>
            <a:ext cx="331236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2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</a:rPr>
              <a:t>Сегодня я узнал…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У меня получилось…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Было интересно…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Мне понравилось…</a:t>
            </a:r>
            <a:endParaRPr lang="ru-RU" sz="2800" i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Рефлексия 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3780" y="2708920"/>
            <a:ext cx="4094684" cy="363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180" y="2861320"/>
            <a:ext cx="4094684" cy="363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50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i="1" dirty="0"/>
              <a:t>Молодцы, </a:t>
            </a:r>
            <a:r>
              <a:rPr lang="ru-RU" sz="3600" i="1" dirty="0" smtClean="0"/>
              <a:t>приятно </a:t>
            </a:r>
            <a:r>
              <a:rPr lang="ru-RU" sz="3600" i="1" dirty="0"/>
              <a:t>с вами работать. </a:t>
            </a:r>
            <a:endParaRPr lang="ru-RU" sz="3600" i="1" dirty="0" smtClean="0"/>
          </a:p>
          <a:p>
            <a:r>
              <a:rPr lang="ru-RU" sz="3600" b="1" i="1" dirty="0" smtClean="0"/>
              <a:t>Спасибо </a:t>
            </a:r>
            <a:r>
              <a:rPr lang="ru-RU" sz="3600" b="1" i="1" dirty="0"/>
              <a:t>за урок. </a:t>
            </a:r>
          </a:p>
          <a:p>
            <a:endParaRPr lang="ru-RU" sz="36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3645024"/>
            <a:ext cx="244827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5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735138" y="2674938"/>
            <a:ext cx="7408862" cy="3451225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 презентации использованы </a:t>
            </a:r>
            <a:r>
              <a:rPr lang="ru-RU" sz="1600" dirty="0"/>
              <a:t>И</a:t>
            </a:r>
            <a:r>
              <a:rPr lang="ru-RU" sz="1600" dirty="0" smtClean="0"/>
              <a:t>нтернет – ресурсы.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9452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i="1" dirty="0">
                <a:solidFill>
                  <a:srgbClr val="0070C0"/>
                </a:solidFill>
              </a:rPr>
              <a:t>«Я слышу – я забываю, </a:t>
            </a:r>
          </a:p>
          <a:p>
            <a:r>
              <a:rPr lang="ru-RU" sz="3200" i="1" dirty="0">
                <a:solidFill>
                  <a:srgbClr val="0070C0"/>
                </a:solidFill>
              </a:rPr>
              <a:t> Я вижу – я запоминаю, </a:t>
            </a:r>
          </a:p>
          <a:p>
            <a:r>
              <a:rPr lang="ru-RU" sz="3200" i="1" dirty="0">
                <a:solidFill>
                  <a:srgbClr val="0070C0"/>
                </a:solidFill>
              </a:rPr>
              <a:t> Я делаю – я понимаю» </a:t>
            </a:r>
          </a:p>
          <a:p>
            <a:r>
              <a:rPr lang="ru-RU" sz="2800" i="1" dirty="0">
                <a:solidFill>
                  <a:srgbClr val="0070C0"/>
                </a:solidFill>
              </a:rPr>
              <a:t>(китайская пословица)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Эпиграф урока</a:t>
            </a:r>
            <a:endParaRPr lang="ru-RU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957058"/>
            <a:ext cx="3636404" cy="242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16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i="1" dirty="0" smtClean="0">
                <a:solidFill>
                  <a:srgbClr val="0070C0"/>
                </a:solidFill>
              </a:rPr>
              <a:t> -Высказывается каждый участник круга. </a:t>
            </a:r>
          </a:p>
          <a:p>
            <a:endParaRPr lang="ru-RU" sz="70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1200" i="1" dirty="0" smtClean="0">
                <a:solidFill>
                  <a:srgbClr val="0070C0"/>
                </a:solidFill>
              </a:rPr>
              <a:t> -Ответив сам, выслушай других.</a:t>
            </a:r>
            <a:endParaRPr lang="ru-RU" sz="112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7000" i="1" dirty="0">
                <a:solidFill>
                  <a:srgbClr val="0070C0"/>
                </a:solidFill>
              </a:rPr>
              <a:t> </a:t>
            </a:r>
            <a:endParaRPr lang="ru-RU" sz="70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1200" i="1" dirty="0" smtClean="0">
                <a:solidFill>
                  <a:srgbClr val="0070C0"/>
                </a:solidFill>
              </a:rPr>
              <a:t> -Даём право высказаться каждому.</a:t>
            </a:r>
            <a:endParaRPr lang="ru-RU" sz="112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800" i="1" dirty="0">
                <a:solidFill>
                  <a:srgbClr val="0070C0"/>
                </a:solidFill>
              </a:rPr>
              <a:t>  </a:t>
            </a:r>
            <a:endParaRPr lang="ru-RU" sz="38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1200" i="1" dirty="0" smtClean="0">
                <a:solidFill>
                  <a:srgbClr val="0070C0"/>
                </a:solidFill>
              </a:rPr>
              <a:t>-Нам помогут слова: </a:t>
            </a:r>
          </a:p>
          <a:p>
            <a:pPr marL="0" indent="0">
              <a:buNone/>
            </a:pPr>
            <a:r>
              <a:rPr lang="ru-RU" sz="11200" i="1" dirty="0" smtClean="0">
                <a:solidFill>
                  <a:srgbClr val="0070C0"/>
                </a:solidFill>
              </a:rPr>
              <a:t>  « я присоединяюсь»,</a:t>
            </a:r>
          </a:p>
          <a:p>
            <a:pPr marL="0" indent="0">
              <a:buNone/>
            </a:pPr>
            <a:r>
              <a:rPr lang="ru-RU" sz="11200" i="1" dirty="0" smtClean="0">
                <a:solidFill>
                  <a:srgbClr val="0070C0"/>
                </a:solidFill>
              </a:rPr>
              <a:t>  « я согласен». </a:t>
            </a:r>
            <a:endParaRPr lang="ru-RU" sz="112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1200" dirty="0"/>
              <a:t> 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Правила работы в ресурсном круге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4509120"/>
            <a:ext cx="324036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Михаил </a:t>
            </a:r>
            <a:r>
              <a:rPr lang="ru-RU" i="1" dirty="0">
                <a:solidFill>
                  <a:schemeClr val="bg1"/>
                </a:solidFill>
              </a:rPr>
              <a:t>Павлович Коршунов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(1924 – 2003)</a:t>
            </a:r>
            <a:br>
              <a:rPr lang="ru-RU" i="1" dirty="0">
                <a:solidFill>
                  <a:schemeClr val="bg1"/>
                </a:solidFill>
              </a:rPr>
            </a:br>
            <a:endParaRPr lang="ru-RU" i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Михаил Павлович Коршунов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(1924 – 2003)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3" y="1988840"/>
            <a:ext cx="3600399" cy="4464496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3212976"/>
            <a:ext cx="3600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70C0"/>
                </a:solidFill>
              </a:rPr>
              <a:t>«Я давно мечтал: обмакну перо в чернильницу, а в чернильнице, на самом донышке, сидит смех. Я его осторожно вытащу на кончике пера, как золотую рыбку, - и…в книжку! Чтобы вся книжка, каждая её страничка, заулыбалась, засмеялась».  </a:t>
            </a:r>
          </a:p>
        </p:txBody>
      </p:sp>
    </p:spTree>
    <p:extLst>
      <p:ext uri="{BB962C8B-B14F-4D97-AF65-F5344CB8AC3E}">
        <p14:creationId xmlns:p14="http://schemas.microsoft.com/office/powerpoint/2010/main" val="178316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Произведения М. Коршунова</a:t>
            </a:r>
            <a:endParaRPr lang="ru-RU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7949" y="2315791"/>
            <a:ext cx="1368152" cy="185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348880"/>
            <a:ext cx="130014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0834" y="2315791"/>
            <a:ext cx="1404156" cy="177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5831" y="4293096"/>
            <a:ext cx="1296144" cy="165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259273"/>
            <a:ext cx="1236837" cy="173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8009" y="4293096"/>
            <a:ext cx="1656184" cy="18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14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«Дом в Черёмушках»</a:t>
            </a:r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2952327" cy="332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122037"/>
            <a:ext cx="3384376" cy="332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3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chemeClr val="bg1"/>
                </a:solidFill>
              </a:rPr>
              <a:t>Тема урока: «Коты бывают разные…</a:t>
            </a:r>
            <a:br>
              <a:rPr lang="ru-RU" sz="3600" i="1" dirty="0" smtClean="0">
                <a:solidFill>
                  <a:schemeClr val="bg1"/>
                </a:solidFill>
              </a:rPr>
            </a:br>
            <a:r>
              <a:rPr lang="ru-RU" sz="3600" i="1" dirty="0" smtClean="0">
                <a:solidFill>
                  <a:schemeClr val="bg1"/>
                </a:solidFill>
              </a:rPr>
              <a:t>  « Дом в Черёмушках» (отрывок)»</a:t>
            </a:r>
            <a:endParaRPr lang="ru-RU" sz="3600" i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6782591" cy="368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40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i="1" dirty="0">
                <a:solidFill>
                  <a:srgbClr val="0070C0"/>
                </a:solidFill>
              </a:rPr>
              <a:t>П</a:t>
            </a:r>
            <a:r>
              <a:rPr lang="ru-RU" sz="2800" i="1" dirty="0" smtClean="0">
                <a:solidFill>
                  <a:srgbClr val="0070C0"/>
                </a:solidFill>
              </a:rPr>
              <a:t>родолжить </a:t>
            </a:r>
            <a:r>
              <a:rPr lang="ru-RU" sz="2800" i="1" dirty="0">
                <a:solidFill>
                  <a:srgbClr val="0070C0"/>
                </a:solidFill>
              </a:rPr>
              <a:t>работу над развитием умения выразительно читать отрывок</a:t>
            </a:r>
            <a:r>
              <a:rPr lang="ru-RU" sz="2800" i="1" dirty="0" smtClean="0">
                <a:solidFill>
                  <a:srgbClr val="0070C0"/>
                </a:solidFill>
              </a:rPr>
              <a:t>;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 </a:t>
            </a:r>
            <a:r>
              <a:rPr lang="ru-RU" sz="2800" i="1" dirty="0">
                <a:solidFill>
                  <a:srgbClr val="0070C0"/>
                </a:solidFill>
              </a:rPr>
              <a:t>вести диалог с автором; </a:t>
            </a:r>
            <a:endParaRPr lang="ru-RU" sz="2800" i="1" dirty="0" smtClean="0">
              <a:solidFill>
                <a:srgbClr val="0070C0"/>
              </a:solidFill>
            </a:endParaRPr>
          </a:p>
          <a:p>
            <a:r>
              <a:rPr lang="ru-RU" sz="2800" i="1" dirty="0" smtClean="0">
                <a:solidFill>
                  <a:srgbClr val="0070C0"/>
                </a:solidFill>
              </a:rPr>
              <a:t>анализировать  </a:t>
            </a:r>
            <a:r>
              <a:rPr lang="ru-RU" sz="2800" i="1" dirty="0">
                <a:solidFill>
                  <a:srgbClr val="0070C0"/>
                </a:solidFill>
              </a:rPr>
              <a:t>художественный  текст.</a:t>
            </a:r>
          </a:p>
          <a:p>
            <a:pPr marL="0" indent="0">
              <a:buNone/>
            </a:pPr>
            <a:endParaRPr lang="ru-RU" sz="2800" i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Цели урока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725144"/>
            <a:ext cx="4680519" cy="190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6288" y="4877544"/>
            <a:ext cx="4680519" cy="190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78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i="1" dirty="0">
                <a:solidFill>
                  <a:srgbClr val="0070C0"/>
                </a:solidFill>
              </a:rPr>
              <a:t>Молочница – женщина, торгующая молоком вразнос по домам или с рук. </a:t>
            </a:r>
          </a:p>
          <a:p>
            <a:r>
              <a:rPr lang="ru-RU" sz="2800" i="1" dirty="0">
                <a:solidFill>
                  <a:srgbClr val="0070C0"/>
                </a:solidFill>
              </a:rPr>
              <a:t> </a:t>
            </a:r>
            <a:r>
              <a:rPr lang="ru-RU" sz="2800" i="1" dirty="0" smtClean="0">
                <a:solidFill>
                  <a:srgbClr val="0070C0"/>
                </a:solidFill>
              </a:rPr>
              <a:t>Несимпатичный </a:t>
            </a:r>
            <a:r>
              <a:rPr lang="ru-RU" sz="2800" i="1" dirty="0">
                <a:solidFill>
                  <a:srgbClr val="0070C0"/>
                </a:solidFill>
              </a:rPr>
              <a:t>– </a:t>
            </a:r>
            <a:r>
              <a:rPr lang="ru-RU" sz="2800" i="1" dirty="0" smtClean="0">
                <a:solidFill>
                  <a:srgbClr val="0070C0"/>
                </a:solidFill>
              </a:rPr>
              <a:t>некрасивый. </a:t>
            </a:r>
            <a:endParaRPr lang="ru-RU" sz="2800" i="1" dirty="0">
              <a:solidFill>
                <a:srgbClr val="0070C0"/>
              </a:solidFill>
            </a:endParaRPr>
          </a:p>
          <a:p>
            <a:r>
              <a:rPr lang="ru-RU" sz="2800" i="1" dirty="0">
                <a:solidFill>
                  <a:srgbClr val="0070C0"/>
                </a:solidFill>
              </a:rPr>
              <a:t> Бесцеремонный – </a:t>
            </a:r>
            <a:r>
              <a:rPr lang="ru-RU" sz="2800" i="1" dirty="0" smtClean="0">
                <a:solidFill>
                  <a:srgbClr val="0070C0"/>
                </a:solidFill>
              </a:rPr>
              <a:t>беззастенчивый, развязный. 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Поддувало </a:t>
            </a:r>
            <a:r>
              <a:rPr lang="ru-RU" sz="2800" i="1" dirty="0">
                <a:solidFill>
                  <a:srgbClr val="0070C0"/>
                </a:solidFill>
              </a:rPr>
              <a:t>– отверстие в печи под </a:t>
            </a:r>
            <a:r>
              <a:rPr lang="ru-RU" sz="2800" i="1" dirty="0" smtClean="0">
                <a:solidFill>
                  <a:srgbClr val="0070C0"/>
                </a:solidFill>
              </a:rPr>
              <a:t>топкой.</a:t>
            </a:r>
          </a:p>
          <a:p>
            <a:endParaRPr lang="ru-RU" sz="2800" i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Словарная работа 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5113</TotalTime>
  <Words>341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Литературное чтение</vt:lpstr>
      <vt:lpstr>Эпиграф урока</vt:lpstr>
      <vt:lpstr>Правила работы в ресурсном круге</vt:lpstr>
      <vt:lpstr> Михаил Павлович Коршунов (1924 – 2003) </vt:lpstr>
      <vt:lpstr>Произведения М. Коршунова</vt:lpstr>
      <vt:lpstr>«Дом в Черёмушках»</vt:lpstr>
      <vt:lpstr> Тема урока: «Коты бывают разные…   « Дом в Черёмушках» (отрывок)»</vt:lpstr>
      <vt:lpstr>Цели урока</vt:lpstr>
      <vt:lpstr>Словарная работа </vt:lpstr>
      <vt:lpstr>Физкультминутка </vt:lpstr>
      <vt:lpstr> Работа в группах</vt:lpstr>
      <vt:lpstr> Алгоритм работы в группах </vt:lpstr>
      <vt:lpstr>Работа в парах </vt:lpstr>
      <vt:lpstr> Рефлексия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Поговорим о кошках… ( М. Коршунов « Дом в Черёмушках»)</dc:title>
  <dc:creator>Larisa</dc:creator>
  <cp:lastModifiedBy>Vyacheslav A. Rogov</cp:lastModifiedBy>
  <cp:revision>44</cp:revision>
  <dcterms:created xsi:type="dcterms:W3CDTF">2013-05-19T07:46:20Z</dcterms:created>
  <dcterms:modified xsi:type="dcterms:W3CDTF">2013-09-12T02:52:36Z</dcterms:modified>
</cp:coreProperties>
</file>