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63" r:id="rId2"/>
    <p:sldId id="264" r:id="rId3"/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10693400" cy="7561263"/>
  <p:notesSz cx="6858000" cy="9945688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0343" autoAdjust="0"/>
  </p:normalViewPr>
  <p:slideViewPr>
    <p:cSldViewPr>
      <p:cViewPr varScale="1">
        <p:scale>
          <a:sx n="78" d="100"/>
          <a:sy n="78" d="100"/>
        </p:scale>
        <p:origin x="-756" y="-84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FB6A6-8401-4A7C-A560-82D4C259CE14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92163" y="746125"/>
            <a:ext cx="5273675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E47B9-0DCA-45FF-B2FA-F7A3A0E940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7452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263459"/>
            <a:ext cx="10693400" cy="3297804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0693400" cy="426345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924296"/>
            <a:ext cx="10693400" cy="252042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764295"/>
            <a:ext cx="10693400" cy="56289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3521" y="5570666"/>
            <a:ext cx="6592170" cy="972577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chemeClr val="tx2"/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7782-B1BC-4EC1-90A1-166159E7AB56}" type="datetime1">
              <a:rPr lang="ru-RU" smtClean="0"/>
              <a:pPr/>
              <a:t>18.09.2013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Спиридонова К.К. 1 А школа 49 Москва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B2F6-0AEE-43D0-94B8-AF487F2D29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6116" y="3453495"/>
            <a:ext cx="8391174" cy="1977050"/>
          </a:xfrm>
          <a:effectLst/>
        </p:spPr>
        <p:txBody>
          <a:bodyPr>
            <a:noAutofit/>
          </a:bodyPr>
          <a:lstStyle>
            <a:lvl1pPr marL="730139" indent="-521528" algn="l">
              <a:defRPr sz="6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792" y="806534"/>
            <a:ext cx="7485380" cy="38310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5CD1-6199-422C-BFFC-04B903C6C45E}" type="datetime1">
              <a:rPr lang="ru-RU" smtClean="0"/>
              <a:pPr/>
              <a:t>18.09.2013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Спиридонова К.К. 1 А школа 49 Москва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B2F6-0AEE-43D0-94B8-AF487F2D2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9256" y="415128"/>
            <a:ext cx="2406015" cy="577551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7366" y="806534"/>
            <a:ext cx="5647583" cy="53966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32C0C-9E5B-4005-8447-38D4BB85452E}" type="datetime1">
              <a:rPr lang="ru-RU" smtClean="0"/>
              <a:pPr/>
              <a:t>18.09.2013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Спиридонова К.К. 1 А школа 49 Москва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B2F6-0AEE-43D0-94B8-AF487F2D2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0FDA-7EF5-43CE-971B-3FA0820B44E1}" type="datetime1">
              <a:rPr lang="ru-RU" smtClean="0"/>
              <a:pPr/>
              <a:t>18.09.2013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Спиридонова К.К. 1 А школа 49 Москва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B2F6-0AEE-43D0-94B8-AF487F2D29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36675" y="806535"/>
            <a:ext cx="7485380" cy="3831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263459"/>
            <a:ext cx="10693400" cy="3297804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693400" cy="426345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924296"/>
            <a:ext cx="10693400" cy="252042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764295"/>
            <a:ext cx="10693400" cy="56289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709" y="2395445"/>
            <a:ext cx="6977684" cy="2671851"/>
          </a:xfrm>
          <a:effectLst/>
        </p:spPr>
        <p:txBody>
          <a:bodyPr anchor="b"/>
          <a:lstStyle>
            <a:lvl1pPr algn="r">
              <a:defRPr sz="52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65129" y="5079995"/>
            <a:ext cx="6982161" cy="921133"/>
          </a:xfrm>
        </p:spPr>
        <p:txBody>
          <a:bodyPr anchor="t"/>
          <a:lstStyle>
            <a:lvl1pPr marL="0" indent="0" algn="r">
              <a:buNone/>
              <a:defRPr sz="2300">
                <a:solidFill>
                  <a:schemeClr val="tx2"/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9BC10-603C-40F9-B3F7-ACAE2CB392FA}" type="datetime1">
              <a:rPr lang="ru-RU" smtClean="0"/>
              <a:pPr/>
              <a:t>18.09.2013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Спиридонова К.К. 1 А школа 49 Москва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B2F6-0AEE-43D0-94B8-AF487F2D2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81FA5-A905-48E0-873E-B8D1A3BDA0A3}" type="datetime1">
              <a:rPr lang="ru-RU" smtClean="0"/>
              <a:pPr/>
              <a:t>18.09.2013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Спиридонова К.К. 1 А школа 49 Москва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B2F6-0AEE-43D0-94B8-AF487F2D29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36674" y="806534"/>
            <a:ext cx="3913784" cy="3831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32247" y="806535"/>
            <a:ext cx="3913784" cy="3831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6675" y="806535"/>
            <a:ext cx="3913784" cy="705367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7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52401" y="1543926"/>
            <a:ext cx="3913784" cy="3024505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4762" y="806535"/>
            <a:ext cx="3913784" cy="705367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7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marL="0" lvl="0" indent="0" algn="ctr" defTabSz="1043056" rtl="0" eaLnBrk="1" latinLnBrk="0" hangingPunct="1">
              <a:spcBef>
                <a:spcPct val="20000"/>
              </a:spcBef>
              <a:spcAft>
                <a:spcPts val="34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099" y="1542498"/>
            <a:ext cx="3913784" cy="3024505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D8D8B-054B-4855-9E17-5B02CFAE059A}" type="datetime1">
              <a:rPr lang="ru-RU" smtClean="0"/>
              <a:pPr/>
              <a:t>18.09.2013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Спиридонова К.К. 1 А школа 49 Москва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B2F6-0AEE-43D0-94B8-AF487F2D29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9113-D48B-495E-BC3B-F8879CF61819}" type="datetime1">
              <a:rPr lang="ru-RU" smtClean="0"/>
              <a:pPr/>
              <a:t>18.09.2013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Спиридонова К.К. 1 А школа 49 Москва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B2F6-0AEE-43D0-94B8-AF487F2D2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29A2-1401-4242-9AC0-428B969BC063}" type="datetime1">
              <a:rPr lang="ru-RU" smtClean="0"/>
              <a:pPr/>
              <a:t>18.09.2013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Спиридонова К.К. 1 А школа 49 Москва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B2F6-0AEE-43D0-94B8-AF487F2D2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276" y="2436407"/>
            <a:ext cx="4252199" cy="1387547"/>
          </a:xfrm>
          <a:effectLst/>
        </p:spPr>
        <p:txBody>
          <a:bodyPr anchor="b">
            <a:noAutofit/>
          </a:bodyPr>
          <a:lstStyle>
            <a:lvl1pPr marL="260764" indent="-260764" algn="l">
              <a:defRPr sz="32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1861" y="806535"/>
            <a:ext cx="4697758" cy="5396667"/>
          </a:xfrm>
        </p:spPr>
        <p:txBody>
          <a:bodyPr anchor="ctr"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6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8047" y="3856489"/>
            <a:ext cx="3962850" cy="235891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AE97-1FB7-49AE-A630-1E7619533450}" type="datetime1">
              <a:rPr lang="ru-RU" smtClean="0"/>
              <a:pPr/>
              <a:t>18.09.2013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Спиридонова К.К. 1 А школа 49 Москва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B2F6-0AEE-43D0-94B8-AF487F2D2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263459"/>
            <a:ext cx="10693400" cy="3297804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0693400" cy="426345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924296"/>
            <a:ext cx="10693400" cy="252042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764295"/>
            <a:ext cx="10693400" cy="56289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33469" y="1260211"/>
            <a:ext cx="4812030" cy="3448551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3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6640" y="1114108"/>
            <a:ext cx="4320061" cy="2384830"/>
          </a:xfrm>
        </p:spPr>
        <p:txBody>
          <a:bodyPr anchor="b"/>
          <a:lstStyle>
            <a:lvl1pPr marL="208611" indent="-208611">
              <a:buFont typeface="Georgia" pitchFamily="18" charset="0"/>
              <a:buChar char="*"/>
              <a:defRPr sz="18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96219-6AA8-4F8F-92CD-2B0976157395}" type="datetime1">
              <a:rPr lang="ru-RU" smtClean="0"/>
              <a:pPr/>
              <a:t>18.09.2013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Спиридонова К.К. 1 А школа 49 Москва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B2F6-0AEE-43D0-94B8-AF487F2D29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500" y="4922231"/>
            <a:ext cx="7465193" cy="1260211"/>
          </a:xfrm>
        </p:spPr>
        <p:txBody>
          <a:bodyPr anchor="b">
            <a:noAutofit/>
          </a:bodyPr>
          <a:lstStyle>
            <a:lvl1pPr algn="l">
              <a:defRPr sz="5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628940"/>
            <a:ext cx="10693400" cy="1932323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693400" cy="562894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4154730"/>
            <a:ext cx="10693400" cy="252042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764295"/>
            <a:ext cx="10693400" cy="56289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7152" y="4820518"/>
            <a:ext cx="7616020" cy="1260211"/>
          </a:xfrm>
          <a:prstGeom prst="rect">
            <a:avLst/>
          </a:prstGeom>
          <a:effectLst/>
        </p:spPr>
        <p:txBody>
          <a:bodyPr vert="horz" lIns="104306" tIns="52153" rIns="104306" bIns="52153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6675" y="807351"/>
            <a:ext cx="7485380" cy="3831040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18045" y="6805137"/>
            <a:ext cx="2940685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B3E65DB-3ED3-4625-8A65-0E39BA66E83C}" type="datetime1">
              <a:rPr lang="ru-RU" smtClean="0"/>
              <a:pPr/>
              <a:t>18.09.2013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4669" y="6805137"/>
            <a:ext cx="3920915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smtClean="0"/>
              <a:t>Спиридонова К.К. 1 А школа 49 Москва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55583" y="6805137"/>
            <a:ext cx="2138680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CBB2F6-0AEE-43D0-94B8-AF487F2D2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marL="365070" indent="-365070" algn="r" defTabSz="1043056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52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0764" indent="-208611" algn="l" defTabSz="1043056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25834" indent="-208611" algn="l" defTabSz="1043056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38750" indent="-208611" algn="l" defTabSz="1043056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51667" indent="-208611" algn="l" defTabSz="1043056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85445" indent="-208611" algn="l" defTabSz="1043056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98362" indent="-208611" algn="l" defTabSz="1043056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42571" indent="-208611" algn="l" defTabSz="1043056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607640" indent="-208611" algn="l" defTabSz="1043056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51849" indent="-208611" algn="l" defTabSz="1043056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yandsearch?source=wiz&amp;uinfo=sw-1586-sh-740-fw-1361-fh-534-pd-1&amp;p=4&amp;text=%D0%B0%D0%B7%D0%B1%D1%83%D0%BA%D0%B0&amp;noreask=1&amp;pos=133&amp;rpt=simage&amp;lr=213&amp;img_url=http://www.kids-price.ru/contentimg/pic64/size1/454063.jpg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ru/yandsearch?source=wiz&amp;uinfo=sw-1586-sh-740-fw-1361-fh-534-pd-1&amp;p=4&amp;text=%D0%B0%D0%B7%D0%B1%D1%83%D0%BA%D0%B0&amp;noreask=1&amp;pos=133&amp;rpt=simage&amp;lr=213&amp;img_url=http://www.kids-price.ru/contentimg/pic64/size1/454063.jpg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8348" y="525550"/>
            <a:ext cx="9599867" cy="6768687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ru-RU" sz="22600" dirty="0"/>
              <a:t> </a:t>
            </a:r>
            <a:r>
              <a:rPr lang="ru-RU" sz="6800" b="1" dirty="0">
                <a:solidFill>
                  <a:srgbClr val="00B0F0"/>
                </a:solidFill>
              </a:rPr>
              <a:t>БУКВА «</a:t>
            </a:r>
            <a:r>
              <a:rPr lang="ru-RU" sz="22400" b="1" dirty="0">
                <a:solidFill>
                  <a:srgbClr val="00B0F0"/>
                </a:solidFill>
              </a:rPr>
              <a:t>С</a:t>
            </a:r>
            <a:r>
              <a:rPr lang="ru-RU" sz="6800" b="1" dirty="0">
                <a:solidFill>
                  <a:srgbClr val="00B0F0"/>
                </a:solidFill>
              </a:rPr>
              <a:t>»</a:t>
            </a:r>
          </a:p>
          <a:p>
            <a:r>
              <a:rPr lang="ru-RU" sz="3700" b="1" dirty="0">
                <a:solidFill>
                  <a:srgbClr val="00B0F0"/>
                </a:solidFill>
              </a:rPr>
              <a:t>			      Спиридонова Ксения</a:t>
            </a:r>
          </a:p>
          <a:p>
            <a:r>
              <a:rPr lang="ru-RU" sz="3700" b="1" dirty="0">
                <a:solidFill>
                  <a:srgbClr val="00B0F0"/>
                </a:solidFill>
              </a:rPr>
              <a:t>                     </a:t>
            </a:r>
            <a:r>
              <a:rPr lang="ru-RU" sz="3700" b="1" dirty="0" smtClean="0">
                <a:solidFill>
                  <a:srgbClr val="00B0F0"/>
                </a:solidFill>
              </a:rPr>
              <a:t> </a:t>
            </a:r>
            <a:r>
              <a:rPr lang="ru-RU" sz="3700" b="1" dirty="0">
                <a:solidFill>
                  <a:srgbClr val="00B0F0"/>
                </a:solidFill>
              </a:rPr>
              <a:t>1 «А» класс</a:t>
            </a:r>
            <a:r>
              <a:rPr lang="ru-RU" sz="3700" b="1" dirty="0" smtClean="0">
                <a:solidFill>
                  <a:srgbClr val="00B0F0"/>
                </a:solidFill>
              </a:rPr>
              <a:t>, ГБОУ СОШ </a:t>
            </a:r>
            <a:r>
              <a:rPr lang="ru-RU" sz="3700" b="1" dirty="0">
                <a:solidFill>
                  <a:srgbClr val="00B0F0"/>
                </a:solidFill>
              </a:rPr>
              <a:t>№ 49,</a:t>
            </a:r>
          </a:p>
          <a:p>
            <a:r>
              <a:rPr lang="ru-RU" sz="3700" b="1" dirty="0">
                <a:solidFill>
                  <a:srgbClr val="00B0F0"/>
                </a:solidFill>
              </a:rPr>
              <a:t>                                </a:t>
            </a:r>
            <a:r>
              <a:rPr lang="ru-RU" sz="3700" b="1" dirty="0" smtClean="0">
                <a:solidFill>
                  <a:srgbClr val="00B0F0"/>
                </a:solidFill>
              </a:rPr>
              <a:t>            </a:t>
            </a:r>
            <a:r>
              <a:rPr lang="ru-RU" sz="3700" b="1" dirty="0">
                <a:solidFill>
                  <a:srgbClr val="00B0F0"/>
                </a:solidFill>
              </a:rPr>
              <a:t>2013 год</a:t>
            </a:r>
            <a:endParaRPr lang="ru-RU" sz="3700" dirty="0"/>
          </a:p>
          <a:p>
            <a:endParaRPr lang="ru-RU" sz="3200" dirty="0"/>
          </a:p>
          <a:p>
            <a:endParaRPr lang="ru-RU" sz="3200" dirty="0"/>
          </a:p>
          <a:p>
            <a:r>
              <a:rPr lang="ru-RU" sz="3200" dirty="0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xmlns="" val="224113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7602" y="219735"/>
            <a:ext cx="10052164" cy="3429311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ru-RU" sz="3700" b="1" dirty="0">
                <a:solidFill>
                  <a:srgbClr val="00B0F0"/>
                </a:solidFill>
              </a:rPr>
              <a:t>     БУКВА «</a:t>
            </a:r>
            <a:r>
              <a:rPr lang="ru-RU" sz="6800" b="1" dirty="0">
                <a:solidFill>
                  <a:srgbClr val="00B0F0"/>
                </a:solidFill>
              </a:rPr>
              <a:t>С</a:t>
            </a:r>
            <a:r>
              <a:rPr lang="ru-RU" sz="3700" b="1" dirty="0">
                <a:solidFill>
                  <a:srgbClr val="00B0F0"/>
                </a:solidFill>
              </a:rPr>
              <a:t>»:</a:t>
            </a:r>
          </a:p>
          <a:p>
            <a:endParaRPr lang="ru-RU" sz="3700" b="1" dirty="0">
              <a:solidFill>
                <a:srgbClr val="00B0F0"/>
              </a:solidFill>
            </a:endParaRPr>
          </a:p>
          <a:p>
            <a:r>
              <a:rPr lang="ru-RU" sz="3700" b="1" dirty="0">
                <a:solidFill>
                  <a:srgbClr val="00B0F0"/>
                </a:solidFill>
              </a:rPr>
              <a:t>		   - 19 буква русского алфавита;</a:t>
            </a:r>
          </a:p>
          <a:p>
            <a:r>
              <a:rPr lang="ru-RU" sz="3700" b="1" dirty="0">
                <a:solidFill>
                  <a:srgbClr val="00B0F0"/>
                </a:solidFill>
              </a:rPr>
              <a:t>		   - согласная;</a:t>
            </a:r>
          </a:p>
          <a:p>
            <a:r>
              <a:rPr lang="ru-RU" sz="3700" b="1" dirty="0">
                <a:solidFill>
                  <a:srgbClr val="00B0F0"/>
                </a:solidFill>
              </a:rPr>
              <a:t>		   - звуки </a:t>
            </a:r>
            <a:r>
              <a:rPr lang="en-US" sz="3700" b="1" dirty="0">
                <a:solidFill>
                  <a:srgbClr val="00B0F0"/>
                </a:solidFill>
              </a:rPr>
              <a:t>[</a:t>
            </a:r>
            <a:r>
              <a:rPr lang="ru-RU" sz="3700" b="1" dirty="0">
                <a:solidFill>
                  <a:srgbClr val="00B0F0"/>
                </a:solidFill>
              </a:rPr>
              <a:t>с</a:t>
            </a:r>
            <a:r>
              <a:rPr lang="en-US" sz="3700" b="1" dirty="0">
                <a:solidFill>
                  <a:srgbClr val="00B0F0"/>
                </a:solidFill>
              </a:rPr>
              <a:t>]</a:t>
            </a:r>
            <a:r>
              <a:rPr lang="ru-RU" sz="3700" b="1" dirty="0">
                <a:solidFill>
                  <a:srgbClr val="00B0F0"/>
                </a:solidFill>
              </a:rPr>
              <a:t> твердый и </a:t>
            </a:r>
            <a:r>
              <a:rPr lang="en-US" sz="3700" b="1" dirty="0">
                <a:solidFill>
                  <a:srgbClr val="00B0F0"/>
                </a:solidFill>
              </a:rPr>
              <a:t>[</a:t>
            </a:r>
            <a:r>
              <a:rPr lang="ru-RU" sz="3700" b="1" dirty="0">
                <a:solidFill>
                  <a:srgbClr val="00B0F0"/>
                </a:solidFill>
              </a:rPr>
              <a:t>с</a:t>
            </a:r>
            <a:r>
              <a:rPr lang="en-US" sz="3700" b="1" dirty="0">
                <a:solidFill>
                  <a:srgbClr val="00B0F0"/>
                </a:solidFill>
              </a:rPr>
              <a:t>`]</a:t>
            </a:r>
            <a:r>
              <a:rPr lang="ru-RU" sz="3700" b="1" dirty="0">
                <a:solidFill>
                  <a:srgbClr val="00B0F0"/>
                </a:solidFill>
              </a:rPr>
              <a:t> мягкий.</a:t>
            </a:r>
            <a:endParaRPr lang="ru-RU" sz="3200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>
          <a:xfrm>
            <a:off x="3653578" y="7008171"/>
            <a:ext cx="3924670" cy="402567"/>
          </a:xfrm>
        </p:spPr>
        <p:txBody>
          <a:bodyPr/>
          <a:lstStyle/>
          <a:p>
            <a:r>
              <a:rPr lang="ru-RU" dirty="0" smtClean="0">
                <a:solidFill>
                  <a:schemeClr val="bg2"/>
                </a:solidFill>
              </a:rPr>
              <a:t>Спиридонова К.К. 1 А школа 49 Москва 2013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4098" name="Picture 2" descr="C:\Users\Спиридонов К\AppData\Local\Microsoft\Windows\Temporary Internet Files\Content.IE5\II87AUO0\MC900429815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9395" y="4415769"/>
            <a:ext cx="2227792" cy="222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Спиридонов К\AppData\Local\Microsoft\Windows\Temporary Internet Files\Content.IE5\CUK1VTTT\MC900435739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2786" y="4774730"/>
            <a:ext cx="1521799" cy="143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Спиридонов К\AppData\Local\Microsoft\Windows\Temporary Internet Files\Content.IE5\SQTE3MRO\MC900384008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1399" y="4738372"/>
            <a:ext cx="1599978" cy="150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7951" y="4242300"/>
            <a:ext cx="9263029" cy="520823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ru-RU" sz="2700" dirty="0">
                <a:solidFill>
                  <a:srgbClr val="0070C0"/>
                </a:solidFill>
              </a:rPr>
              <a:t>     Солнце                   </a:t>
            </a:r>
            <a:r>
              <a:rPr lang="ru-RU" sz="2700" dirty="0" err="1">
                <a:solidFill>
                  <a:srgbClr val="0070C0"/>
                </a:solidFill>
              </a:rPr>
              <a:t>оСень</a:t>
            </a:r>
            <a:r>
              <a:rPr lang="ru-RU" sz="2700" dirty="0">
                <a:solidFill>
                  <a:srgbClr val="0070C0"/>
                </a:solidFill>
              </a:rPr>
              <a:t>      </a:t>
            </a:r>
            <a:r>
              <a:rPr lang="ru-RU" sz="2700" dirty="0" err="1">
                <a:solidFill>
                  <a:srgbClr val="0070C0"/>
                </a:solidFill>
              </a:rPr>
              <a:t>лиСтья</a:t>
            </a:r>
            <a:r>
              <a:rPr lang="ru-RU" sz="2700" dirty="0">
                <a:solidFill>
                  <a:srgbClr val="0070C0"/>
                </a:solidFill>
              </a:rPr>
              <a:t>                </a:t>
            </a:r>
            <a:r>
              <a:rPr lang="ru-RU" sz="2700" dirty="0" err="1">
                <a:solidFill>
                  <a:srgbClr val="0070C0"/>
                </a:solidFill>
              </a:rPr>
              <a:t>компаС</a:t>
            </a:r>
            <a:endParaRPr lang="ru-RU" sz="27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19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8348" y="525554"/>
            <a:ext cx="9599867" cy="6014635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endParaRPr lang="ru-RU" sz="3200" dirty="0">
              <a:solidFill>
                <a:srgbClr val="0070C0"/>
              </a:solidFill>
            </a:endParaRPr>
          </a:p>
          <a:p>
            <a:r>
              <a:rPr lang="ru-RU" sz="3200" dirty="0">
                <a:solidFill>
                  <a:srgbClr val="0070C0"/>
                </a:solidFill>
              </a:rPr>
              <a:t>В книжной полке на стене</a:t>
            </a:r>
          </a:p>
          <a:p>
            <a:endParaRPr lang="ru-RU" sz="3200" dirty="0">
              <a:solidFill>
                <a:srgbClr val="0070C0"/>
              </a:solidFill>
            </a:endParaRPr>
          </a:p>
          <a:p>
            <a:r>
              <a:rPr lang="ru-RU" sz="3200" dirty="0">
                <a:solidFill>
                  <a:srgbClr val="0070C0"/>
                </a:solidFill>
              </a:rPr>
              <a:t>Буквы жили в Букваре.</a:t>
            </a:r>
          </a:p>
          <a:p>
            <a:endParaRPr lang="ru-RU" sz="3200" dirty="0">
              <a:solidFill>
                <a:srgbClr val="0070C0"/>
              </a:solidFill>
            </a:endParaRPr>
          </a:p>
          <a:p>
            <a:endParaRPr lang="ru-RU" sz="3200" dirty="0">
              <a:solidFill>
                <a:srgbClr val="0070C0"/>
              </a:solidFill>
            </a:endParaRPr>
          </a:p>
          <a:p>
            <a:endParaRPr lang="ru-RU" sz="3200" dirty="0">
              <a:solidFill>
                <a:srgbClr val="0070C0"/>
              </a:solidFill>
            </a:endParaRPr>
          </a:p>
          <a:p>
            <a:endParaRPr lang="ru-RU" sz="3200" dirty="0">
              <a:solidFill>
                <a:srgbClr val="0070C0"/>
              </a:solidFill>
            </a:endParaRPr>
          </a:p>
          <a:p>
            <a:endParaRPr lang="ru-RU" sz="3200" dirty="0">
              <a:solidFill>
                <a:srgbClr val="0070C0"/>
              </a:solidFill>
            </a:endParaRPr>
          </a:p>
          <a:p>
            <a:r>
              <a:rPr lang="ru-RU" sz="3200" dirty="0">
                <a:solidFill>
                  <a:srgbClr val="0070C0"/>
                </a:solidFill>
              </a:rPr>
              <a:t>				   Но однажды наш Букварь</a:t>
            </a:r>
          </a:p>
          <a:p>
            <a:endParaRPr lang="ru-RU" sz="3200" dirty="0">
              <a:solidFill>
                <a:srgbClr val="0070C0"/>
              </a:solidFill>
            </a:endParaRPr>
          </a:p>
          <a:p>
            <a:r>
              <a:rPr lang="ru-RU" sz="3200" dirty="0">
                <a:solidFill>
                  <a:srgbClr val="0070C0"/>
                </a:solidFill>
              </a:rPr>
              <a:t>				   Взял и с полки вдруг упал.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30909" y="1081299"/>
            <a:ext cx="4294677" cy="149022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54110" y="3224887"/>
            <a:ext cx="4294677" cy="149022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/>
          </a:p>
        </p:txBody>
      </p:sp>
      <p:sp>
        <p:nvSpPr>
          <p:cNvPr id="7" name="Параллелограмм 6"/>
          <p:cNvSpPr/>
          <p:nvPr/>
        </p:nvSpPr>
        <p:spPr>
          <a:xfrm rot="19042471">
            <a:off x="9151283" y="1102807"/>
            <a:ext cx="1545117" cy="1123941"/>
          </a:xfrm>
          <a:prstGeom prst="parallelogram">
            <a:avLst>
              <a:gd name="adj" fmla="val 90748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5430909" y="2351572"/>
            <a:ext cx="421047" cy="2199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851956" y="2351573"/>
            <a:ext cx="38736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788" y="2896563"/>
            <a:ext cx="384295" cy="1848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араллелограмм 13"/>
          <p:cNvSpPr/>
          <p:nvPr/>
        </p:nvSpPr>
        <p:spPr>
          <a:xfrm>
            <a:off x="354110" y="2896563"/>
            <a:ext cx="4654733" cy="328323"/>
          </a:xfrm>
          <a:prstGeom prst="parallelogram">
            <a:avLst>
              <a:gd name="adj" fmla="val 117466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/>
          </a:p>
        </p:txBody>
      </p:sp>
      <p:sp>
        <p:nvSpPr>
          <p:cNvPr id="18" name="Параллелограмм 17"/>
          <p:cNvSpPr/>
          <p:nvPr/>
        </p:nvSpPr>
        <p:spPr>
          <a:xfrm>
            <a:off x="5435512" y="752975"/>
            <a:ext cx="4654733" cy="328323"/>
          </a:xfrm>
          <a:prstGeom prst="parallelogram">
            <a:avLst>
              <a:gd name="adj" fmla="val 117466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5851956" y="1081298"/>
            <a:ext cx="0" cy="1270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 descr="http://www.dexus.ru/common/news/large/243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6166" y="1145361"/>
            <a:ext cx="1053356" cy="1362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Прямая соединительная линия 26"/>
          <p:cNvCxnSpPr/>
          <p:nvPr/>
        </p:nvCxnSpPr>
        <p:spPr>
          <a:xfrm flipV="1">
            <a:off x="378349" y="4452601"/>
            <a:ext cx="421047" cy="2199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799396" y="3182327"/>
            <a:ext cx="0" cy="1270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99396" y="4446887"/>
            <a:ext cx="38736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3" descr="C:\Users\Спиридонов К\AppData\Local\Microsoft\Windows\Temporary Internet Files\Content.IE5\II87AUO0\MC900434810[1]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4562" y="1044640"/>
            <a:ext cx="2138413" cy="201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C:\Users\Спиридонов К\AppData\Local\Microsoft\Windows\Temporary Internet Files\Content.IE5\II87AUO0\MC900434810[1]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2251" y="3110755"/>
            <a:ext cx="2138413" cy="201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519547">
            <a:off x="1868543" y="3994794"/>
            <a:ext cx="994166" cy="144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>
          <a:xfrm>
            <a:off x="3653578" y="7008171"/>
            <a:ext cx="3924670" cy="402567"/>
          </a:xfrm>
        </p:spPr>
        <p:txBody>
          <a:bodyPr/>
          <a:lstStyle/>
          <a:p>
            <a:r>
              <a:rPr lang="ru-RU" dirty="0" smtClean="0">
                <a:solidFill>
                  <a:schemeClr val="bg2"/>
                </a:solidFill>
              </a:rPr>
              <a:t>Спиридонова К.К. 1 А школа 49 Москва 2013</a:t>
            </a:r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944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8348" y="525553"/>
            <a:ext cx="9852495" cy="6507077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endParaRPr lang="ru-RU" sz="3200" dirty="0">
              <a:solidFill>
                <a:srgbClr val="0070C0"/>
              </a:solidFill>
            </a:endParaRPr>
          </a:p>
          <a:p>
            <a:endParaRPr lang="ru-RU" sz="3200" dirty="0">
              <a:solidFill>
                <a:srgbClr val="0070C0"/>
              </a:solidFill>
            </a:endParaRPr>
          </a:p>
          <a:p>
            <a:r>
              <a:rPr lang="ru-RU" sz="3200" dirty="0">
                <a:solidFill>
                  <a:srgbClr val="0070C0"/>
                </a:solidFill>
              </a:rPr>
              <a:t>Поднимаем мы Букварь -</a:t>
            </a:r>
          </a:p>
          <a:p>
            <a:endParaRPr lang="ru-RU" sz="3200" dirty="0">
              <a:solidFill>
                <a:srgbClr val="0070C0"/>
              </a:solidFill>
            </a:endParaRPr>
          </a:p>
          <a:p>
            <a:r>
              <a:rPr lang="ru-RU" sz="3200" dirty="0">
                <a:solidFill>
                  <a:srgbClr val="0070C0"/>
                </a:solidFill>
              </a:rPr>
              <a:t>Что-то он </a:t>
            </a:r>
            <a:r>
              <a:rPr lang="ru-RU" sz="3200" dirty="0" err="1">
                <a:solidFill>
                  <a:srgbClr val="0070C0"/>
                </a:solidFill>
              </a:rPr>
              <a:t>потоньше</a:t>
            </a:r>
            <a:r>
              <a:rPr lang="ru-RU" sz="3200" dirty="0">
                <a:solidFill>
                  <a:srgbClr val="0070C0"/>
                </a:solidFill>
              </a:rPr>
              <a:t> стал.</a:t>
            </a:r>
          </a:p>
          <a:p>
            <a:endParaRPr lang="ru-RU" sz="3200" dirty="0">
              <a:solidFill>
                <a:srgbClr val="0070C0"/>
              </a:solidFill>
            </a:endParaRPr>
          </a:p>
          <a:p>
            <a:r>
              <a:rPr lang="ru-RU" sz="3200" dirty="0">
                <a:solidFill>
                  <a:srgbClr val="0070C0"/>
                </a:solidFill>
              </a:rPr>
              <a:t>Кто из Вас подскажет мне:</a:t>
            </a:r>
          </a:p>
          <a:p>
            <a:endParaRPr lang="ru-RU" sz="3200" dirty="0">
              <a:solidFill>
                <a:srgbClr val="0070C0"/>
              </a:solidFill>
            </a:endParaRPr>
          </a:p>
          <a:p>
            <a:r>
              <a:rPr lang="ru-RU" sz="3200" dirty="0">
                <a:solidFill>
                  <a:srgbClr val="0070C0"/>
                </a:solidFill>
              </a:rPr>
              <a:t>Все ли буквы в Букваре?</a:t>
            </a:r>
          </a:p>
          <a:p>
            <a:endParaRPr lang="ru-RU" sz="3200" dirty="0">
              <a:solidFill>
                <a:srgbClr val="0070C0"/>
              </a:solidFill>
            </a:endParaRPr>
          </a:p>
          <a:p>
            <a:endParaRPr lang="ru-RU" sz="3200" dirty="0">
              <a:solidFill>
                <a:srgbClr val="0070C0"/>
              </a:solidFill>
            </a:endParaRPr>
          </a:p>
          <a:p>
            <a:endParaRPr lang="ru-RU" sz="3200" dirty="0">
              <a:solidFill>
                <a:srgbClr val="0070C0"/>
              </a:solidFill>
            </a:endParaRPr>
          </a:p>
          <a:p>
            <a:r>
              <a:rPr lang="ru-RU" sz="3200" dirty="0"/>
              <a:t>				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462446" y="3860023"/>
            <a:ext cx="926303" cy="7996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http://gallery.forum-grad.ru/files/5/plakat5.jpg">
            <a:hlinkClick r:id="rId2"/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401"/>
          <a:stretch/>
        </p:blipFill>
        <p:spPr bwMode="auto">
          <a:xfrm>
            <a:off x="5178281" y="412386"/>
            <a:ext cx="5386800" cy="65040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462446" y="3304278"/>
            <a:ext cx="1010512" cy="7939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653578" y="7008171"/>
            <a:ext cx="3714146" cy="402567"/>
          </a:xfrm>
        </p:spPr>
        <p:txBody>
          <a:bodyPr/>
          <a:lstStyle/>
          <a:p>
            <a:r>
              <a:rPr lang="ru-RU" dirty="0">
                <a:solidFill>
                  <a:schemeClr val="bg2"/>
                </a:solidFill>
              </a:rPr>
              <a:t>Спиридонова К.К. 1 А школа 49 Москва 2013</a:t>
            </a:r>
          </a:p>
        </p:txBody>
      </p:sp>
    </p:spTree>
    <p:extLst>
      <p:ext uri="{BB962C8B-B14F-4D97-AF65-F5344CB8AC3E}">
        <p14:creationId xmlns:p14="http://schemas.microsoft.com/office/powerpoint/2010/main" xmlns="" val="191071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8348" y="525553"/>
            <a:ext cx="9852495" cy="6507077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endParaRPr lang="ru-RU" sz="3200" dirty="0">
              <a:solidFill>
                <a:srgbClr val="0070C0"/>
              </a:solidFill>
            </a:endParaRPr>
          </a:p>
          <a:p>
            <a:r>
              <a:rPr lang="ru-RU" sz="3200" dirty="0">
                <a:solidFill>
                  <a:srgbClr val="0070C0"/>
                </a:solidFill>
              </a:rPr>
              <a:t>Буква «С» у нас пропала</a:t>
            </a:r>
            <a:r>
              <a:rPr lang="ru-RU" sz="3200" dirty="0"/>
              <a:t>                       </a:t>
            </a:r>
            <a:r>
              <a:rPr lang="ru-RU"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Розыск !!!</a:t>
            </a:r>
          </a:p>
          <a:p>
            <a:endParaRPr lang="ru-RU" sz="3200" dirty="0"/>
          </a:p>
          <a:p>
            <a:r>
              <a:rPr lang="ru-RU" sz="3200" dirty="0"/>
              <a:t>	</a:t>
            </a:r>
            <a:r>
              <a:rPr lang="ru-RU" sz="3200" dirty="0">
                <a:solidFill>
                  <a:srgbClr val="0070C0"/>
                </a:solidFill>
              </a:rPr>
              <a:t>И куда-то убежала.</a:t>
            </a:r>
          </a:p>
          <a:p>
            <a:endParaRPr lang="ru-RU" sz="3200" dirty="0">
              <a:solidFill>
                <a:srgbClr val="0070C0"/>
              </a:solidFill>
            </a:endParaRPr>
          </a:p>
          <a:p>
            <a:r>
              <a:rPr lang="ru-RU" sz="3200" dirty="0">
                <a:solidFill>
                  <a:srgbClr val="0070C0"/>
                </a:solidFill>
              </a:rPr>
              <a:t>		Надо нам ее найти </a:t>
            </a:r>
          </a:p>
          <a:p>
            <a:endParaRPr lang="ru-RU" sz="3200" dirty="0">
              <a:solidFill>
                <a:srgbClr val="0070C0"/>
              </a:solidFill>
            </a:endParaRPr>
          </a:p>
          <a:p>
            <a:r>
              <a:rPr lang="ru-RU" sz="3200" dirty="0">
                <a:solidFill>
                  <a:srgbClr val="0070C0"/>
                </a:solidFill>
              </a:rPr>
              <a:t>			И обратно привести.</a:t>
            </a:r>
          </a:p>
          <a:p>
            <a:endParaRPr lang="ru-RU" sz="3200" dirty="0">
              <a:solidFill>
                <a:srgbClr val="0070C0"/>
              </a:solidFill>
            </a:endParaRPr>
          </a:p>
          <a:p>
            <a:r>
              <a:rPr lang="ru-RU" sz="3200" dirty="0">
                <a:solidFill>
                  <a:srgbClr val="0070C0"/>
                </a:solidFill>
              </a:rPr>
              <a:t>				Отгадаем мы слова, </a:t>
            </a:r>
          </a:p>
          <a:p>
            <a:endParaRPr lang="ru-RU" sz="3200" dirty="0">
              <a:solidFill>
                <a:srgbClr val="0070C0"/>
              </a:solidFill>
            </a:endParaRPr>
          </a:p>
          <a:p>
            <a:r>
              <a:rPr lang="ru-RU" sz="3200" dirty="0">
                <a:solidFill>
                  <a:srgbClr val="0070C0"/>
                </a:solidFill>
              </a:rPr>
              <a:t>					Там где спряталась она.</a:t>
            </a:r>
          </a:p>
          <a:p>
            <a:r>
              <a:rPr lang="ru-RU" sz="3200" dirty="0"/>
              <a:t>				</a:t>
            </a:r>
          </a:p>
        </p:txBody>
      </p:sp>
      <p:pic>
        <p:nvPicPr>
          <p:cNvPr id="3" name="Рисунок 2" descr="http://gallery.forum-grad.ru/files/5/plakat5.jpg">
            <a:hlinkClick r:id="rId2"/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694050" y="1478259"/>
            <a:ext cx="2442071" cy="19848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9930" y="3350163"/>
            <a:ext cx="2947327" cy="3552422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ru-RU" sz="2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09818" y="1478260"/>
            <a:ext cx="421047" cy="504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78" y="7008171"/>
            <a:ext cx="3882565" cy="402567"/>
          </a:xfrm>
        </p:spPr>
        <p:txBody>
          <a:bodyPr/>
          <a:lstStyle/>
          <a:p>
            <a:r>
              <a:rPr lang="ru-RU" dirty="0" smtClean="0">
                <a:solidFill>
                  <a:schemeClr val="bg2"/>
                </a:solidFill>
              </a:rPr>
              <a:t>Спиридонова К.К. 1 А школа 49 Москва 2013</a:t>
            </a:r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535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309" y="4475971"/>
            <a:ext cx="5222066" cy="2446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8348" y="525553"/>
            <a:ext cx="9852495" cy="6999520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endParaRPr lang="ru-RU" sz="3200" dirty="0">
              <a:solidFill>
                <a:srgbClr val="0070C0"/>
              </a:solidFill>
            </a:endParaRPr>
          </a:p>
          <a:p>
            <a:r>
              <a:rPr lang="ru-RU" sz="3200" dirty="0">
                <a:solidFill>
                  <a:srgbClr val="0070C0"/>
                </a:solidFill>
              </a:rPr>
              <a:t>На Красной площади парад</a:t>
            </a:r>
          </a:p>
          <a:p>
            <a:endParaRPr lang="ru-RU" sz="3200" dirty="0">
              <a:solidFill>
                <a:srgbClr val="0070C0"/>
              </a:solidFill>
            </a:endParaRPr>
          </a:p>
          <a:p>
            <a:r>
              <a:rPr lang="ru-RU" sz="3200" dirty="0">
                <a:solidFill>
                  <a:srgbClr val="0070C0"/>
                </a:solidFill>
              </a:rPr>
              <a:t>И в строю стоит …</a:t>
            </a:r>
          </a:p>
          <a:p>
            <a:endParaRPr lang="ru-RU" sz="3200" dirty="0">
              <a:solidFill>
                <a:srgbClr val="0070C0"/>
              </a:solidFill>
            </a:endParaRPr>
          </a:p>
          <a:p>
            <a:endParaRPr lang="ru-RU" sz="3200" dirty="0">
              <a:solidFill>
                <a:srgbClr val="0070C0"/>
              </a:solidFill>
            </a:endParaRPr>
          </a:p>
          <a:p>
            <a:endParaRPr lang="ru-RU" sz="3200" dirty="0">
              <a:solidFill>
                <a:srgbClr val="0070C0"/>
              </a:solidFill>
            </a:endParaRPr>
          </a:p>
          <a:p>
            <a:endParaRPr lang="ru-RU" sz="3200" dirty="0">
              <a:solidFill>
                <a:srgbClr val="0070C0"/>
              </a:solidFill>
            </a:endParaRPr>
          </a:p>
          <a:p>
            <a:endParaRPr lang="ru-RU" sz="3200" dirty="0">
              <a:solidFill>
                <a:srgbClr val="0070C0"/>
              </a:solidFill>
            </a:endParaRPr>
          </a:p>
          <a:p>
            <a:r>
              <a:rPr lang="ru-RU" sz="3200" dirty="0">
                <a:solidFill>
                  <a:srgbClr val="0070C0"/>
                </a:solidFill>
              </a:rPr>
              <a:t>				         Отправляется в полет</a:t>
            </a:r>
          </a:p>
          <a:p>
            <a:endParaRPr lang="ru-RU" sz="3200" dirty="0">
              <a:solidFill>
                <a:srgbClr val="0070C0"/>
              </a:solidFill>
            </a:endParaRPr>
          </a:p>
          <a:p>
            <a:r>
              <a:rPr lang="ru-RU" sz="3200" dirty="0">
                <a:solidFill>
                  <a:srgbClr val="0070C0"/>
                </a:solidFill>
              </a:rPr>
              <a:t>				         Реактивный …</a:t>
            </a:r>
          </a:p>
          <a:p>
            <a:endParaRPr lang="ru-RU" sz="3200" dirty="0"/>
          </a:p>
          <a:p>
            <a:r>
              <a:rPr lang="ru-RU" sz="3200" dirty="0"/>
              <a:t>	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/>
                </a:solidFill>
              </a:rPr>
              <a:t>Спиридонова К.К. 1 А школа 49 Москва 2013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494" y="525553"/>
            <a:ext cx="1062439" cy="337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1826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8348" y="525553"/>
            <a:ext cx="9852495" cy="6999520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endParaRPr lang="ru-RU" sz="3200" dirty="0">
              <a:solidFill>
                <a:srgbClr val="0070C0"/>
              </a:solidFill>
            </a:endParaRPr>
          </a:p>
          <a:p>
            <a:r>
              <a:rPr lang="ru-RU" sz="3200" dirty="0">
                <a:solidFill>
                  <a:srgbClr val="0070C0"/>
                </a:solidFill>
              </a:rPr>
              <a:t>В зоопарке есть загон</a:t>
            </a:r>
          </a:p>
          <a:p>
            <a:endParaRPr lang="ru-RU" sz="3200" dirty="0">
              <a:solidFill>
                <a:srgbClr val="0070C0"/>
              </a:solidFill>
            </a:endParaRPr>
          </a:p>
          <a:p>
            <a:r>
              <a:rPr lang="ru-RU" sz="3200" dirty="0">
                <a:solidFill>
                  <a:srgbClr val="0070C0"/>
                </a:solidFill>
              </a:rPr>
              <a:t>Там огромный ходит…</a:t>
            </a:r>
          </a:p>
          <a:p>
            <a:endParaRPr lang="ru-RU" sz="3200" dirty="0">
              <a:solidFill>
                <a:srgbClr val="0070C0"/>
              </a:solidFill>
            </a:endParaRPr>
          </a:p>
          <a:p>
            <a:endParaRPr lang="ru-RU" sz="3200" dirty="0">
              <a:solidFill>
                <a:srgbClr val="0070C0"/>
              </a:solidFill>
            </a:endParaRPr>
          </a:p>
          <a:p>
            <a:endParaRPr lang="ru-RU" sz="3200" dirty="0">
              <a:solidFill>
                <a:srgbClr val="0070C0"/>
              </a:solidFill>
            </a:endParaRPr>
          </a:p>
          <a:p>
            <a:endParaRPr lang="ru-RU" sz="3200" dirty="0">
              <a:solidFill>
                <a:srgbClr val="0070C0"/>
              </a:solidFill>
            </a:endParaRPr>
          </a:p>
          <a:p>
            <a:endParaRPr lang="ru-RU" sz="3200" dirty="0">
              <a:solidFill>
                <a:srgbClr val="0070C0"/>
              </a:solidFill>
            </a:endParaRPr>
          </a:p>
          <a:p>
            <a:r>
              <a:rPr lang="ru-RU" sz="3200" dirty="0">
                <a:solidFill>
                  <a:srgbClr val="0070C0"/>
                </a:solidFill>
              </a:rPr>
              <a:t>		                       	     Летает в небе птица</a:t>
            </a:r>
          </a:p>
          <a:p>
            <a:endParaRPr lang="ru-RU" sz="3200" dirty="0">
              <a:solidFill>
                <a:srgbClr val="0070C0"/>
              </a:solidFill>
            </a:endParaRPr>
          </a:p>
          <a:p>
            <a:r>
              <a:rPr lang="ru-RU" sz="3200" dirty="0">
                <a:solidFill>
                  <a:srgbClr val="0070C0"/>
                </a:solidFill>
              </a:rPr>
              <a:t>			       	                Веселая  …</a:t>
            </a:r>
          </a:p>
          <a:p>
            <a:endParaRPr lang="ru-RU" sz="3200" dirty="0">
              <a:solidFill>
                <a:srgbClr val="0070C0"/>
              </a:solidFill>
            </a:endParaRPr>
          </a:p>
          <a:p>
            <a:r>
              <a:rPr lang="ru-RU" sz="3200" dirty="0"/>
              <a:t>	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653578" y="7008171"/>
            <a:ext cx="3884820" cy="402567"/>
          </a:xfrm>
        </p:spPr>
        <p:txBody>
          <a:bodyPr/>
          <a:lstStyle/>
          <a:p>
            <a:r>
              <a:rPr lang="ru-RU" dirty="0" smtClean="0">
                <a:solidFill>
                  <a:schemeClr val="bg2"/>
                </a:solidFill>
              </a:rPr>
              <a:t>Спиридонова К.К. 1 А школа 49 Москва 2013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5955" y="518295"/>
            <a:ext cx="5384888" cy="338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1568" y="3145494"/>
            <a:ext cx="3422735" cy="352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08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8348" y="525553"/>
            <a:ext cx="9852495" cy="6999520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endParaRPr lang="ru-RU" sz="3200" dirty="0">
              <a:solidFill>
                <a:srgbClr val="0070C0"/>
              </a:solidFill>
            </a:endParaRPr>
          </a:p>
          <a:p>
            <a:r>
              <a:rPr lang="ru-RU" sz="3200" dirty="0">
                <a:solidFill>
                  <a:srgbClr val="0070C0"/>
                </a:solidFill>
              </a:rPr>
              <a:t>На краю оврага</a:t>
            </a:r>
          </a:p>
          <a:p>
            <a:endParaRPr lang="ru-RU" sz="3200" dirty="0">
              <a:solidFill>
                <a:srgbClr val="0070C0"/>
              </a:solidFill>
            </a:endParaRPr>
          </a:p>
          <a:p>
            <a:r>
              <a:rPr lang="ru-RU" sz="3200" dirty="0">
                <a:solidFill>
                  <a:srgbClr val="0070C0"/>
                </a:solidFill>
              </a:rPr>
              <a:t>Гавкает …</a:t>
            </a:r>
          </a:p>
          <a:p>
            <a:endParaRPr lang="ru-RU" sz="3200" dirty="0">
              <a:solidFill>
                <a:srgbClr val="0070C0"/>
              </a:solidFill>
            </a:endParaRPr>
          </a:p>
          <a:p>
            <a:endParaRPr lang="ru-RU" sz="3200" dirty="0">
              <a:solidFill>
                <a:srgbClr val="0070C0"/>
              </a:solidFill>
            </a:endParaRPr>
          </a:p>
          <a:p>
            <a:endParaRPr lang="ru-RU" sz="3200" dirty="0">
              <a:solidFill>
                <a:srgbClr val="0070C0"/>
              </a:solidFill>
            </a:endParaRPr>
          </a:p>
          <a:p>
            <a:endParaRPr lang="ru-RU" sz="3200" dirty="0">
              <a:solidFill>
                <a:srgbClr val="0070C0"/>
              </a:solidFill>
            </a:endParaRPr>
          </a:p>
          <a:p>
            <a:endParaRPr lang="ru-RU" sz="3200" dirty="0">
              <a:solidFill>
                <a:srgbClr val="0070C0"/>
              </a:solidFill>
            </a:endParaRPr>
          </a:p>
          <a:p>
            <a:r>
              <a:rPr lang="ru-RU" sz="3200" dirty="0">
                <a:solidFill>
                  <a:srgbClr val="0070C0"/>
                </a:solidFill>
              </a:rPr>
              <a:t>			   	                      Утащила киска</a:t>
            </a:r>
          </a:p>
          <a:p>
            <a:endParaRPr lang="ru-RU" sz="3200" dirty="0">
              <a:solidFill>
                <a:srgbClr val="0070C0"/>
              </a:solidFill>
            </a:endParaRPr>
          </a:p>
          <a:p>
            <a:r>
              <a:rPr lang="ru-RU" sz="3200" dirty="0">
                <a:solidFill>
                  <a:srgbClr val="0070C0"/>
                </a:solidFill>
              </a:rPr>
              <a:t>				                      Со стола  …</a:t>
            </a:r>
          </a:p>
          <a:p>
            <a:endParaRPr lang="ru-RU" sz="3200" dirty="0"/>
          </a:p>
          <a:p>
            <a:r>
              <a:rPr lang="ru-RU" sz="3200" dirty="0"/>
              <a:t>	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9395" y="4812730"/>
            <a:ext cx="4987015" cy="957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653578" y="7008171"/>
            <a:ext cx="3882565" cy="402567"/>
          </a:xfrm>
        </p:spPr>
        <p:txBody>
          <a:bodyPr/>
          <a:lstStyle/>
          <a:p>
            <a:r>
              <a:rPr lang="ru-RU" dirty="0" smtClean="0">
                <a:solidFill>
                  <a:schemeClr val="bg2"/>
                </a:solidFill>
              </a:rPr>
              <a:t>Спиридонова К.К. 1 А школа 49 Москва 2013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7769" y="326613"/>
            <a:ext cx="5368035" cy="357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2092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8348" y="525553"/>
            <a:ext cx="9852495" cy="6507077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endParaRPr lang="ru-RU" sz="3200" dirty="0">
              <a:solidFill>
                <a:srgbClr val="0070C0"/>
              </a:solidFill>
            </a:endParaRPr>
          </a:p>
          <a:p>
            <a:r>
              <a:rPr lang="ru-RU" sz="3200" dirty="0">
                <a:solidFill>
                  <a:srgbClr val="0070C0"/>
                </a:solidFill>
              </a:rPr>
              <a:t>Отгадали все слова.</a:t>
            </a:r>
          </a:p>
          <a:p>
            <a:endParaRPr lang="ru-RU" sz="3200" dirty="0">
              <a:solidFill>
                <a:srgbClr val="0070C0"/>
              </a:solidFill>
            </a:endParaRPr>
          </a:p>
          <a:p>
            <a:r>
              <a:rPr lang="ru-RU" sz="3200" dirty="0">
                <a:solidFill>
                  <a:srgbClr val="0070C0"/>
                </a:solidFill>
              </a:rPr>
              <a:t>	Буква «С» нашлась. Ура!!!</a:t>
            </a:r>
          </a:p>
          <a:p>
            <a:endParaRPr lang="ru-RU" sz="3200" dirty="0">
              <a:solidFill>
                <a:srgbClr val="0070C0"/>
              </a:solidFill>
            </a:endParaRPr>
          </a:p>
          <a:p>
            <a:r>
              <a:rPr lang="ru-RU" sz="3200" dirty="0">
                <a:solidFill>
                  <a:srgbClr val="0070C0"/>
                </a:solidFill>
              </a:rPr>
              <a:t>		Поместим ее в Букварь, </a:t>
            </a:r>
          </a:p>
          <a:p>
            <a:endParaRPr lang="ru-RU" sz="3200" dirty="0">
              <a:solidFill>
                <a:srgbClr val="0070C0"/>
              </a:solidFill>
            </a:endParaRPr>
          </a:p>
          <a:p>
            <a:r>
              <a:rPr lang="ru-RU" sz="3200" dirty="0">
                <a:solidFill>
                  <a:srgbClr val="0070C0"/>
                </a:solidFill>
              </a:rPr>
              <a:t>			- Больше ты не убегай.</a:t>
            </a:r>
          </a:p>
          <a:p>
            <a:endParaRPr lang="ru-RU" sz="3200" dirty="0">
              <a:solidFill>
                <a:srgbClr val="0070C0"/>
              </a:solidFill>
            </a:endParaRPr>
          </a:p>
          <a:p>
            <a:r>
              <a:rPr lang="ru-RU" sz="3200" dirty="0">
                <a:solidFill>
                  <a:srgbClr val="0070C0"/>
                </a:solidFill>
              </a:rPr>
              <a:t>				Букву «С» мы закрепили </a:t>
            </a:r>
          </a:p>
          <a:p>
            <a:endParaRPr lang="ru-RU" sz="3200" dirty="0">
              <a:solidFill>
                <a:srgbClr val="0070C0"/>
              </a:solidFill>
            </a:endParaRPr>
          </a:p>
          <a:p>
            <a:r>
              <a:rPr lang="ru-RU" sz="3200" dirty="0">
                <a:solidFill>
                  <a:srgbClr val="0070C0"/>
                </a:solidFill>
              </a:rPr>
              <a:t>					И подарок получили.</a:t>
            </a:r>
          </a:p>
          <a:p>
            <a:r>
              <a:rPr lang="ru-RU" sz="3200" dirty="0">
                <a:solidFill>
                  <a:srgbClr val="0070C0"/>
                </a:solidFill>
              </a:rPr>
              <a:t>			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51934" y="366769"/>
            <a:ext cx="1936815" cy="3583200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ru-RU" sz="22600" b="1" dirty="0">
                <a:solidFill>
                  <a:srgbClr val="00B050"/>
                </a:solidFill>
              </a:rPr>
              <a:t>С</a:t>
            </a:r>
          </a:p>
        </p:txBody>
      </p:sp>
      <p:pic>
        <p:nvPicPr>
          <p:cNvPr id="2053" name="Picture 5" descr="C:\Users\Спиридонов К\AppData\Local\Microsoft\Windows\Temporary Internet Files\Content.IE5\TL0K9T5Y\MC900398601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9395" y="3664429"/>
            <a:ext cx="2674427" cy="293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662513" y="7035711"/>
            <a:ext cx="3957840" cy="402567"/>
          </a:xfrm>
        </p:spPr>
        <p:txBody>
          <a:bodyPr/>
          <a:lstStyle/>
          <a:p>
            <a:r>
              <a:rPr lang="ru-RU" dirty="0" smtClean="0">
                <a:solidFill>
                  <a:schemeClr val="bg2"/>
                </a:solidFill>
              </a:rPr>
              <a:t>Спиридонова К.К. 1 А школа 49 Москва 2013</a:t>
            </a:r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880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495</TotalTime>
  <Words>156</Words>
  <Application>Microsoft Office PowerPoint</Application>
  <PresentationFormat>Произвольный</PresentationFormat>
  <Paragraphs>116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Спиридонов К</dc:creator>
  <cp:lastModifiedBy>Наталья</cp:lastModifiedBy>
  <cp:revision>23</cp:revision>
  <cp:lastPrinted>2013-09-17T17:47:27Z</cp:lastPrinted>
  <dcterms:created xsi:type="dcterms:W3CDTF">2013-09-14T15:47:48Z</dcterms:created>
  <dcterms:modified xsi:type="dcterms:W3CDTF">2013-09-18T10:11:55Z</dcterms:modified>
</cp:coreProperties>
</file>