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8" r:id="rId6"/>
    <p:sldId id="269" r:id="rId7"/>
    <p:sldId id="263" r:id="rId8"/>
    <p:sldId id="262" r:id="rId9"/>
    <p:sldId id="265" r:id="rId10"/>
    <p:sldId id="260" r:id="rId11"/>
    <p:sldId id="261" r:id="rId12"/>
    <p:sldId id="275" r:id="rId13"/>
    <p:sldId id="259" r:id="rId14"/>
    <p:sldId id="264" r:id="rId15"/>
    <p:sldId id="274" r:id="rId16"/>
    <p:sldId id="273" r:id="rId17"/>
    <p:sldId id="276" r:id="rId18"/>
    <p:sldId id="278" r:id="rId19"/>
    <p:sldId id="26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7F8-FA32-42DD-9B3C-C9648EE7157D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A78-3E88-4EE8-AFAF-B6250B1A3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7F8-FA32-42DD-9B3C-C9648EE7157D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A78-3E88-4EE8-AFAF-B6250B1A3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7F8-FA32-42DD-9B3C-C9648EE7157D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A78-3E88-4EE8-AFAF-B6250B1A3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7F8-FA32-42DD-9B3C-C9648EE7157D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A78-3E88-4EE8-AFAF-B6250B1A3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7F8-FA32-42DD-9B3C-C9648EE7157D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A78-3E88-4EE8-AFAF-B6250B1A3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7F8-FA32-42DD-9B3C-C9648EE7157D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A78-3E88-4EE8-AFAF-B6250B1A3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7F8-FA32-42DD-9B3C-C9648EE7157D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A78-3E88-4EE8-AFAF-B6250B1A3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7F8-FA32-42DD-9B3C-C9648EE7157D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A78-3E88-4EE8-AFAF-B6250B1A3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7F8-FA32-42DD-9B3C-C9648EE7157D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A78-3E88-4EE8-AFAF-B6250B1A3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7F8-FA32-42DD-9B3C-C9648EE7157D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A78-3E88-4EE8-AFAF-B6250B1A3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7F8-FA32-42DD-9B3C-C9648EE7157D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7A78-3E88-4EE8-AFAF-B6250B1A3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C7F8-FA32-42DD-9B3C-C9648EE7157D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7A78-3E88-4EE8-AFAF-B6250B1A3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tvoyrebenok.ru/images/presentation/school/b/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5572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 сказки народной к сказке авторской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214818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Презентация учителя начальных классов  высшей категории МАОУ «Гимназия №3» г. Саратова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Трофименко О.В.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14876" y="714356"/>
            <a:ext cx="40005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JournalC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усская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 народная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   сказка    «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Морозко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».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://game-24.ru/img-game_files/morozko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4404372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http://img.labirint.ru/images/comments_pic/0848/01labkedo12277175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9144000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1928802"/>
            <a:ext cx="6929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Какое настроение вызвала сказка?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785794"/>
            <a:ext cx="5929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о героях сказки, приметах народной сказки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42976" y="2428868"/>
            <a:ext cx="7143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Назовите положительных, отрицательных, нейтральных героев сказки.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tampereclub.ru/uploads/posts/2011-12/1324314437_morozko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4857784" cy="3929090"/>
          </a:xfrm>
          <a:prstGeom prst="rect">
            <a:avLst/>
          </a:prstGeom>
          <a:noFill/>
        </p:spPr>
      </p:pic>
      <p:pic>
        <p:nvPicPr>
          <p:cNvPr id="11" name="Picture 2" descr="http://gorod.tomsk.ru/uploads/34046/1293380881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7364"/>
            <a:ext cx="441480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928670"/>
            <a:ext cx="4938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Кто в сказке волшебный герой?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s55.radikal.ru/i150/1012/0f/ce95d76c81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71612"/>
            <a:ext cx="6000744" cy="4533896"/>
          </a:xfrm>
          <a:prstGeom prst="rect">
            <a:avLst/>
          </a:prstGeom>
          <a:noFill/>
        </p:spPr>
      </p:pic>
      <p:pic>
        <p:nvPicPr>
          <p:cNvPr id="30724" name="Picture 4" descr="http://f01.image.kz/img/4e/4e0350f3e5210aecd2fdba3a7cd688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8143932" cy="6000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000108"/>
            <a:ext cx="49292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Во многих сказках есть герой, который предсказывает то, что случится позже. Много лет назад люди поклонялись силам природы и животным, наделяли их особыми возможностями.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 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о народному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поверию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, ворона каркает не к добру, а вот собака может предупредить о беде или радости. Если в сказке есть собака, значит, сказка очень древняя.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img1.liveinternet.ru/images/attach/b/3/18/913/18913827_Hudozhnik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0292" y="1500174"/>
            <a:ext cx="3469111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642918"/>
            <a:ext cx="692948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Можно ли на основе речи Рукодельницы и Ленивицы судить об их характерах?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2214554"/>
            <a:ext cx="8001056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JournalC-Italic"/>
                <a:cs typeface="Times New Roman" pitchFamily="18" charset="0"/>
              </a:rPr>
              <a:t>Мороз спрашивает Рукодельницу: «Тепло ли тебе девица?» А та ему в ответ: «Тепло,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JournalC-Italic"/>
                <a:cs typeface="Times New Roman" pitchFamily="18" charset="0"/>
              </a:rPr>
              <a:t>Морозушко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JournalC-Italic"/>
                <a:cs typeface="Times New Roman" pitchFamily="18" charset="0"/>
              </a:rPr>
              <a:t>, тепло, батюшка», хотя ей и холодно. А Ленивица в ответ 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JournalC-Italic"/>
                <a:cs typeface="Times New Roman" pitchFamily="18" charset="0"/>
              </a:rPr>
              <a:t>такой же вопрос Мороза отвечает: «Ой, совсем застудил! Сгинь, пропади, проклятый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JournalC-Italic"/>
                <a:cs typeface="Times New Roman" pitchFamily="18" charset="0"/>
              </a:rPr>
              <a:t>Морозко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JournalC-Italic"/>
                <a:cs typeface="Times New Roman" pitchFamily="18" charset="0"/>
              </a:rPr>
              <a:t>!»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JournalC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4500570"/>
            <a:ext cx="685804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Ленивица – грубая, Рукодельница – ласковая, добрая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21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71538" y="142852"/>
            <a:ext cx="692948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JournalC"/>
                <a:cs typeface="Times New Roman" pitchFamily="18" charset="0"/>
              </a:rPr>
              <a:t>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А чем отличаются сказки?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928670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сказке Одоевского разговаривают пирожок, яблочки, зато нет говорящей собаки;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214554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 Иванович совсем не страшный, не пытается заморозить девочек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143248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сказке Одоевского девочки имеют говорящие имена, ярче описаны их дела по дому.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429132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 Одоевского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поучительна, в отличие от народной сказки в ней есть интересный поучительный диалог Мороза Ивановича и Рукодельницы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 rot="10800000" flipV="1">
            <a:off x="500034" y="857232"/>
            <a:ext cx="8001024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JournalC-Bold"/>
                <a:cs typeface="Times New Roman" pitchFamily="18" charset="0"/>
              </a:rPr>
              <a:t>Вывод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. В очередной раз мы увидели, что настоящий писатель, используя известный сюжет, пересказывает сказку по-своему, делает её неповторимой.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mg1.liveinternet.ru/images/attach/c/3/83/437/83437729_2795685_1327305073_0_8c78c_570c21ff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786058"/>
            <a:ext cx="4892269" cy="3643338"/>
          </a:xfrm>
          <a:prstGeom prst="rect">
            <a:avLst/>
          </a:prstGeom>
          <a:noFill/>
        </p:spPr>
      </p:pic>
      <p:pic>
        <p:nvPicPr>
          <p:cNvPr id="32771" name="Picture 3" descr="http://img.labirint.ru/images/comments_pic/0848/04labkedo12277175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932" y="142852"/>
            <a:ext cx="876981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0"/>
            <a:ext cx="8501122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F0"/>
                </a:solidFill>
              </a:rPr>
              <a:t>                     Что мы делали?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F0"/>
                </a:solidFill>
              </a:rPr>
              <a:t>         Какое умение формировали?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928670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 rot="10800000" flipV="1">
            <a:off x="285720" y="1392756"/>
            <a:ext cx="8572560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SchoolBookC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SchoolBookC"/>
                <a:cs typeface="Times New Roman" pitchFamily="18" charset="0"/>
              </a:rPr>
              <a:t>Какой чудесный старик!» – написал об авторе книжки «Сказки и рассказы для детей дедушки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SchoolBookC"/>
                <a:cs typeface="Times New Roman" pitchFamily="18" charset="0"/>
              </a:rPr>
              <a:t>Иринея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SchoolBookC"/>
                <a:cs typeface="Times New Roman" pitchFamily="18" charset="0"/>
              </a:rPr>
              <a:t>» один из литературных критиков. А старика на самом деле не было. Дедушка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SchoolBookC"/>
                <a:cs typeface="Times New Roman" pitchFamily="18" charset="0"/>
              </a:rPr>
              <a:t>Ириней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SchoolBookC"/>
                <a:cs typeface="Times New Roman" pitchFamily="18" charset="0"/>
              </a:rPr>
              <a:t> – вымышленное имя, под которым выпустил сборник сказок Владимир Фёдорович Одоевский. Он был необыкновенным человеком: знал философию и математику, физику и химию. Был музыкальным критиком и сам писал музыку. Собирал и изучал русские народные песни. Изобретал музыкальные инструменты. А ещё очень любил детей. Написал много рассказов и сказок для детей. Свои сказки он всегда заканчивает словами: «А вы, детушки, думайте, гадайте, что здесь правда, что неправда; что сказано впрямь, что стороною; что шутки ради, что в наставление».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928670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00042"/>
            <a:ext cx="871543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же и сказка Одоевского, и народные сказки о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Морозке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по-прежнему современны?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3116"/>
            <a:ext cx="8501122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все времена ценились в людях трудолюбие, ум, скромность... Лень в сказках наказана прилюдно, чтобы все увидели: только труд создаёт истинные ценности. В сказке Одоевского нет чудес, когда за ночь вырастают дворцы и города. Он стремился, чтобы все увидели: всё в жизни создаётся человеком, нелёгким повседневным трудом, а лень губительна, с ней надо бороться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4" descr="http://childrenscinema.com/uploads/posts/2012-03/1332671461_1587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4714908" cy="5163947"/>
          </a:xfrm>
          <a:prstGeom prst="rect">
            <a:avLst/>
          </a:prstGeom>
          <a:noFill/>
        </p:spPr>
      </p:pic>
      <p:pic>
        <p:nvPicPr>
          <p:cNvPr id="7170" name="Picture 2" descr="http://im2-tub-ru.yandex.net/i?id=427484431-2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357562"/>
            <a:ext cx="3638561" cy="3157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92867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1. Проверка домашнего задания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714488"/>
            <a:ext cx="67151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План</a:t>
            </a:r>
            <a:r>
              <a:rPr lang="ru-RU" sz="4800" b="1" i="1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–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это </a:t>
            </a:r>
            <a:r>
              <a:rPr lang="ru-RU" sz="2800" b="1" dirty="0">
                <a:solidFill>
                  <a:srgbClr val="0070C0"/>
                </a:solidFill>
              </a:rPr>
              <a:t>заглавия частей текста, расположенные последовательно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429000"/>
            <a:ext cx="56435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Цитата – 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дословная </a:t>
            </a:r>
            <a:r>
              <a:rPr lang="ru-RU" sz="2800" b="1" dirty="0">
                <a:solidFill>
                  <a:srgbClr val="0070C0"/>
                </a:solidFill>
              </a:rPr>
              <a:t>выдержка (предложения) из текста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5143512"/>
            <a:ext cx="4286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Ц</a:t>
            </a:r>
            <a:r>
              <a:rPr lang="ru-RU" sz="4400" b="1" dirty="0" smtClean="0">
                <a:solidFill>
                  <a:srgbClr val="0070C0"/>
                </a:solidFill>
              </a:rPr>
              <a:t>итатный план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71538" y="142852"/>
            <a:ext cx="692948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JournalC"/>
                <a:cs typeface="Times New Roman" pitchFamily="18" charset="0"/>
              </a:rPr>
              <a:t>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928670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00100" y="928670"/>
            <a:ext cx="72152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JournalC"/>
                <a:cs typeface="Times New Roman" pitchFamily="18" charset="0"/>
              </a:rPr>
              <a:t>Определим 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JournalC"/>
                <a:cs typeface="Times New Roman" pitchFamily="18" charset="0"/>
              </a:rPr>
              <a:t>оследовательность развития событий в сказке, взяв нужные строчки из текста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JournalC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357430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1-я </a:t>
            </a:r>
            <a:r>
              <a:rPr lang="ru-RU" sz="2800" b="1" dirty="0">
                <a:solidFill>
                  <a:srgbClr val="002060"/>
                </a:solidFill>
              </a:rPr>
              <a:t>часть сказки. О чём в ней рассказывает автор?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928934"/>
            <a:ext cx="4815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Знакомит с двумя девочками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3643314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JournalC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JournalC"/>
                <a:cs typeface="Times New Roman" pitchFamily="18" charset="0"/>
              </a:rPr>
              <a:t> часть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JournalC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70C0"/>
                </a:solidFill>
              </a:rPr>
              <a:t>«... </a:t>
            </a:r>
            <a:r>
              <a:rPr lang="ru-RU" sz="2800" b="1" dirty="0">
                <a:solidFill>
                  <a:srgbClr val="0070C0"/>
                </a:solidFill>
              </a:rPr>
              <a:t>жили две девочки – Рукодельница да Ленивица»</a:t>
            </a:r>
          </a:p>
        </p:txBody>
      </p:sp>
      <p:pic>
        <p:nvPicPr>
          <p:cNvPr id="18436" name="Picture 4" descr="http://go1.imgsmail.ru/imgpreview?key=http%3A//sovmult.ru/Audio/M/4003.jpg&amp;mb=imgdb_preview_19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71942"/>
            <a:ext cx="2785130" cy="2327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928662" y="2714620"/>
            <a:ext cx="735811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JournalC" charset="-52"/>
                <a:cs typeface="Times New Roman" pitchFamily="18" charset="0"/>
              </a:rPr>
              <a:t>II часть – «Будешь умна, тебе же лучше; будешь ленива, тебе же хуже».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JournalC" charset="-52"/>
                <a:cs typeface="Times New Roman" pitchFamily="18" charset="0"/>
              </a:rPr>
              <a:t>III часть – «Я у тебя в дому не останусь».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JournalC" charset="-52"/>
                <a:cs typeface="Times New Roman" pitchFamily="18" charset="0"/>
              </a:rPr>
              <a:t>IV часть – «Поди-ка к старичку да послужи ему».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JournalC" charset="-52"/>
                <a:cs typeface="Times New Roman" pitchFamily="18" charset="0"/>
              </a:rPr>
              <a:t>V часть – «Какова твоя работа, такова будет тебе и награда».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1928802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JournalC" charset="-52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0070C0"/>
                </a:solidFill>
              </a:rPr>
              <a:t>«... </a:t>
            </a:r>
            <a:r>
              <a:rPr lang="ru-RU" sz="2800" b="1" dirty="0">
                <a:solidFill>
                  <a:srgbClr val="0070C0"/>
                </a:solidFill>
              </a:rPr>
              <a:t>жили две девочки – Рукодельница да Ленивица»</a:t>
            </a:r>
            <a:r>
              <a:rPr lang="ru-RU" sz="2800" b="1" i="1" dirty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000240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JournalC" charset="-52"/>
                <a:cs typeface="Times New Roman" pitchFamily="18" charset="0"/>
              </a:rPr>
              <a:t>I часть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000108"/>
            <a:ext cx="3582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Цитатный план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8194" name="Picture 2" descr="http://go1.imgsmail.ru/imgpreview?key=http%3A//hddvdshop.ru/cover/cover%5F79657.jpg&amp;mb=imgdb_preview_16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4039242" cy="4976834"/>
          </a:xfrm>
          <a:prstGeom prst="rect">
            <a:avLst/>
          </a:prstGeom>
          <a:noFill/>
        </p:spPr>
      </p:pic>
      <p:pic>
        <p:nvPicPr>
          <p:cNvPr id="8196" name="Picture 4" descr="http://www.childlib.info/images/ub2011_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71612"/>
            <a:ext cx="3857652" cy="49682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28572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Сопоставление сказки Одоевского с </a:t>
            </a:r>
            <a:r>
              <a:rPr lang="ru-RU" sz="3600" b="1" dirty="0" smtClean="0">
                <a:solidFill>
                  <a:srgbClr val="002060"/>
                </a:solidFill>
              </a:rPr>
              <a:t> народной </a:t>
            </a:r>
            <a:r>
              <a:rPr lang="ru-RU" sz="3600" b="1" dirty="0">
                <a:solidFill>
                  <a:srgbClr val="002060"/>
                </a:solidFill>
              </a:rPr>
              <a:t>сказкой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170" name="Picture 2" descr="http://www.teremok.in/images/Morozko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500042"/>
            <a:ext cx="4214842" cy="5857916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43438" y="857232"/>
            <a:ext cx="421481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JournalC"/>
                <a:cs typeface="Times New Roman" pitchFamily="18" charset="0"/>
              </a:rPr>
              <a:t>Сегодня мы с вами сравним сказку Владимира Одоевского с народной сказкой и ещё раз понаблюдаем, как на основе народной сказки родилась сказка авторская.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3999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786314" y="785794"/>
            <a:ext cx="37147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JournalC" charset="-52"/>
                <a:cs typeface="Times New Roman" pitchFamily="18" charset="0"/>
              </a:rPr>
              <a:t>– Вспомните, какую народную сказку мы прочитали недавно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2143116"/>
            <a:ext cx="4000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А почему она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народная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Есть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 у неё автор? 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714876" y="3500438"/>
            <a:ext cx="34290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А какие авторские сказки мы уже читали?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www.xxlbook.ru/imgh165799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4078110" cy="52149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14876" y="4929198"/>
            <a:ext cx="36433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родились сказки Пушкина, сказка Ершова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00100" y="857232"/>
            <a:ext cx="2428892" cy="3539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JournalSansC"/>
                <a:cs typeface="Times New Roman" pitchFamily="18" charset="0"/>
              </a:rPr>
              <a:t>«Братья сеяли пшеницу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JournalSansC"/>
                <a:cs typeface="Times New Roman" pitchFamily="18" charset="0"/>
              </a:rPr>
              <a:t>Да возили в град-столицу: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JournalSansC"/>
                <a:cs typeface="Times New Roman" pitchFamily="18" charset="0"/>
              </a:rPr>
              <a:t>Знать, столица та была …»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4285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Определи сказку и автора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bruneta.ru/files/bio/10089/mypics/bruneta.ru-8806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85860"/>
            <a:ext cx="5275422" cy="34290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4286256"/>
            <a:ext cx="242889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«Жил старик со своею старухой у самого синего моря ...»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www.golddisk.ru/gallery/images/golddisk.ru-6469_1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214422"/>
            <a:ext cx="5363407" cy="4151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65/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1266" name="Picture 2" descr="http://1v-maline.ru/wp-content/uploads/2012/02/morozko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550601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85728"/>
            <a:ext cx="3510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 Красный Нос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928670"/>
            <a:ext cx="3105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 Синий Нос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500174"/>
            <a:ext cx="2647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Трескун Мороз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2428868"/>
            <a:ext cx="200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Морозко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sovetskiymultik.at.ua/2/moroz.0-09-27.3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071810"/>
            <a:ext cx="4572032" cy="3615096"/>
          </a:xfrm>
          <a:prstGeom prst="rect">
            <a:avLst/>
          </a:prstGeom>
          <a:noFill/>
        </p:spPr>
      </p:pic>
      <p:pic>
        <p:nvPicPr>
          <p:cNvPr id="6148" name="Picture 4" descr="http://www.msnu.org/engine/wp-content/uploads/2008/12/0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3116"/>
            <a:ext cx="4000528" cy="45290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72066" y="5786454"/>
            <a:ext cx="3735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 Иванович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758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17</cp:revision>
  <dcterms:created xsi:type="dcterms:W3CDTF">2013-09-19T17:26:45Z</dcterms:created>
  <dcterms:modified xsi:type="dcterms:W3CDTF">2013-09-22T16:47:49Z</dcterms:modified>
</cp:coreProperties>
</file>