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73" r:id="rId6"/>
    <p:sldId id="274" r:id="rId7"/>
    <p:sldId id="275" r:id="rId8"/>
    <p:sldId id="27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4D6E-F1EA-41A9-86C6-0A82A5FBA8AC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003-A781-47A2-A62A-FDAA478CA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1%EA%E0%E7%EA%E0_%EE_%F0%FB%E1%E0%EA%E5_%E8_%F0%FB%E1%EA%E5" TargetMode="External"/><Relationship Id="rId3" Type="http://schemas.openxmlformats.org/officeDocument/2006/relationships/hyperlink" Target="http://skaz-pushkina.ru/rr_1.html" TargetMode="External"/><Relationship Id="rId7" Type="http://schemas.openxmlformats.org/officeDocument/2006/relationships/hyperlink" Target="http://ru.wikipedia.org/" TargetMode="External"/><Relationship Id="rId2" Type="http://schemas.openxmlformats.org/officeDocument/2006/relationships/hyperlink" Target="http://skaz-pushkin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tovim-doma.ru/forum/viewtopic.php?f=510&amp;t=16164&amp;start=195" TargetMode="External"/><Relationship Id="rId5" Type="http://schemas.openxmlformats.org/officeDocument/2006/relationships/hyperlink" Target="http://stranamasterov.ru/node/" TargetMode="External"/><Relationship Id="rId4" Type="http://schemas.openxmlformats.org/officeDocument/2006/relationships/hyperlink" Target="http://bredenvtomske.ru/se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33_%D0%B3%D0%BE%D0%B4" TargetMode="External"/><Relationship Id="rId2" Type="http://schemas.openxmlformats.org/officeDocument/2006/relationships/hyperlink" Target="http://ru.wikipedia.org/wiki/14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ru.wikipedia.org/wiki/%D0%91%D0%B8%D0%B1%D0%BB%D0%B8%D0%BE%D1%82%D0%B5%D0%BA%D0%B0_%D0%B4%D0%BB%D1%8F_%D1%87%D1%82%D0%B5%D0%BD%D0%B8%D1%8F" TargetMode="External"/><Relationship Id="rId4" Type="http://schemas.openxmlformats.org/officeDocument/2006/relationships/hyperlink" Target="http://ru.wikipedia.org/wiki/1835_%D0%B3%D0%BE%D0%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1%81%D1%81%D0%BA%D0%B8%D0%B5_%D1%81%D0%BA%D0%B0%D0%B7%D0%BA%D0%B8" TargetMode="External"/><Relationship Id="rId2" Type="http://schemas.openxmlformats.org/officeDocument/2006/relationships/hyperlink" Target="http://ru.wikipedia.org/wiki/%D0%91%D1%80%D0%B0%D1%82%D1%8C%D1%8F_%D0%93%D1%80%D0%B8%D0%BC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0%D0%B2%D0%B8%D0%BB%D0%BE%D0%BD%D1%81%D0%BA%D0%B0%D1%8F_%D0%B1%D0%B0%D1%88%D0%BD%D1%8F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ru.wikipedia.org/wiki/%D0%9F%D0%B0%D0%BF%D0%B0_%D1%80%D0%B8%D0%BC%D1%81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ru.wikipedia.org/wiki/%D0%9F%D0%B0%D0%BF%D1%81%D0%BA%D0%B0%D1%8F_%D1%82%D0%B8%D0%B0%D1%80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4786314" cy="2041529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Добрым молодцам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урок»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А.С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Пушкин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643446"/>
            <a:ext cx="428628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Презентация учителя начальных классов МАОУ «Гимназия №3» г.Саратова Трофименко Оксаны Валерьевны</a:t>
            </a:r>
          </a:p>
          <a:p>
            <a:endParaRPr lang="ru-RU" dirty="0"/>
          </a:p>
        </p:txBody>
      </p:sp>
      <p:pic>
        <p:nvPicPr>
          <p:cNvPr id="21506" name="Picture 2" descr="А.С.Пуш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4143404" cy="314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Сказка о рыбаке и рыб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06566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казки Пушкина. Не умел ты взять выкупа с рыбк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67485"/>
          </a:xfrm>
          <a:prstGeom prst="rect">
            <a:avLst/>
          </a:prstGeom>
          <a:noFill/>
        </p:spPr>
      </p:pic>
      <p:pic>
        <p:nvPicPr>
          <p:cNvPr id="8196" name="Picture 4" descr="Сказки Пушкина. У старухи новое коры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6990"/>
            <a:ext cx="8429684" cy="634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Сказки Пушкина. Перед ним изба со светелкой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</p:spPr>
      </p:pic>
      <p:pic>
        <p:nvPicPr>
          <p:cNvPr id="7172" name="Picture 4" descr="Сказки Пушкина. Не хочу быть черной крестьян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99" y="285728"/>
            <a:ext cx="875535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Сказки Пушкина. Что ж он видит? Высокий тере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9528"/>
            <a:ext cx="8572560" cy="6434182"/>
          </a:xfrm>
          <a:prstGeom prst="rect">
            <a:avLst/>
          </a:prstGeom>
          <a:noFill/>
        </p:spPr>
      </p:pic>
      <p:pic>
        <p:nvPicPr>
          <p:cNvPr id="6148" name="Picture 4" descr="Сказки Пушкина. На конюшне служить его посла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6502"/>
            <a:ext cx="8643998" cy="650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Сказки Пушкина. Как ты смеешь, мужик, спорить со мною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49" y="214290"/>
            <a:ext cx="8707031" cy="6429420"/>
          </a:xfrm>
          <a:prstGeom prst="rect">
            <a:avLst/>
          </a:prstGeom>
          <a:noFill/>
        </p:spPr>
      </p:pic>
      <p:pic>
        <p:nvPicPr>
          <p:cNvPr id="5124" name="Picture 4" descr="http://skaz-pushkina.ru/kadr/rr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8782624" cy="631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kaz-pushkina.ru/kadr/rr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6502"/>
            <a:ext cx="8501122" cy="6507208"/>
          </a:xfrm>
          <a:prstGeom prst="rect">
            <a:avLst/>
          </a:prstGeom>
          <a:noFill/>
        </p:spPr>
      </p:pic>
      <p:pic>
        <p:nvPicPr>
          <p:cNvPr id="4100" name="Picture 4" descr="http://skaz-pushkina.ru/kadr/rr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50112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Сказки Пушкина. Что ж? пред ним царские палаты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86" y="142852"/>
            <a:ext cx="8637694" cy="6500858"/>
          </a:xfrm>
          <a:prstGeom prst="rect">
            <a:avLst/>
          </a:prstGeom>
          <a:noFill/>
        </p:spPr>
      </p:pic>
      <p:pic>
        <p:nvPicPr>
          <p:cNvPr id="3076" name="Picture 4" descr="http://skaz-pushkina.ru/kadr/rr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236" y="214290"/>
            <a:ext cx="861248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kaz-pushkina.ru/kadr/rr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  <p:pic>
        <p:nvPicPr>
          <p:cNvPr id="2052" name="Picture 4" descr="http://skaz-pushkina.ru/kadr/rr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kaz-pushkina.ru/kadr/rr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  <p:pic>
        <p:nvPicPr>
          <p:cNvPr id="1028" name="Picture 4" descr="Сказки Пушкина. Смилуйся, государыня рыбка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5064"/>
            <a:ext cx="8786874" cy="6650084"/>
          </a:xfrm>
          <a:prstGeom prst="rect">
            <a:avLst/>
          </a:prstGeom>
          <a:noFill/>
        </p:spPr>
      </p:pic>
      <p:pic>
        <p:nvPicPr>
          <p:cNvPr id="1030" name="Picture 6" descr="http://skaz-pushkina.ru/kadr/rr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0442"/>
            <a:ext cx="8643998" cy="645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skaz-</a:t>
            </a:r>
            <a:r>
              <a:rPr lang="en-US" b="1" dirty="0" err="1">
                <a:hlinkClick r:id="rId2"/>
              </a:rPr>
              <a:t>pushkin</a:t>
            </a:r>
            <a:r>
              <a:rPr lang="en-US" dirty="0" err="1">
                <a:hlinkClick r:id="rId2"/>
              </a:rPr>
              <a:t>a.ru</a:t>
            </a:r>
            <a:r>
              <a:rPr lang="en-US" dirty="0"/>
              <a:t>›</a:t>
            </a:r>
            <a:r>
              <a:rPr lang="ru-RU" b="1" u="sng" dirty="0">
                <a:hlinkClick r:id="rId3"/>
              </a:rPr>
              <a:t>О</a:t>
            </a:r>
            <a:r>
              <a:rPr lang="ru-RU" u="sng" dirty="0">
                <a:hlinkClick r:id="rId3"/>
              </a:rPr>
              <a:t> </a:t>
            </a:r>
            <a:r>
              <a:rPr lang="ru-RU" b="1" u="sng" dirty="0">
                <a:hlinkClick r:id="rId3"/>
              </a:rPr>
              <a:t>рыбаке</a:t>
            </a:r>
            <a:r>
              <a:rPr lang="ru-RU" u="sng" dirty="0">
                <a:hlinkClick r:id="rId3"/>
              </a:rPr>
              <a:t> </a:t>
            </a:r>
            <a:r>
              <a:rPr lang="ru-RU" b="1" u="sng" dirty="0">
                <a:hlinkClick r:id="rId3"/>
              </a:rPr>
              <a:t>и</a:t>
            </a:r>
            <a:r>
              <a:rPr lang="ru-RU" u="sng" dirty="0">
                <a:hlinkClick r:id="rId3"/>
              </a:rPr>
              <a:t> </a:t>
            </a:r>
            <a:r>
              <a:rPr lang="ru-RU" b="1" u="sng" dirty="0" smtClean="0">
                <a:hlinkClick r:id="rId3"/>
              </a:rPr>
              <a:t>рыбке</a:t>
            </a:r>
            <a:endParaRPr lang="ru-RU" b="1" u="sng" dirty="0" smtClean="0"/>
          </a:p>
          <a:p>
            <a:r>
              <a:rPr lang="en-US" dirty="0">
                <a:hlinkClick r:id="rId4"/>
              </a:rPr>
              <a:t>http://bredenvtomske.ru/seti</a:t>
            </a:r>
            <a:r>
              <a:rPr lang="en-US" dirty="0" smtClean="0">
                <a:hlinkClick r:id="rId4"/>
              </a:rPr>
              <a:t>/</a:t>
            </a:r>
            <a:endParaRPr lang="ru-RU" dirty="0"/>
          </a:p>
          <a:p>
            <a:r>
              <a:rPr lang="en-US" dirty="0">
                <a:hlinkClick r:id="rId5"/>
              </a:rPr>
              <a:t>http://stranamasterov.ru/node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://gotovim-doma.ru/forum/v…</a:t>
            </a:r>
            <a:endParaRPr lang="en-US" dirty="0"/>
          </a:p>
          <a:p>
            <a:r>
              <a:rPr lang="en-US" dirty="0" err="1">
                <a:hlinkClick r:id="rId7"/>
              </a:rPr>
              <a:t>ru.wikipedia.org</a:t>
            </a:r>
            <a:r>
              <a:rPr lang="en-US" dirty="0" err="1"/>
              <a:t>›</a:t>
            </a:r>
            <a:r>
              <a:rPr lang="en-US" u="sng" dirty="0" err="1">
                <a:hlinkClick r:id="rId8"/>
              </a:rPr>
              <a:t>wiki</a:t>
            </a:r>
            <a:r>
              <a:rPr lang="en-US" u="sng" dirty="0">
                <a:hlinkClick r:id="rId8"/>
              </a:rPr>
              <a:t>/</a:t>
            </a:r>
            <a:r>
              <a:rPr lang="ru-RU" b="1" u="sng" dirty="0" err="1">
                <a:hlinkClick r:id="rId8"/>
              </a:rPr>
              <a:t>Сказка</a:t>
            </a:r>
            <a:r>
              <a:rPr lang="ru-RU" u="sng" dirty="0" err="1">
                <a:hlinkClick r:id="rId8"/>
              </a:rPr>
              <a:t>_</a:t>
            </a:r>
            <a:r>
              <a:rPr lang="ru-RU" b="1" u="sng" dirty="0" err="1">
                <a:hlinkClick r:id="rId8"/>
              </a:rPr>
              <a:t>о</a:t>
            </a:r>
            <a:r>
              <a:rPr lang="ru-RU" u="sng" dirty="0" err="1">
                <a:hlinkClick r:id="rId8"/>
              </a:rPr>
              <a:t>_</a:t>
            </a:r>
            <a:r>
              <a:rPr lang="ru-RU" b="1" u="sng" dirty="0" err="1">
                <a:hlinkClick r:id="rId8"/>
              </a:rPr>
              <a:t>рыбаке</a:t>
            </a:r>
            <a:r>
              <a:rPr lang="ru-RU" u="sng" dirty="0" err="1">
                <a:hlinkClick r:id="rId8"/>
              </a:rPr>
              <a:t>_</a:t>
            </a:r>
            <a:r>
              <a:rPr lang="ru-RU" b="1" u="sng" dirty="0" err="1">
                <a:hlinkClick r:id="rId8"/>
              </a:rPr>
              <a:t>и</a:t>
            </a:r>
            <a:r>
              <a:rPr lang="ru-RU" u="sng" dirty="0" err="1" smtClean="0">
                <a:hlinkClick r:id="rId8"/>
              </a:rPr>
              <a:t>_</a:t>
            </a:r>
            <a:r>
              <a:rPr lang="ru-RU" u="sng" dirty="0" smtClean="0">
                <a:hlinkClick r:id="rId8"/>
              </a:rPr>
              <a:t> </a:t>
            </a:r>
            <a:r>
              <a:rPr lang="ru-RU" b="1" u="sng" dirty="0" smtClean="0">
                <a:hlinkClick r:id="rId8"/>
              </a:rPr>
              <a:t>рыбке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00108"/>
            <a:ext cx="4257676" cy="4525963"/>
          </a:xfrm>
        </p:spPr>
        <p:txBody>
          <a:bodyPr>
            <a:normAutofit lnSpcReduction="10000"/>
          </a:bodyPr>
          <a:lstStyle/>
          <a:p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«Ска́зка о рыбаке́ и ры́бке»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—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аписана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  <a:hlinkClick r:id="rId2" tooltip="14 октября"/>
              </a:rPr>
              <a:t>14 октября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  <a:hlinkClick r:id="rId3" tooltip="1833 год"/>
              </a:rPr>
              <a:t>1833 года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. Впервые напечатана в 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  <a:hlinkClick r:id="rId4" tooltip="1835 год"/>
              </a:rPr>
              <a:t>1835 году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 в журнале «</a:t>
            </a:r>
            <a:r>
              <a:rPr lang="vi-VN" u="sng" dirty="0">
                <a:solidFill>
                  <a:schemeClr val="accent1">
                    <a:lumMod val="75000"/>
                  </a:schemeClr>
                </a:solidFill>
                <a:hlinkClick r:id="rId5" tooltip="Библиотека для чтения"/>
              </a:rPr>
              <a:t>Библиотека для чтения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http://static4.read.ru/images/illustrations/1365163049406160836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642918"/>
            <a:ext cx="4021868" cy="53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Сюжет сказки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00174"/>
            <a:ext cx="4357718" cy="507207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Считается, что сюжет сказки </a:t>
            </a:r>
            <a:r>
              <a:rPr lang="ru-RU" dirty="0" smtClean="0"/>
              <a:t>основан</a:t>
            </a:r>
            <a:r>
              <a:rPr lang="ru-RU" baseline="30000" dirty="0"/>
              <a:t> </a:t>
            </a:r>
            <a:r>
              <a:rPr lang="ru-RU" dirty="0"/>
              <a:t> на </a:t>
            </a:r>
            <a:r>
              <a:rPr lang="ru-RU" dirty="0" smtClean="0"/>
              <a:t>сказке </a:t>
            </a:r>
            <a:r>
              <a:rPr lang="ru-RU" dirty="0"/>
              <a:t>«О рыбаке и его жене» </a:t>
            </a:r>
            <a:r>
              <a:rPr lang="en-US" dirty="0" smtClean="0"/>
              <a:t> </a:t>
            </a:r>
            <a:r>
              <a:rPr lang="ru-RU" dirty="0"/>
              <a:t>из сборника </a:t>
            </a:r>
            <a:r>
              <a:rPr lang="ru-RU" dirty="0">
                <a:hlinkClick r:id="rId2" tooltip="Братья Гримм"/>
              </a:rPr>
              <a:t>братьев </a:t>
            </a:r>
            <a:r>
              <a:rPr lang="ru-RU" dirty="0" smtClean="0">
                <a:hlinkClick r:id="rId2" tooltip="Братья Гримм"/>
              </a:rPr>
              <a:t>Гримм</a:t>
            </a:r>
            <a:r>
              <a:rPr lang="ru-RU" baseline="30000" dirty="0"/>
              <a:t> </a:t>
            </a:r>
            <a:r>
              <a:rPr lang="ru-RU" dirty="0" smtClean="0"/>
              <a:t>, </a:t>
            </a:r>
            <a:r>
              <a:rPr lang="ru-RU" dirty="0"/>
              <a:t>с которой имеет очень близкие совпадения, а также перекликается с </a:t>
            </a:r>
            <a:r>
              <a:rPr lang="ru-RU" dirty="0">
                <a:hlinkClick r:id="rId3" tooltip="Русские сказки"/>
              </a:rPr>
              <a:t>русской народной сказкой</a:t>
            </a:r>
            <a:r>
              <a:rPr lang="ru-RU" dirty="0"/>
              <a:t>«Жадная старуха» (где вместо рыбки выступает волшебное </a:t>
            </a:r>
            <a:r>
              <a:rPr lang="ru-RU" dirty="0" smtClean="0"/>
              <a:t>дерево)</a:t>
            </a:r>
            <a:endParaRPr lang="ru-RU" dirty="0"/>
          </a:p>
        </p:txBody>
      </p:sp>
      <p:pic>
        <p:nvPicPr>
          <p:cNvPr id="28674" name="Picture 2" descr="Gri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428628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500042"/>
            <a:ext cx="4357718" cy="6000792"/>
          </a:xfrm>
        </p:spPr>
        <p:txBody>
          <a:bodyPr>
            <a:normAutofit/>
          </a:bodyPr>
          <a:lstStyle/>
          <a:p>
            <a:r>
              <a:rPr lang="ru-RU" dirty="0"/>
              <a:t>В конце сказки братьев Гримм старуха хочет стать </a:t>
            </a:r>
            <a:r>
              <a:rPr lang="ru-RU" dirty="0">
                <a:hlinkClick r:id="rId2" tooltip="Папа римский"/>
              </a:rPr>
              <a:t>римским </a:t>
            </a:r>
            <a:r>
              <a:rPr lang="ru-RU" dirty="0" smtClean="0">
                <a:hlinkClick r:id="rId2" tooltip="Папа римский"/>
              </a:rPr>
              <a:t>папой</a:t>
            </a:r>
            <a:r>
              <a:rPr lang="ru-RU" dirty="0" smtClean="0"/>
              <a:t>. </a:t>
            </a:r>
            <a:r>
              <a:rPr lang="ru-RU" dirty="0"/>
              <a:t>В первой рукописной редакции сказки у Пушкина старуха сидела на </a:t>
            </a:r>
            <a:r>
              <a:rPr lang="ru-RU" dirty="0">
                <a:hlinkClick r:id="rId3" tooltip="Вавилонская башня"/>
              </a:rPr>
              <a:t>Вавилонской башне</a:t>
            </a:r>
            <a:r>
              <a:rPr lang="ru-RU" dirty="0"/>
              <a:t>, а на ней была </a:t>
            </a:r>
            <a:r>
              <a:rPr lang="ru-RU" dirty="0">
                <a:hlinkClick r:id="rId4" tooltip="Папская тиара"/>
              </a:rPr>
              <a:t>папская </a:t>
            </a:r>
            <a:r>
              <a:rPr lang="ru-RU" dirty="0" smtClean="0">
                <a:hlinkClick r:id="rId4" tooltip="Папская тиара"/>
              </a:rPr>
              <a:t>тиара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http://upload.wikimedia.org/wikipedia/commons/6/6c/Tiar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29066"/>
            <a:ext cx="2500330" cy="2788552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f/fc/Pieter_Bruegel_the_Elder_-_The_Tower_of_Babel_%28Vienna%29_-_Google_Art_Project_-_edited.jpg/250px-Pieter_Bruegel_the_Elder_-_The_Tower_of_Babel_%28Vienna%29_-_Google_Art_Project_-_edit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42852"/>
            <a:ext cx="4286280" cy="3203689"/>
          </a:xfrm>
          <a:prstGeom prst="rect">
            <a:avLst/>
          </a:prstGeom>
          <a:noFill/>
        </p:spPr>
      </p:pic>
      <p:pic>
        <p:nvPicPr>
          <p:cNvPr id="27654" name="Picture 6" descr="Pope Francis in March 20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214686"/>
            <a:ext cx="269620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Невод</a:t>
            </a:r>
            <a:r>
              <a:rPr lang="ru-RU" dirty="0" smtClean="0">
                <a:solidFill>
                  <a:srgbClr val="0070C0"/>
                </a:solidFill>
              </a:rPr>
              <a:t>-  большая рыболовная сеть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9698" name="Picture 2" descr="http://900igr.net/datai/pedagogika/Uchitel-eto-chelovek/0007-010-Bez-truda-ne-vynesh-rybku-iz-pru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143493" cy="385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travelcity.com.ua/-/uploads/ua/00/00/09/99/overlay-2194329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8601082" cy="542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Столбовая дворянка</a:t>
            </a:r>
            <a:r>
              <a:rPr lang="ru-RU" dirty="0" smtClean="0">
                <a:solidFill>
                  <a:srgbClr val="0070C0"/>
                </a:solidFill>
              </a:rPr>
              <a:t> —особо почетная дворянка древнего рода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young.rzd.ru/dbmm/images/41/4080/5537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1537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143404" cy="1011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Кичка —праздничный головной убор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290"/>
            <a:ext cx="4429156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000" b="1" dirty="0" smtClean="0">
                <a:solidFill>
                  <a:srgbClr val="0070C0"/>
                </a:solidFill>
              </a:rPr>
              <a:t>Душегрейка — женская теплая кофта без рукавов</a:t>
            </a:r>
          </a:p>
          <a:p>
            <a:endParaRPr lang="ru-RU" dirty="0"/>
          </a:p>
        </p:txBody>
      </p:sp>
      <p:pic>
        <p:nvPicPr>
          <p:cNvPr id="32770" name="Picture 2" descr="http://s001.radikal.ru/i196/1011/c9/cc3e55bd438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929090" cy="496699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4110/swirelka.4e/0_396cc_f458af9f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143404" cy="485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18623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Бояре - богатые земледельцы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571480"/>
            <a:ext cx="4143404" cy="10001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</a:t>
            </a:r>
            <a:r>
              <a:rPr lang="ru-RU" sz="11200" b="1" dirty="0" smtClean="0">
                <a:solidFill>
                  <a:srgbClr val="0070C0"/>
                </a:solidFill>
              </a:rPr>
              <a:t>Была на   посылках -прислуживала</a:t>
            </a:r>
            <a:endParaRPr lang="ru-RU" sz="11200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://www.esacademic.com/pictures/eswiki/66/Boja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323902" cy="4056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928802"/>
            <a:ext cx="41434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Перечить</a:t>
            </a:r>
            <a:r>
              <a:rPr lang="ru-RU" sz="2800" dirty="0" smtClean="0">
                <a:solidFill>
                  <a:srgbClr val="0070C0"/>
                </a:solidFill>
              </a:rPr>
              <a:t> - </a:t>
            </a:r>
            <a:r>
              <a:rPr lang="ru-RU" sz="2800" b="1" dirty="0" smtClean="0">
                <a:solidFill>
                  <a:srgbClr val="0070C0"/>
                </a:solidFill>
              </a:rPr>
              <a:t>возражать, спорить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3214686"/>
            <a:ext cx="41434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Простофиля -  глупый человек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500570"/>
            <a:ext cx="41434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Невежа 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-  грубый, невежливый человек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715016"/>
            <a:ext cx="41434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Откуп</a:t>
            </a:r>
            <a:r>
              <a:rPr lang="ru-RU" sz="2800" dirty="0" smtClean="0">
                <a:solidFill>
                  <a:srgbClr val="0070C0"/>
                </a:solidFill>
              </a:rPr>
              <a:t> - </a:t>
            </a:r>
            <a:r>
              <a:rPr lang="ru-RU" sz="2800" b="1" dirty="0" smtClean="0">
                <a:solidFill>
                  <a:srgbClr val="0070C0"/>
                </a:solidFill>
              </a:rPr>
              <a:t>плата за что-то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0"/>
            <a:ext cx="4429124" cy="64294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старик со своею старухой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самого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синего моря;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жили в ветхой землянке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Ровно тридцать лет и три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Старик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ловил неводом рыбу,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Старуха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пряла свою пряжу.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он в море закинул невод, —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Пришел невод с одною тиной.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 другой раз закинул невод, —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Пришел невод с травой морскою.</a:t>
            </a:r>
          </a:p>
          <a:p>
            <a:endParaRPr lang="ru-RU" sz="700" b="1" dirty="0"/>
          </a:p>
        </p:txBody>
      </p:sp>
      <p:pic>
        <p:nvPicPr>
          <p:cNvPr id="10242" name="Picture 2" descr="Сказки Пушкина. Жил старик со своею старухой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93656"/>
            <a:ext cx="4857784" cy="440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Сказки Пушкина. Рассказал ей великое чудо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52"/>
            <a:ext cx="5357818" cy="404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63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«Добрым молодцам урок» А.С. Пушкин  </vt:lpstr>
      <vt:lpstr>Слайд 2</vt:lpstr>
      <vt:lpstr>Сюжет сказки</vt:lpstr>
      <vt:lpstr>Слайд 4</vt:lpstr>
      <vt:lpstr> Невод-  большая рыболовная сеть </vt:lpstr>
      <vt:lpstr>  Столбовая дворянка —особо почетная дворянка древнего рода </vt:lpstr>
      <vt:lpstr>Кичка —праздничный головной убор</vt:lpstr>
      <vt:lpstr> Бояре - богатые земледельцы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Источники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«Добрым молодцам урок» А.С. Пушкин  </dc:title>
  <dc:creator>-</dc:creator>
  <cp:lastModifiedBy>-</cp:lastModifiedBy>
  <cp:revision>10</cp:revision>
  <dcterms:created xsi:type="dcterms:W3CDTF">2013-09-15T15:04:12Z</dcterms:created>
  <dcterms:modified xsi:type="dcterms:W3CDTF">2013-09-15T16:39:43Z</dcterms:modified>
</cp:coreProperties>
</file>