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332" r:id="rId2"/>
    <p:sldId id="438" r:id="rId3"/>
    <p:sldId id="338" r:id="rId4"/>
    <p:sldId id="402" r:id="rId5"/>
    <p:sldId id="403" r:id="rId6"/>
    <p:sldId id="425" r:id="rId7"/>
    <p:sldId id="428" r:id="rId8"/>
    <p:sldId id="430" r:id="rId9"/>
    <p:sldId id="392" r:id="rId10"/>
    <p:sldId id="410" r:id="rId11"/>
    <p:sldId id="412" r:id="rId12"/>
    <p:sldId id="397" r:id="rId13"/>
    <p:sldId id="379" r:id="rId14"/>
    <p:sldId id="437" r:id="rId1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990000"/>
    <a:srgbClr val="D4F3F8"/>
    <a:srgbClr val="20A7BE"/>
    <a:srgbClr val="9E0000"/>
    <a:srgbClr val="0F68B9"/>
    <a:srgbClr val="1988ED"/>
    <a:srgbClr val="DFEFFD"/>
    <a:srgbClr val="C5E1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05" autoAdjust="0"/>
  </p:normalViewPr>
  <p:slideViewPr>
    <p:cSldViewPr>
      <p:cViewPr varScale="1">
        <p:scale>
          <a:sx n="96" d="100"/>
          <a:sy n="96" d="100"/>
        </p:scale>
        <p:origin x="-3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onstantia" pitchFamily="18" charset="0"/>
              </a:defRPr>
            </a:lvl1pPr>
          </a:lstStyle>
          <a:p>
            <a:pPr>
              <a:defRPr/>
            </a:pPr>
            <a:fld id="{238F5B6A-AD08-4A3C-8B56-D2ABC64A3650}" type="datetimeFigureOut">
              <a:rPr lang="ru-RU"/>
              <a:pPr>
                <a:defRPr/>
              </a:pPr>
              <a:t>19.02.2012</a:t>
            </a:fld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onstantia" pitchFamily="18" charset="0"/>
              </a:defRPr>
            </a:lvl1pPr>
          </a:lstStyle>
          <a:p>
            <a:pPr>
              <a:defRPr/>
            </a:pPr>
            <a:fld id="{4F4CD618-5641-4517-A9EA-430F953B2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FD76D-4D7B-43AA-ACAF-DD3F99D0254B}" type="datetimeFigureOut">
              <a:rPr lang="ru-RU"/>
              <a:pPr>
                <a:defRPr/>
              </a:pPr>
              <a:t>19.02.2012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39238-C4D0-4DB9-9A4E-223529586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EBDD7-218B-4A11-B599-630E6557BEBF}" type="datetimeFigureOut">
              <a:rPr lang="ru-RU"/>
              <a:pPr>
                <a:defRPr/>
              </a:pPr>
              <a:t>19.02.2012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09766-D3B5-472C-B562-2A9A807AD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45833-0042-49F6-BF89-C971C47824A2}" type="datetimeFigureOut">
              <a:rPr lang="ru-RU"/>
              <a:pPr>
                <a:defRPr/>
              </a:pPr>
              <a:t>19.02.2012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C07C-6FE2-42D1-9F04-B8DB9EF58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48432-E4B4-4700-B159-EDD26A3FC269}" type="datetimeFigureOut">
              <a:rPr lang="ru-RU"/>
              <a:pPr>
                <a:defRPr/>
              </a:pPr>
              <a:t>19.02.2012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6A92A-B9B7-4D55-80FC-D3B1CBCCB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4E69F-F1A7-4E18-B5F0-92B7ED00FEFD}" type="datetimeFigureOut">
              <a:rPr lang="ru-RU"/>
              <a:pPr>
                <a:defRPr/>
              </a:pPr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02FF-A16B-42B7-A53A-F75998CF2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195B4-4D3A-442A-A776-8638ABEE0314}" type="datetimeFigureOut">
              <a:rPr lang="ru-RU"/>
              <a:pPr>
                <a:defRPr/>
              </a:pPr>
              <a:t>19.02.2012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33B9E-ADDD-405D-853A-661AD95CB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16F41-CAF5-4A21-8933-475658B8CD4D}" type="datetimeFigureOut">
              <a:rPr lang="ru-RU"/>
              <a:pPr>
                <a:defRPr/>
              </a:pPr>
              <a:t>19.02.2012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E2F9-9D1A-4579-AEBC-2BA605181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CFF1-5519-488C-A380-FC56B975DEC8}" type="datetimeFigureOut">
              <a:rPr lang="ru-RU"/>
              <a:pPr>
                <a:defRPr/>
              </a:pPr>
              <a:t>19.02.2012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5F3CB-4783-4316-B787-0554CCD2A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0E724-05F5-444C-8E8F-BF40721B53BE}" type="datetimeFigureOut">
              <a:rPr lang="ru-RU"/>
              <a:pPr>
                <a:defRPr/>
              </a:pPr>
              <a:t>19.02.2012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B3B17-4126-4FEA-BFC0-F862757F4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A45F3-0ED4-4D3F-9FB0-4F9A1968048B}" type="datetimeFigureOut">
              <a:rPr lang="ru-RU"/>
              <a:pPr>
                <a:defRPr/>
              </a:pPr>
              <a:t>19.02.2012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49136-B3F0-4E3A-AFEA-07DDEF03E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2E0E5-A1A4-41C1-8825-DDAB3FF3DBB6}" type="datetimeFigureOut">
              <a:rPr lang="ru-RU"/>
              <a:pPr>
                <a:defRPr/>
              </a:pPr>
              <a:t>19.02.2012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43C7E-9B4F-4B0D-9847-6121B61FD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9AEFA-2544-4B2C-B08E-81BD01443647}" type="datetimeFigureOut">
              <a:rPr lang="ru-RU"/>
              <a:pPr>
                <a:defRPr/>
              </a:pPr>
              <a:t>19.02.2012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6AAF7-7ECE-45D6-8E2A-3ACFA562D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479F49-965A-4679-858A-6BEEC3185B67}" type="datetimeFigureOut">
              <a:rPr lang="ru-RU"/>
              <a:pPr>
                <a:defRPr/>
              </a:pPr>
              <a:t>19.02.2012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22C871-4717-42BE-9238-684FC0727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71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2DEFA"/>
            </a:gs>
            <a:gs pos="100000">
              <a:srgbClr val="A1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/>
          </p:cNvSpPr>
          <p:nvPr>
            <p:ph type="ctrTitle" idx="4294967295"/>
          </p:nvPr>
        </p:nvSpPr>
        <p:spPr>
          <a:xfrm>
            <a:off x="785813" y="3714750"/>
            <a:ext cx="7772400" cy="2262188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000066"/>
                </a:solidFill>
                <a:latin typeface="Arial" charset="0"/>
              </a:rPr>
              <a:t>Технология создания и внедрения </a:t>
            </a:r>
            <a:br>
              <a:rPr lang="ru-RU" sz="3200" b="1" smtClean="0">
                <a:solidFill>
                  <a:srgbClr val="000066"/>
                </a:solidFill>
                <a:latin typeface="Arial" charset="0"/>
              </a:rPr>
            </a:br>
            <a:r>
              <a:rPr lang="ru-RU" sz="3200" b="1" smtClean="0">
                <a:solidFill>
                  <a:srgbClr val="000066"/>
                </a:solidFill>
                <a:latin typeface="Arial" charset="0"/>
              </a:rPr>
              <a:t>в практику работы основной общеобразовательной программы дошкольного образования</a:t>
            </a:r>
          </a:p>
        </p:txBody>
      </p:sp>
      <p:sp>
        <p:nvSpPr>
          <p:cNvPr id="3075" name="Rectangle 5"/>
          <p:cNvSpPr>
            <a:spLocks noGrp="1"/>
          </p:cNvSpPr>
          <p:nvPr>
            <p:ph type="subTitle" idx="4294967295"/>
          </p:nvPr>
        </p:nvSpPr>
        <p:spPr>
          <a:xfrm>
            <a:off x="395288" y="908050"/>
            <a:ext cx="8424862" cy="122555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200" smtClean="0">
                <a:solidFill>
                  <a:srgbClr val="000066"/>
                </a:solidFill>
                <a:latin typeface="Arial" charset="0"/>
              </a:rPr>
              <a:t>Государственное дошкольное образовательное учреждение </a:t>
            </a:r>
          </a:p>
          <a:p>
            <a:pPr marL="0" indent="0"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200" smtClean="0">
                <a:solidFill>
                  <a:srgbClr val="000066"/>
                </a:solidFill>
                <a:latin typeface="Arial" charset="0"/>
              </a:rPr>
              <a:t>детский сад № 23 комбинированного вида </a:t>
            </a:r>
          </a:p>
          <a:p>
            <a:pPr marL="0" indent="0"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200" smtClean="0">
                <a:solidFill>
                  <a:srgbClr val="000066"/>
                </a:solidFill>
                <a:latin typeface="Arial" charset="0"/>
              </a:rPr>
              <a:t>Пушкинского района Санкт-Петербурга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r="77127" b="69940"/>
          <a:stretch>
            <a:fillRect/>
          </a:stretch>
        </p:blipFill>
        <p:spPr bwMode="auto">
          <a:xfrm>
            <a:off x="3929058" y="2357430"/>
            <a:ext cx="1357322" cy="142875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scene3d>
            <a:camera prst="obliqueTopLef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5E1FB">
                <a:alpha val="78824"/>
              </a:srgbClr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/>
          </p:cNvSpPr>
          <p:nvPr>
            <p:ph type="title"/>
          </p:nvPr>
        </p:nvSpPr>
        <p:spPr>
          <a:xfrm>
            <a:off x="539750" y="836613"/>
            <a:ext cx="8229600" cy="5762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000" b="1" i="1" smtClean="0">
                <a:latin typeface="Arial" pitchFamily="34" charset="0"/>
              </a:rPr>
              <a:t/>
            </a:r>
            <a:br>
              <a:rPr lang="ru-RU" sz="2000" b="1" i="1" smtClean="0">
                <a:latin typeface="Arial" pitchFamily="34" charset="0"/>
              </a:rPr>
            </a:br>
            <a:r>
              <a:rPr lang="ru-RU" sz="2000" b="1" i="1" smtClean="0">
                <a:latin typeface="Arial" pitchFamily="34" charset="0"/>
              </a:rPr>
              <a:t/>
            </a:r>
            <a:br>
              <a:rPr lang="ru-RU" sz="2000" b="1" i="1" smtClean="0">
                <a:latin typeface="Arial" pitchFamily="34" charset="0"/>
              </a:rPr>
            </a:br>
            <a:r>
              <a:rPr lang="ru-RU" sz="2000" b="1" i="1" smtClean="0">
                <a:latin typeface="Arial" pitchFamily="34" charset="0"/>
              </a:rPr>
              <a:t> </a:t>
            </a:r>
            <a:br>
              <a:rPr lang="ru-RU" sz="2000" b="1" i="1" smtClean="0">
                <a:latin typeface="Arial" pitchFamily="34" charset="0"/>
              </a:rPr>
            </a:br>
            <a:r>
              <a:rPr lang="ru-RU" sz="2000" b="1" i="1" smtClean="0">
                <a:latin typeface="Arial" pitchFamily="34" charset="0"/>
              </a:rPr>
              <a:t> </a:t>
            </a:r>
            <a:r>
              <a:rPr lang="ru-RU" sz="2400" b="1" smtClean="0">
                <a:solidFill>
                  <a:srgbClr val="6A0014"/>
                </a:solidFill>
              </a:rPr>
              <a:t>Этапы инновационной деятельности</a:t>
            </a:r>
            <a:r>
              <a:rPr lang="ru-RU" sz="2000" b="1" i="1" smtClean="0">
                <a:latin typeface="Arial" pitchFamily="34" charset="0"/>
              </a:rPr>
              <a:t> </a:t>
            </a:r>
            <a:r>
              <a:rPr lang="ru-RU" sz="2000" smtClean="0">
                <a:solidFill>
                  <a:srgbClr val="6A0014"/>
                </a:solidFill>
                <a:latin typeface="Arial" pitchFamily="34" charset="0"/>
              </a:rPr>
              <a:t/>
            </a:r>
            <a:br>
              <a:rPr lang="ru-RU" sz="2000" smtClean="0">
                <a:solidFill>
                  <a:srgbClr val="6A0014"/>
                </a:solidFill>
                <a:latin typeface="Arial" pitchFamily="34" charset="0"/>
              </a:rPr>
            </a:br>
            <a:endParaRPr lang="ru-RU" sz="2000" smtClean="0">
              <a:solidFill>
                <a:srgbClr val="6A0014"/>
              </a:solidFill>
              <a:latin typeface="Arial" pitchFamily="34" charset="0"/>
            </a:endParaRPr>
          </a:p>
        </p:txBody>
      </p:sp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642910" y="1428736"/>
            <a:ext cx="3641753" cy="2143140"/>
          </a:xfrm>
          <a:prstGeom prst="rect">
            <a:avLst/>
          </a:prstGeom>
          <a:solidFill>
            <a:srgbClr val="86C1F6"/>
          </a:solidFill>
          <a:ln w="28575">
            <a:solidFill>
              <a:srgbClr val="20A7BE"/>
            </a:solidFill>
            <a:miter lim="800000"/>
            <a:headEnd/>
            <a:tailEnd/>
          </a:ln>
          <a:scene3d>
            <a:camera prst="perspectiveFront"/>
            <a:lightRig rig="legacyFlat3" dir="b"/>
          </a:scene3d>
          <a:sp3d extrusionH="121893000" contourW="12700" prstMaterial="legacyMatte">
            <a:bevelT w="13500" h="13500" prst="angle"/>
            <a:bevelB w="13500" h="13500" prst="angle"/>
            <a:extrusionClr>
              <a:schemeClr val="tx2"/>
            </a:extrusionClr>
            <a:contourClr>
              <a:srgbClr val="B8ECE3"/>
            </a:contour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</a:rPr>
              <a:t>Обоснованное 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</a:rPr>
              <a:t>предложение о путях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</a:rPr>
              <a:t>решения поставленных 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</a:rPr>
              <a:t>задач</a:t>
            </a:r>
          </a:p>
        </p:txBody>
      </p:sp>
      <p:sp>
        <p:nvSpPr>
          <p:cNvPr id="20486" name="Rectangle 11"/>
          <p:cNvSpPr>
            <a:spLocks noChangeArrowheads="1"/>
          </p:cNvSpPr>
          <p:nvPr/>
        </p:nvSpPr>
        <p:spPr bwMode="auto">
          <a:xfrm>
            <a:off x="4643438" y="3929066"/>
            <a:ext cx="3643338" cy="2214577"/>
          </a:xfrm>
          <a:prstGeom prst="rect">
            <a:avLst/>
          </a:prstGeom>
          <a:solidFill>
            <a:srgbClr val="20A7BE"/>
          </a:solidFill>
          <a:ln w="28575">
            <a:solidFill>
              <a:srgbClr val="1988ED"/>
            </a:solidFill>
            <a:miter lim="800000"/>
            <a:headEnd/>
            <a:tailEnd/>
          </a:ln>
          <a:scene3d>
            <a:camera prst="perspectiveFron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</a:rPr>
              <a:t>Полное 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</a:rPr>
              <a:t>освоение проекта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72000" y="1428736"/>
            <a:ext cx="3641753" cy="2143140"/>
          </a:xfrm>
          <a:prstGeom prst="rect">
            <a:avLst/>
          </a:prstGeom>
          <a:solidFill>
            <a:srgbClr val="86C1F6"/>
          </a:solidFill>
          <a:ln w="28575">
            <a:solidFill>
              <a:srgbClr val="20A7BE"/>
            </a:solidFill>
            <a:miter lim="800000"/>
            <a:headEnd/>
            <a:tailEnd/>
          </a:ln>
          <a:scene3d>
            <a:camera prst="perspectiveFront"/>
            <a:lightRig rig="legacyFlat3" dir="b"/>
          </a:scene3d>
          <a:sp3d extrusionH="121893000" contourW="12700" prstMaterial="legacyMatte">
            <a:bevelT w="13500" h="13500" prst="angle"/>
            <a:bevelB w="13500" h="13500" prst="angle"/>
            <a:extrusionClr>
              <a:schemeClr val="tx2"/>
            </a:extrusionClr>
            <a:contourClr>
              <a:srgbClr val="B8ECE3"/>
            </a:contour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</a:rPr>
              <a:t>Испытание 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</a:rPr>
              <a:t>предложенных технологий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14348" y="4000504"/>
            <a:ext cx="3641753" cy="2143140"/>
          </a:xfrm>
          <a:prstGeom prst="rect">
            <a:avLst/>
          </a:prstGeom>
          <a:solidFill>
            <a:srgbClr val="86C1F6"/>
          </a:solidFill>
          <a:ln w="28575">
            <a:solidFill>
              <a:srgbClr val="20A7BE"/>
            </a:solidFill>
            <a:miter lim="800000"/>
            <a:headEnd/>
            <a:tailEnd/>
          </a:ln>
          <a:scene3d>
            <a:camera prst="perspectiveFront"/>
            <a:lightRig rig="legacyFlat3" dir="b"/>
          </a:scene3d>
          <a:sp3d extrusionH="121893000" contourW="12700" prstMaterial="legacyMatte">
            <a:bevelT w="13500" h="13500" prst="angle"/>
            <a:bevelB w="13500" h="13500" prst="angle"/>
            <a:extrusionClr>
              <a:schemeClr val="tx2"/>
            </a:extrusionClr>
            <a:contourClr>
              <a:srgbClr val="B8ECE3"/>
            </a:contour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</a:rPr>
              <a:t>Ограниченная или 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</a:rPr>
              <a:t>массовая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</a:rPr>
              <a:t>реализация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18487" cy="1150938"/>
          </a:xfrm>
        </p:spPr>
        <p:txBody>
          <a:bodyPr/>
          <a:lstStyle/>
          <a:p>
            <a:pPr algn="ctr"/>
            <a:r>
              <a:rPr lang="ru-RU" sz="2000" b="1" smtClean="0">
                <a:solidFill>
                  <a:srgbClr val="6A0014"/>
                </a:solidFill>
                <a:latin typeface="Arial" charset="0"/>
              </a:rPr>
              <a:t>Мероприятия в рамках проекта: «Технология создания и внедрения в практику работы основной общеобразовательной программы дошкольного образования»</a:t>
            </a:r>
          </a:p>
        </p:txBody>
      </p:sp>
      <p:sp>
        <p:nvSpPr>
          <p:cNvPr id="235523" name="AutoShape 3"/>
          <p:cNvSpPr>
            <a:spLocks noChangeArrowheads="1"/>
          </p:cNvSpPr>
          <p:nvPr/>
        </p:nvSpPr>
        <p:spPr bwMode="auto">
          <a:xfrm>
            <a:off x="755650" y="2133600"/>
            <a:ext cx="1873250" cy="1223963"/>
          </a:xfrm>
          <a:prstGeom prst="flowChartPredefinedProcess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>
            <a:outerShdw dist="107763" dir="13500000" sx="125000" sy="125000" algn="b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Arial" pitchFamily="34" charset="0"/>
              </a:rPr>
              <a:t>Подготовка </a:t>
            </a:r>
          </a:p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Arial" pitchFamily="34" charset="0"/>
              </a:rPr>
              <a:t>коллектива</a:t>
            </a:r>
          </a:p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Arial" pitchFamily="34" charset="0"/>
              </a:rPr>
              <a:t>авторов</a:t>
            </a:r>
          </a:p>
        </p:txBody>
      </p:sp>
      <p:sp>
        <p:nvSpPr>
          <p:cNvPr id="235524" name="AutoShape 4"/>
          <p:cNvSpPr>
            <a:spLocks noChangeArrowheads="1"/>
          </p:cNvSpPr>
          <p:nvPr/>
        </p:nvSpPr>
        <p:spPr bwMode="auto">
          <a:xfrm>
            <a:off x="2339975" y="3933825"/>
            <a:ext cx="2160588" cy="1223963"/>
          </a:xfrm>
          <a:prstGeom prst="flowChartPredefinedProcess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>
            <a:outerShdw dist="107763" dir="13500000" sx="125000" sy="125000" algn="b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Arial" pitchFamily="34" charset="0"/>
              </a:rPr>
              <a:t>Анализ</a:t>
            </a:r>
          </a:p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Arial" pitchFamily="34" charset="0"/>
              </a:rPr>
              <a:t>результатов</a:t>
            </a:r>
          </a:p>
        </p:txBody>
      </p:sp>
      <p:sp>
        <p:nvSpPr>
          <p:cNvPr id="235525" name="AutoShape 5"/>
          <p:cNvSpPr>
            <a:spLocks noChangeArrowheads="1"/>
          </p:cNvSpPr>
          <p:nvPr/>
        </p:nvSpPr>
        <p:spPr bwMode="auto">
          <a:xfrm>
            <a:off x="5435600" y="3933825"/>
            <a:ext cx="2232025" cy="1295400"/>
          </a:xfrm>
          <a:prstGeom prst="flowChartPredefinedProcess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>
            <a:outerShdw dist="107763" dir="13500000" sx="125000" sy="125000" algn="b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Arial" pitchFamily="34" charset="0"/>
              </a:rPr>
              <a:t>Формирование </a:t>
            </a:r>
          </a:p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Arial" pitchFamily="34" charset="0"/>
              </a:rPr>
              <a:t>базы</a:t>
            </a:r>
          </a:p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Arial" pitchFamily="34" charset="0"/>
              </a:rPr>
              <a:t>методических</a:t>
            </a:r>
          </a:p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Arial" pitchFamily="34" charset="0"/>
              </a:rPr>
              <a:t>материалов</a:t>
            </a:r>
          </a:p>
        </p:txBody>
      </p:sp>
      <p:sp>
        <p:nvSpPr>
          <p:cNvPr id="235526" name="AutoShape 6"/>
          <p:cNvSpPr>
            <a:spLocks noChangeArrowheads="1"/>
          </p:cNvSpPr>
          <p:nvPr/>
        </p:nvSpPr>
        <p:spPr bwMode="auto">
          <a:xfrm>
            <a:off x="3419475" y="2133600"/>
            <a:ext cx="2160588" cy="1295400"/>
          </a:xfrm>
          <a:prstGeom prst="flowChartPredefinedProcess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>
            <a:outerShdw dist="107763" dir="13500000" sx="125000" sy="125000" algn="b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Arial" pitchFamily="34" charset="0"/>
              </a:rPr>
              <a:t>Различные</a:t>
            </a:r>
          </a:p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Arial" pitchFamily="34" charset="0"/>
              </a:rPr>
              <a:t>формы</a:t>
            </a:r>
          </a:p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Arial" pitchFamily="34" charset="0"/>
              </a:rPr>
              <a:t>сопровождения</a:t>
            </a:r>
          </a:p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Arial" pitchFamily="34" charset="0"/>
              </a:rPr>
              <a:t>педагогов</a:t>
            </a:r>
          </a:p>
        </p:txBody>
      </p:sp>
      <p:sp>
        <p:nvSpPr>
          <p:cNvPr id="235527" name="AutoShape 7"/>
          <p:cNvSpPr>
            <a:spLocks noChangeArrowheads="1"/>
          </p:cNvSpPr>
          <p:nvPr/>
        </p:nvSpPr>
        <p:spPr bwMode="auto">
          <a:xfrm>
            <a:off x="2124075" y="5661025"/>
            <a:ext cx="6624638" cy="1008063"/>
          </a:xfrm>
          <a:prstGeom prst="flowChartPredefinedProcess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>
            <a:outerShdw dist="107763" dir="13500000" sx="125000" sy="125000" algn="b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Arial" pitchFamily="34" charset="0"/>
              </a:rPr>
              <a:t>Организация и проведение</a:t>
            </a:r>
          </a:p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Arial" pitchFamily="34" charset="0"/>
              </a:rPr>
              <a:t> теоретических и практических мероприятий. </a:t>
            </a:r>
          </a:p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Arial" pitchFamily="34" charset="0"/>
              </a:rPr>
              <a:t>Обмен опытом. Публикация материалов</a:t>
            </a:r>
          </a:p>
        </p:txBody>
      </p:sp>
      <p:sp>
        <p:nvSpPr>
          <p:cNvPr id="235528" name="AutoShape 8"/>
          <p:cNvSpPr>
            <a:spLocks noChangeArrowheads="1"/>
          </p:cNvSpPr>
          <p:nvPr/>
        </p:nvSpPr>
        <p:spPr bwMode="auto">
          <a:xfrm>
            <a:off x="6372225" y="2133600"/>
            <a:ext cx="2376488" cy="1223963"/>
          </a:xfrm>
          <a:prstGeom prst="flowChartPredefinedProcess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>
            <a:outerShdw dist="107763" dir="13500000" sx="125000" sy="125000" algn="b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Arial" pitchFamily="34" charset="0"/>
              </a:rPr>
              <a:t>Принятие</a:t>
            </a:r>
          </a:p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Arial" pitchFamily="34" charset="0"/>
              </a:rPr>
              <a:t>локальных </a:t>
            </a:r>
          </a:p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Arial" pitchFamily="34" charset="0"/>
              </a:rPr>
              <a:t>актов в ДОУ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571500" y="714375"/>
            <a:ext cx="8229600" cy="295275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6A0014"/>
                </a:solidFill>
              </a:rPr>
              <a:t>Ожидаемые результаты</a:t>
            </a:r>
          </a:p>
        </p:txBody>
      </p:sp>
      <p:sp>
        <p:nvSpPr>
          <p:cNvPr id="14339" name="Содержимое 10"/>
          <p:cNvSpPr>
            <a:spLocks noGrp="1"/>
          </p:cNvSpPr>
          <p:nvPr>
            <p:ph sz="half" idx="1"/>
          </p:nvPr>
        </p:nvSpPr>
        <p:spPr>
          <a:xfrm>
            <a:off x="357188" y="1000125"/>
            <a:ext cx="4038600" cy="428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600" smtClean="0">
                <a:solidFill>
                  <a:srgbClr val="9E0000"/>
                </a:solidFill>
              </a:rPr>
              <a:t>Аукцион педагогических идей</a:t>
            </a:r>
          </a:p>
        </p:txBody>
      </p:sp>
      <p:pic>
        <p:nvPicPr>
          <p:cNvPr id="14340" name="Picture 4" descr="C:\Documents and Settings\1\Рабочий стол\ГДОУ №23 фото\IMG_17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-10000"/>
          </a:blip>
          <a:srcRect/>
          <a:stretch>
            <a:fillRect/>
          </a:stretch>
        </p:blipFill>
        <p:spPr>
          <a:xfrm>
            <a:off x="2484438" y="4365625"/>
            <a:ext cx="3457575" cy="2322513"/>
          </a:xfrm>
          <a:noFill/>
          <a:ln w="28575">
            <a:solidFill>
              <a:srgbClr val="990000"/>
            </a:solidFill>
          </a:ln>
        </p:spPr>
      </p:pic>
      <p:pic>
        <p:nvPicPr>
          <p:cNvPr id="14341" name="Picture 2" descr="DSC07682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323850" y="1341438"/>
            <a:ext cx="2922588" cy="252412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14342" name="Содержимое 10"/>
          <p:cNvSpPr txBox="1">
            <a:spLocks/>
          </p:cNvSpPr>
          <p:nvPr/>
        </p:nvSpPr>
        <p:spPr bwMode="auto">
          <a:xfrm>
            <a:off x="1042988" y="3933825"/>
            <a:ext cx="60896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1600" b="0" i="1">
                <a:solidFill>
                  <a:srgbClr val="9E0000"/>
                </a:solidFill>
                <a:latin typeface="Constantia" pitchFamily="18" charset="0"/>
              </a:rPr>
              <a:t>Творческая группа «Искорка педагогических идей»</a:t>
            </a:r>
          </a:p>
        </p:txBody>
      </p:sp>
      <p:pic>
        <p:nvPicPr>
          <p:cNvPr id="14343" name="Picture 3" descr="DSC07721"/>
          <p:cNvPicPr>
            <a:picLocks noChangeAspect="1" noChangeArrowheads="1"/>
          </p:cNvPicPr>
          <p:nvPr/>
        </p:nvPicPr>
        <p:blipFill>
          <a:blip r:embed="rId4">
            <a:lum bright="10000" contrast="12000"/>
          </a:blip>
          <a:srcRect l="8615" t="-61"/>
          <a:stretch>
            <a:fillRect/>
          </a:stretch>
        </p:blipFill>
        <p:spPr bwMode="auto">
          <a:xfrm>
            <a:off x="5000625" y="1428750"/>
            <a:ext cx="3027363" cy="2484438"/>
          </a:xfrm>
          <a:prstGeom prst="rect">
            <a:avLst/>
          </a:prstGeom>
          <a:noFill/>
          <a:ln w="28575" cmpd="tri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4344" name="Содержимое 10"/>
          <p:cNvSpPr txBox="1">
            <a:spLocks/>
          </p:cNvSpPr>
          <p:nvPr/>
        </p:nvSpPr>
        <p:spPr bwMode="auto">
          <a:xfrm>
            <a:off x="4429125" y="1000125"/>
            <a:ext cx="43195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1600" b="0">
                <a:solidFill>
                  <a:srgbClr val="9E0000"/>
                </a:solidFill>
                <a:latin typeface="Constantia" pitchFamily="18" charset="0"/>
              </a:rPr>
              <a:t>Стилизованные прогулки</a:t>
            </a:r>
            <a:r>
              <a:rPr lang="en-US" sz="1600" b="0">
                <a:solidFill>
                  <a:srgbClr val="9E0000"/>
                </a:solidFill>
                <a:latin typeface="Constantia" pitchFamily="18" charset="0"/>
              </a:rPr>
              <a:t> </a:t>
            </a:r>
            <a:endParaRPr lang="ru-RU" sz="1600" b="0">
              <a:solidFill>
                <a:srgbClr val="9E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2125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7C041B"/>
                </a:solidFill>
                <a:latin typeface="Arial" charset="0"/>
              </a:rPr>
              <a:t>Факторы инновационной деятельности</a:t>
            </a:r>
          </a:p>
        </p:txBody>
      </p:sp>
      <p:sp>
        <p:nvSpPr>
          <p:cNvPr id="15363" name="AutoShape 9"/>
          <p:cNvSpPr>
            <a:spLocks noChangeArrowheads="1"/>
          </p:cNvSpPr>
          <p:nvPr/>
        </p:nvSpPr>
        <p:spPr bwMode="auto">
          <a:xfrm>
            <a:off x="468313" y="4437063"/>
            <a:ext cx="3816350" cy="1943100"/>
          </a:xfrm>
          <a:prstGeom prst="flowChartManualOperation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r>
              <a:rPr lang="ru-RU" sz="2000">
                <a:solidFill>
                  <a:schemeClr val="bg1"/>
                </a:solidFill>
              </a:rPr>
              <a:t>Объективные</a:t>
            </a:r>
          </a:p>
          <a:p>
            <a:r>
              <a:rPr lang="ru-RU" sz="2000">
                <a:solidFill>
                  <a:schemeClr val="bg1"/>
                </a:solidFill>
              </a:rPr>
              <a:t>факторы</a:t>
            </a:r>
          </a:p>
        </p:txBody>
      </p:sp>
      <p:sp>
        <p:nvSpPr>
          <p:cNvPr id="15364" name="AutoShape 10"/>
          <p:cNvSpPr>
            <a:spLocks noChangeArrowheads="1"/>
          </p:cNvSpPr>
          <p:nvPr/>
        </p:nvSpPr>
        <p:spPr bwMode="auto">
          <a:xfrm>
            <a:off x="4859338" y="4365625"/>
            <a:ext cx="3960812" cy="1943100"/>
          </a:xfrm>
          <a:prstGeom prst="flowChartManualOperation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r>
              <a:rPr lang="ru-RU" sz="2000">
                <a:solidFill>
                  <a:schemeClr val="bg1"/>
                </a:solidFill>
              </a:rPr>
              <a:t>Субъективные</a:t>
            </a:r>
          </a:p>
          <a:p>
            <a:r>
              <a:rPr lang="ru-RU" sz="2000">
                <a:solidFill>
                  <a:schemeClr val="bg1"/>
                </a:solidFill>
              </a:rPr>
              <a:t>факторы</a:t>
            </a:r>
          </a:p>
        </p:txBody>
      </p:sp>
      <p:sp>
        <p:nvSpPr>
          <p:cNvPr id="15365" name="Rectangle 16"/>
          <p:cNvSpPr>
            <a:spLocks noChangeArrowheads="1"/>
          </p:cNvSpPr>
          <p:nvPr/>
        </p:nvSpPr>
        <p:spPr bwMode="auto">
          <a:xfrm>
            <a:off x="323850" y="1557338"/>
            <a:ext cx="4175125" cy="2449512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r>
              <a:rPr lang="ru-RU" sz="2000">
                <a:solidFill>
                  <a:schemeClr val="bg1"/>
                </a:solidFill>
              </a:rPr>
              <a:t>Создание условий, </a:t>
            </a:r>
          </a:p>
          <a:p>
            <a:r>
              <a:rPr lang="ru-RU" sz="2000">
                <a:solidFill>
                  <a:schemeClr val="bg1"/>
                </a:solidFill>
              </a:rPr>
              <a:t>Стимулирующих развитие </a:t>
            </a:r>
          </a:p>
          <a:p>
            <a:r>
              <a:rPr lang="ru-RU" sz="2000">
                <a:solidFill>
                  <a:schemeClr val="bg1"/>
                </a:solidFill>
              </a:rPr>
              <a:t>инновационной деятельности</a:t>
            </a:r>
          </a:p>
          <a:p>
            <a:r>
              <a:rPr lang="ru-RU" sz="2000">
                <a:solidFill>
                  <a:schemeClr val="bg1"/>
                </a:solidFill>
              </a:rPr>
              <a:t>и обеспечивающих принятие</a:t>
            </a:r>
          </a:p>
          <a:p>
            <a:r>
              <a:rPr lang="ru-RU" sz="2000">
                <a:solidFill>
                  <a:schemeClr val="bg1"/>
                </a:solidFill>
              </a:rPr>
              <a:t> ее результатов</a:t>
            </a:r>
          </a:p>
        </p:txBody>
      </p:sp>
      <p:sp>
        <p:nvSpPr>
          <p:cNvPr id="15366" name="Rectangle 17"/>
          <p:cNvSpPr>
            <a:spLocks noChangeArrowheads="1"/>
          </p:cNvSpPr>
          <p:nvPr/>
        </p:nvSpPr>
        <p:spPr bwMode="auto">
          <a:xfrm>
            <a:off x="4787900" y="1557338"/>
            <a:ext cx="4032250" cy="2449512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r>
              <a:rPr lang="ru-RU" sz="2000">
                <a:solidFill>
                  <a:schemeClr val="bg1"/>
                </a:solidFill>
              </a:rPr>
              <a:t>Связаны с субъектом </a:t>
            </a:r>
          </a:p>
          <a:p>
            <a:r>
              <a:rPr lang="ru-RU" sz="2000">
                <a:solidFill>
                  <a:schemeClr val="bg1"/>
                </a:solidFill>
              </a:rPr>
              <a:t>инновационного процесса</a:t>
            </a:r>
          </a:p>
          <a:p>
            <a:r>
              <a:rPr lang="ru-RU" sz="2000">
                <a:solidFill>
                  <a:schemeClr val="bg1"/>
                </a:solidFill>
              </a:rPr>
              <a:t>с его готовностью к </a:t>
            </a:r>
          </a:p>
          <a:p>
            <a:r>
              <a:rPr lang="ru-RU" sz="2000">
                <a:solidFill>
                  <a:schemeClr val="bg1"/>
                </a:solidFill>
              </a:rPr>
              <a:t>инновационной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434975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6A0014"/>
                </a:solidFill>
                <a:latin typeface="Arial" charset="0"/>
              </a:rPr>
              <a:t>Инновационная деятельность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341438"/>
            <a:ext cx="3786187" cy="4054475"/>
          </a:xfrm>
          <a:noFill/>
          <a:ln w="19050">
            <a:solidFill>
              <a:schemeClr val="tx2"/>
            </a:solidFill>
          </a:ln>
        </p:spPr>
      </p:pic>
      <p:pic>
        <p:nvPicPr>
          <p:cNvPr id="16388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916113"/>
            <a:ext cx="4176712" cy="4519612"/>
          </a:xfrm>
          <a:noFill/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3635375" y="981075"/>
            <a:ext cx="5113338" cy="795338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6A0014"/>
                </a:solidFill>
                <a:latin typeface="Times New Roman" pitchFamily="18" charset="0"/>
                <a:cs typeface="Times New Roman" pitchFamily="18" charset="0"/>
              </a:rPr>
              <a:t>Закон РФ «Об образовании»</a:t>
            </a:r>
            <a:br>
              <a:rPr lang="ru-RU" sz="2400" b="1" smtClean="0">
                <a:solidFill>
                  <a:srgbClr val="6A001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6A0014"/>
                </a:solidFill>
                <a:latin typeface="Times New Roman" pitchFamily="18" charset="0"/>
                <a:cs typeface="Times New Roman" pitchFamily="18" charset="0"/>
              </a:rPr>
              <a:t> Образовательная программа</a:t>
            </a:r>
          </a:p>
        </p:txBody>
      </p:sp>
      <p:sp>
        <p:nvSpPr>
          <p:cNvPr id="4099" name="Rectangle 7"/>
          <p:cNvSpPr>
            <a:spLocks noGrp="1"/>
          </p:cNvSpPr>
          <p:nvPr>
            <p:ph type="body" sz="half" idx="2"/>
          </p:nvPr>
        </p:nvSpPr>
        <p:spPr>
          <a:xfrm>
            <a:off x="1042988" y="4005263"/>
            <a:ext cx="7643812" cy="231933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000" smtClean="0">
                <a:solidFill>
                  <a:srgbClr val="000099"/>
                </a:solidFill>
                <a:latin typeface="Arial" charset="0"/>
              </a:rPr>
              <a:t>Основная образовательная программа дошкольного образования направлена на всестороннее развитие детей, охрану и укрепление их здоровья, а также на обеспечение единства воспитательных, обучающих и развивающих целей и задач образования детей дошкольного возраста.</a:t>
            </a:r>
          </a:p>
          <a:p>
            <a:pPr algn="ctr">
              <a:buFont typeface="Wingdings 2" pitchFamily="18" charset="2"/>
              <a:buNone/>
            </a:pPr>
            <a:endParaRPr lang="ru-RU" sz="2000" smtClean="0">
              <a:solidFill>
                <a:srgbClr val="000099"/>
              </a:solidFill>
            </a:endParaRPr>
          </a:p>
        </p:txBody>
      </p:sp>
      <p:pic>
        <p:nvPicPr>
          <p:cNvPr id="4100" name="Рисунок 3" descr="закон об образовании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lum contrast="48000"/>
          </a:blip>
          <a:srcRect/>
          <a:stretch>
            <a:fillRect/>
          </a:stretch>
        </p:blipFill>
        <p:spPr>
          <a:xfrm>
            <a:off x="611188" y="620713"/>
            <a:ext cx="2473325" cy="33131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436562"/>
          </a:xfrm>
        </p:spPr>
        <p:txBody>
          <a:bodyPr/>
          <a:lstStyle/>
          <a:p>
            <a:pPr algn="ctr"/>
            <a:r>
              <a:rPr lang="ru-RU" sz="1600" smtClean="0">
                <a:solidFill>
                  <a:srgbClr val="04576E"/>
                </a:solidFill>
                <a:latin typeface="Arial Black" pitchFamily="34" charset="0"/>
              </a:rPr>
              <a:t>МИНИСТЕРСТВО ОБРАЗОВАНИЯ И НАУКИ  РОССИЙСКОЙ ФЕДЕРАЦИИ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95288" y="2708275"/>
            <a:ext cx="8569325" cy="13144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П Р И К А З  № 655 	23 ноября        </a:t>
            </a:r>
            <a:r>
              <a:rPr lang="en-US" sz="1600">
                <a:solidFill>
                  <a:schemeClr val="bg1"/>
                </a:solidFill>
              </a:rPr>
              <a:t>200</a:t>
            </a:r>
            <a:r>
              <a:rPr lang="ru-RU" sz="1600">
                <a:solidFill>
                  <a:schemeClr val="bg1"/>
                </a:solidFill>
              </a:rPr>
              <a:t>9 г</a:t>
            </a:r>
            <a:r>
              <a:rPr lang="en-US" sz="1600">
                <a:solidFill>
                  <a:schemeClr val="bg1"/>
                </a:solidFill>
              </a:rPr>
              <a:t>.</a:t>
            </a:r>
            <a:endParaRPr lang="ru-RU" sz="1600">
              <a:solidFill>
                <a:schemeClr val="bg1"/>
              </a:solidFill>
            </a:endParaRPr>
          </a:p>
          <a:p>
            <a:r>
              <a:rPr lang="ru-RU" sz="1600">
                <a:solidFill>
                  <a:schemeClr val="bg1"/>
                </a:solidFill>
              </a:rPr>
              <a:t>    «Об утверждении и введении в действие </a:t>
            </a:r>
          </a:p>
          <a:p>
            <a:r>
              <a:rPr lang="ru-RU" sz="1600">
                <a:solidFill>
                  <a:schemeClr val="bg1"/>
                </a:solidFill>
              </a:rPr>
              <a:t>федеральных государственных требований к структуре основной общеобразовательной программы дошкольного образования»</a:t>
            </a:r>
          </a:p>
          <a:p>
            <a:endParaRPr lang="ru-RU" sz="1600">
              <a:solidFill>
                <a:schemeClr val="bg1"/>
              </a:solidFill>
            </a:endParaRP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/>
          <a:srcRect r="51250" b="25000"/>
          <a:stretch>
            <a:fillRect/>
          </a:stretch>
        </p:blipFill>
        <p:spPr bwMode="auto">
          <a:xfrm>
            <a:off x="3786188" y="1143000"/>
            <a:ext cx="1214437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395288" y="4149725"/>
            <a:ext cx="4176712" cy="2292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Методические рекомендации </a:t>
            </a:r>
          </a:p>
          <a:p>
            <a:r>
              <a:rPr lang="ru-RU" sz="1600">
                <a:solidFill>
                  <a:schemeClr val="bg1"/>
                </a:solidFill>
              </a:rPr>
              <a:t>№ 03-248 от 21 октября 2010</a:t>
            </a:r>
          </a:p>
          <a:p>
            <a:r>
              <a:rPr lang="ru-RU" sz="1600">
                <a:solidFill>
                  <a:schemeClr val="bg1"/>
                </a:solidFill>
              </a:rPr>
              <a:t>«О разработке общеобразовательной программы дошкольного образования» </a:t>
            </a:r>
          </a:p>
          <a:p>
            <a:endParaRPr lang="ru-RU" sz="1600">
              <a:solidFill>
                <a:schemeClr val="bg1"/>
              </a:solidFill>
            </a:endParaRPr>
          </a:p>
          <a:p>
            <a:r>
              <a:rPr lang="ru-RU" sz="1600">
                <a:solidFill>
                  <a:schemeClr val="bg1"/>
                </a:solidFill>
              </a:rPr>
              <a:t> </a:t>
            </a:r>
          </a:p>
          <a:p>
            <a:endParaRPr lang="ru-RU" sz="1600">
              <a:solidFill>
                <a:schemeClr val="bg1"/>
              </a:solidFill>
            </a:endParaRPr>
          </a:p>
          <a:p>
            <a:endParaRPr lang="ru-RU" sz="1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4716463" y="4149725"/>
            <a:ext cx="4249737" cy="2292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Примерная основная общеобразовательная программа дошкольного образования </a:t>
            </a:r>
          </a:p>
          <a:p>
            <a:r>
              <a:rPr lang="ru-RU" sz="1600">
                <a:solidFill>
                  <a:schemeClr val="bg1"/>
                </a:solidFill>
              </a:rPr>
              <a:t>«Успех»  </a:t>
            </a:r>
          </a:p>
          <a:p>
            <a:r>
              <a:rPr lang="ru-RU" sz="1600">
                <a:solidFill>
                  <a:schemeClr val="bg1"/>
                </a:solidFill>
              </a:rPr>
              <a:t>Коллектив авторов Н.О. Березина, И.А. Бурлакова, Е.Н. Герасимова и др.; науч. Рук. А.Г. Асмолов; рук. авт. коллектива Н.В. Федина</a:t>
            </a:r>
          </a:p>
          <a:p>
            <a:endParaRPr lang="ru-RU" sz="160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/>
          </p:cNvSpPr>
          <p:nvPr>
            <p:ph type="title"/>
          </p:nvPr>
        </p:nvSpPr>
        <p:spPr>
          <a:xfrm>
            <a:off x="914400" y="836613"/>
            <a:ext cx="8229600" cy="7223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000" b="1" i="1" smtClean="0">
                <a:latin typeface="Arial" pitchFamily="34" charset="0"/>
              </a:rPr>
              <a:t/>
            </a:r>
            <a:br>
              <a:rPr lang="ru-RU" sz="2000" b="1" i="1" smtClean="0">
                <a:latin typeface="Arial" pitchFamily="34" charset="0"/>
              </a:rPr>
            </a:br>
            <a:r>
              <a:rPr lang="ru-RU" sz="2000" b="1" i="1" smtClean="0">
                <a:latin typeface="Arial" pitchFamily="34" charset="0"/>
              </a:rPr>
              <a:t/>
            </a:r>
            <a:br>
              <a:rPr lang="ru-RU" sz="2000" b="1" i="1" smtClean="0">
                <a:latin typeface="Arial" pitchFamily="34" charset="0"/>
              </a:rPr>
            </a:br>
            <a:r>
              <a:rPr lang="ru-RU" sz="2000" b="1" i="1" smtClean="0">
                <a:latin typeface="Arial" pitchFamily="34" charset="0"/>
              </a:rPr>
              <a:t> </a:t>
            </a:r>
            <a:br>
              <a:rPr lang="ru-RU" sz="2000" b="1" i="1" smtClean="0">
                <a:latin typeface="Arial" pitchFamily="34" charset="0"/>
              </a:rPr>
            </a:br>
            <a:r>
              <a:rPr lang="ru-RU" sz="2400" b="1" smtClean="0">
                <a:solidFill>
                  <a:srgbClr val="6A0014"/>
                </a:solidFill>
                <a:latin typeface="Arial" pitchFamily="34" charset="0"/>
              </a:rPr>
              <a:t>С</a:t>
            </a:r>
            <a:r>
              <a:rPr lang="ru-RU" sz="2400" b="1" smtClean="0">
                <a:solidFill>
                  <a:srgbClr val="6A0014"/>
                </a:solidFill>
              </a:rPr>
              <a:t>труктура проекта</a:t>
            </a:r>
            <a:r>
              <a:rPr lang="ru-RU" sz="2000" smtClean="0">
                <a:solidFill>
                  <a:srgbClr val="6A0014"/>
                </a:solidFill>
                <a:latin typeface="Arial" pitchFamily="34" charset="0"/>
              </a:rPr>
              <a:t/>
            </a:r>
            <a:br>
              <a:rPr lang="ru-RU" sz="2000" smtClean="0">
                <a:solidFill>
                  <a:srgbClr val="6A0014"/>
                </a:solidFill>
                <a:latin typeface="Arial" pitchFamily="34" charset="0"/>
              </a:rPr>
            </a:br>
            <a:endParaRPr lang="ru-RU" sz="2000" smtClean="0">
              <a:solidFill>
                <a:srgbClr val="6A0014"/>
              </a:solidFill>
              <a:latin typeface="Arial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395288" y="1628775"/>
            <a:ext cx="2952750" cy="3024188"/>
          </a:xfrm>
          <a:prstGeom prst="parallelogram">
            <a:avLst>
              <a:gd name="adj" fmla="val 25000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r>
              <a:rPr lang="ru-RU" sz="2000">
                <a:solidFill>
                  <a:schemeClr val="bg1"/>
                </a:solidFill>
              </a:rPr>
              <a:t>Целостность </a:t>
            </a:r>
          </a:p>
          <a:p>
            <a:r>
              <a:rPr lang="ru-RU" sz="2000">
                <a:solidFill>
                  <a:schemeClr val="bg1"/>
                </a:solidFill>
              </a:rPr>
              <a:t>педагогического</a:t>
            </a:r>
          </a:p>
          <a:p>
            <a:r>
              <a:rPr lang="ru-RU" sz="2000">
                <a:solidFill>
                  <a:schemeClr val="bg1"/>
                </a:solidFill>
              </a:rPr>
              <a:t>процесса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2843213" y="2276475"/>
            <a:ext cx="3313112" cy="2954338"/>
          </a:xfrm>
          <a:prstGeom prst="parallelogram">
            <a:avLst>
              <a:gd name="adj" fmla="val 28036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r>
              <a:rPr lang="ru-RU" sz="2000">
                <a:solidFill>
                  <a:schemeClr val="bg1"/>
                </a:solidFill>
              </a:rPr>
              <a:t>Специфика </a:t>
            </a:r>
          </a:p>
          <a:p>
            <a:r>
              <a:rPr lang="ru-RU" sz="2000">
                <a:solidFill>
                  <a:schemeClr val="bg1"/>
                </a:solidFill>
              </a:rPr>
              <a:t>условий </a:t>
            </a:r>
          </a:p>
          <a:p>
            <a:r>
              <a:rPr lang="ru-RU" sz="2000">
                <a:solidFill>
                  <a:schemeClr val="bg1"/>
                </a:solidFill>
              </a:rPr>
              <a:t>образовательного </a:t>
            </a:r>
          </a:p>
          <a:p>
            <a:r>
              <a:rPr lang="ru-RU" sz="2000">
                <a:solidFill>
                  <a:schemeClr val="bg1"/>
                </a:solidFill>
              </a:rPr>
              <a:t>процесса </a:t>
            </a:r>
          </a:p>
          <a:p>
            <a:r>
              <a:rPr lang="ru-RU" sz="2000">
                <a:solidFill>
                  <a:schemeClr val="bg1"/>
                </a:solidFill>
              </a:rPr>
              <a:t>в ДОУ 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5724525" y="2924175"/>
            <a:ext cx="3095625" cy="2952750"/>
          </a:xfrm>
          <a:prstGeom prst="parallelogram">
            <a:avLst>
              <a:gd name="adj" fmla="val 26210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r>
              <a:rPr lang="ru-RU" sz="2000">
                <a:solidFill>
                  <a:schemeClr val="bg1"/>
                </a:solidFill>
              </a:rPr>
              <a:t>Модель</a:t>
            </a:r>
          </a:p>
          <a:p>
            <a:r>
              <a:rPr lang="ru-RU" sz="2000">
                <a:solidFill>
                  <a:schemeClr val="bg1"/>
                </a:solidFill>
              </a:rPr>
              <a:t>поэтапной</a:t>
            </a:r>
          </a:p>
          <a:p>
            <a:r>
              <a:rPr lang="ru-RU" sz="2000">
                <a:solidFill>
                  <a:schemeClr val="bg1"/>
                </a:solidFill>
              </a:rPr>
              <a:t>разработки </a:t>
            </a:r>
          </a:p>
          <a:p>
            <a:r>
              <a:rPr lang="ru-RU" sz="2000">
                <a:solidFill>
                  <a:schemeClr val="bg1"/>
                </a:solidFill>
              </a:rPr>
              <a:t>технологий</a:t>
            </a:r>
          </a:p>
          <a:p>
            <a:r>
              <a:rPr lang="ru-RU" sz="2000">
                <a:solidFill>
                  <a:schemeClr val="bg1"/>
                </a:solidFill>
              </a:rPr>
              <a:t>создания </a:t>
            </a:r>
          </a:p>
          <a:p>
            <a:r>
              <a:rPr lang="ru-RU" sz="2000">
                <a:solidFill>
                  <a:schemeClr val="bg1"/>
                </a:solidFill>
              </a:rPr>
              <a:t>и внедрения</a:t>
            </a:r>
          </a:p>
          <a:p>
            <a:r>
              <a:rPr lang="ru-RU" sz="2000">
                <a:solidFill>
                  <a:schemeClr val="bg1"/>
                </a:solidFill>
              </a:rPr>
              <a:t>ООПДО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492125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6A0014"/>
                </a:solidFill>
                <a:latin typeface="Arial" charset="0"/>
              </a:rPr>
              <a:t>Структура проекта  включает два основных раздела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362950" cy="547211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000" b="1" smtClean="0">
                <a:solidFill>
                  <a:srgbClr val="000099"/>
                </a:solidFill>
                <a:latin typeface="Arial" charset="0"/>
              </a:rPr>
              <a:t>1. Технологии создания основной 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smtClean="0">
                <a:solidFill>
                  <a:srgbClr val="000099"/>
                </a:solidFill>
                <a:latin typeface="Arial" charset="0"/>
              </a:rPr>
              <a:t>образовательной программы дошкольного образования</a:t>
            </a:r>
          </a:p>
        </p:txBody>
      </p:sp>
      <p:sp>
        <p:nvSpPr>
          <p:cNvPr id="7172" name="AutoShape 11"/>
          <p:cNvSpPr>
            <a:spLocks noChangeArrowheads="1"/>
          </p:cNvSpPr>
          <p:nvPr/>
        </p:nvSpPr>
        <p:spPr bwMode="auto">
          <a:xfrm>
            <a:off x="2124075" y="2060575"/>
            <a:ext cx="2305050" cy="1368425"/>
          </a:xfrm>
          <a:prstGeom prst="flowChartAlternateProcess">
            <a:avLst/>
          </a:prstGeom>
          <a:solidFill>
            <a:schemeClr val="tx2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solidFill>
                  <a:schemeClr val="bg1"/>
                </a:solidFill>
              </a:rPr>
              <a:t>Комплексно-</a:t>
            </a:r>
          </a:p>
          <a:p>
            <a:r>
              <a:rPr lang="ru-RU" sz="2000">
                <a:solidFill>
                  <a:schemeClr val="bg1"/>
                </a:solidFill>
              </a:rPr>
              <a:t>тематический </a:t>
            </a:r>
          </a:p>
          <a:p>
            <a:r>
              <a:rPr lang="ru-RU" sz="2000">
                <a:solidFill>
                  <a:schemeClr val="bg1"/>
                </a:solidFill>
              </a:rPr>
              <a:t>принцип </a:t>
            </a:r>
          </a:p>
          <a:p>
            <a:r>
              <a:rPr lang="ru-RU" sz="2000">
                <a:solidFill>
                  <a:schemeClr val="bg1"/>
                </a:solidFill>
              </a:rPr>
              <a:t>планирования</a:t>
            </a:r>
          </a:p>
        </p:txBody>
      </p:sp>
      <p:sp>
        <p:nvSpPr>
          <p:cNvPr id="7173" name="AutoShape 12"/>
          <p:cNvSpPr>
            <a:spLocks noChangeArrowheads="1"/>
          </p:cNvSpPr>
          <p:nvPr/>
        </p:nvSpPr>
        <p:spPr bwMode="auto">
          <a:xfrm>
            <a:off x="5076825" y="2060575"/>
            <a:ext cx="2305050" cy="1368425"/>
          </a:xfrm>
          <a:prstGeom prst="flowChartAlternateProcess">
            <a:avLst/>
          </a:prstGeom>
          <a:solidFill>
            <a:schemeClr val="tx2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solidFill>
                  <a:schemeClr val="bg1"/>
                </a:solidFill>
              </a:rPr>
              <a:t>Модель </a:t>
            </a:r>
          </a:p>
          <a:p>
            <a:r>
              <a:rPr lang="ru-RU" sz="2000">
                <a:solidFill>
                  <a:schemeClr val="bg1"/>
                </a:solidFill>
              </a:rPr>
              <a:t>предметно-</a:t>
            </a:r>
          </a:p>
          <a:p>
            <a:r>
              <a:rPr lang="ru-RU" sz="2000">
                <a:solidFill>
                  <a:schemeClr val="bg1"/>
                </a:solidFill>
              </a:rPr>
              <a:t>развивающей</a:t>
            </a:r>
          </a:p>
          <a:p>
            <a:r>
              <a:rPr lang="ru-RU" sz="2000">
                <a:solidFill>
                  <a:schemeClr val="bg1"/>
                </a:solidFill>
              </a:rPr>
              <a:t>среды</a:t>
            </a:r>
          </a:p>
        </p:txBody>
      </p:sp>
      <p:sp>
        <p:nvSpPr>
          <p:cNvPr id="7174" name="AutoShape 13"/>
          <p:cNvSpPr>
            <a:spLocks noChangeArrowheads="1"/>
          </p:cNvSpPr>
          <p:nvPr/>
        </p:nvSpPr>
        <p:spPr bwMode="auto">
          <a:xfrm>
            <a:off x="3563938" y="3573463"/>
            <a:ext cx="2305050" cy="1368425"/>
          </a:xfrm>
          <a:prstGeom prst="flowChartAlternateProcess">
            <a:avLst/>
          </a:prstGeom>
          <a:solidFill>
            <a:schemeClr val="tx2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solidFill>
                  <a:schemeClr val="bg1"/>
                </a:solidFill>
              </a:rPr>
              <a:t>Интеграция </a:t>
            </a:r>
          </a:p>
          <a:p>
            <a:r>
              <a:rPr lang="ru-RU" sz="2000">
                <a:solidFill>
                  <a:schemeClr val="bg1"/>
                </a:solidFill>
              </a:rPr>
              <a:t>образовательных</a:t>
            </a:r>
          </a:p>
          <a:p>
            <a:r>
              <a:rPr lang="ru-RU" sz="2000">
                <a:solidFill>
                  <a:schemeClr val="bg1"/>
                </a:solidFill>
              </a:rPr>
              <a:t>областей</a:t>
            </a:r>
          </a:p>
        </p:txBody>
      </p:sp>
      <p:sp>
        <p:nvSpPr>
          <p:cNvPr id="7175" name="AutoShape 14"/>
          <p:cNvSpPr>
            <a:spLocks noChangeArrowheads="1"/>
          </p:cNvSpPr>
          <p:nvPr/>
        </p:nvSpPr>
        <p:spPr bwMode="auto">
          <a:xfrm>
            <a:off x="1331913" y="5157788"/>
            <a:ext cx="2305050" cy="1368425"/>
          </a:xfrm>
          <a:prstGeom prst="flowChartAlternateProcess">
            <a:avLst/>
          </a:prstGeom>
          <a:solidFill>
            <a:schemeClr val="tx2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solidFill>
                  <a:schemeClr val="bg1"/>
                </a:solidFill>
              </a:rPr>
              <a:t>Взаимодействие </a:t>
            </a:r>
          </a:p>
          <a:p>
            <a:r>
              <a:rPr lang="ru-RU" sz="2000">
                <a:solidFill>
                  <a:schemeClr val="bg1"/>
                </a:solidFill>
              </a:rPr>
              <a:t>с семьей</a:t>
            </a:r>
          </a:p>
        </p:txBody>
      </p:sp>
      <p:sp>
        <p:nvSpPr>
          <p:cNvPr id="7176" name="AutoShape 15"/>
          <p:cNvSpPr>
            <a:spLocks noChangeArrowheads="1"/>
          </p:cNvSpPr>
          <p:nvPr/>
        </p:nvSpPr>
        <p:spPr bwMode="auto">
          <a:xfrm>
            <a:off x="5867400" y="5157788"/>
            <a:ext cx="2305050" cy="1368425"/>
          </a:xfrm>
          <a:prstGeom prst="flowChartAlternateProcess">
            <a:avLst/>
          </a:prstGeom>
          <a:solidFill>
            <a:schemeClr val="tx2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solidFill>
                  <a:schemeClr val="bg1"/>
                </a:solidFill>
              </a:rPr>
              <a:t>Региональный </a:t>
            </a:r>
          </a:p>
          <a:p>
            <a:r>
              <a:rPr lang="ru-RU" sz="2000">
                <a:solidFill>
                  <a:schemeClr val="bg1"/>
                </a:solidFill>
              </a:rPr>
              <a:t>компонент </a:t>
            </a:r>
          </a:p>
          <a:p>
            <a:r>
              <a:rPr lang="ru-RU" sz="2000">
                <a:solidFill>
                  <a:schemeClr val="bg1"/>
                </a:solidFill>
              </a:rPr>
              <a:t>ООПДО  ДОУ</a:t>
            </a:r>
          </a:p>
          <a:p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7177" name="AutoShape 16"/>
          <p:cNvSpPr>
            <a:spLocks noChangeArrowheads="1"/>
          </p:cNvSpPr>
          <p:nvPr/>
        </p:nvSpPr>
        <p:spPr bwMode="auto">
          <a:xfrm>
            <a:off x="539750" y="3573463"/>
            <a:ext cx="2305050" cy="1368425"/>
          </a:xfrm>
          <a:prstGeom prst="flowChartAlternateProcess">
            <a:avLst/>
          </a:prstGeom>
          <a:solidFill>
            <a:schemeClr val="tx2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solidFill>
                  <a:schemeClr val="bg1"/>
                </a:solidFill>
              </a:rPr>
              <a:t>Основные задачи </a:t>
            </a:r>
          </a:p>
          <a:p>
            <a:r>
              <a:rPr lang="ru-RU" sz="2000">
                <a:solidFill>
                  <a:schemeClr val="bg1"/>
                </a:solidFill>
              </a:rPr>
              <a:t>психолого-</a:t>
            </a:r>
          </a:p>
          <a:p>
            <a:r>
              <a:rPr lang="ru-RU" sz="2000">
                <a:solidFill>
                  <a:schemeClr val="bg1"/>
                </a:solidFill>
              </a:rPr>
              <a:t>педагогической</a:t>
            </a:r>
          </a:p>
          <a:p>
            <a:r>
              <a:rPr lang="ru-RU" sz="2000">
                <a:solidFill>
                  <a:schemeClr val="bg1"/>
                </a:solidFill>
              </a:rPr>
              <a:t>работы</a:t>
            </a:r>
          </a:p>
        </p:txBody>
      </p:sp>
      <p:sp>
        <p:nvSpPr>
          <p:cNvPr id="7178" name="AutoShape 17"/>
          <p:cNvSpPr>
            <a:spLocks noChangeArrowheads="1"/>
          </p:cNvSpPr>
          <p:nvPr/>
        </p:nvSpPr>
        <p:spPr bwMode="auto">
          <a:xfrm>
            <a:off x="6443663" y="3573463"/>
            <a:ext cx="2305050" cy="1368425"/>
          </a:xfrm>
          <a:prstGeom prst="flowChartAlternateProcess">
            <a:avLst/>
          </a:prstGeom>
          <a:solidFill>
            <a:schemeClr val="tx2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solidFill>
                  <a:schemeClr val="bg1"/>
                </a:solidFill>
              </a:rPr>
              <a:t>Оценочная </a:t>
            </a:r>
          </a:p>
          <a:p>
            <a:r>
              <a:rPr lang="ru-RU" sz="2000">
                <a:solidFill>
                  <a:schemeClr val="bg1"/>
                </a:solidFill>
              </a:rPr>
              <a:t>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619250" y="2133600"/>
            <a:ext cx="5832475" cy="434975"/>
          </a:xfrm>
          <a:prstGeom prst="rect">
            <a:avLst/>
          </a:prstGeom>
          <a:solidFill>
            <a:srgbClr val="04576E"/>
          </a:solidFill>
          <a:ln w="38100">
            <a:solidFill>
              <a:srgbClr val="00249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bg1"/>
                </a:solidFill>
                <a:latin typeface="Bookman Old Style" pitchFamily="18" charset="0"/>
              </a:rPr>
              <a:t>Требования комплексности</a:t>
            </a:r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179388" y="1052513"/>
            <a:ext cx="3600450" cy="503237"/>
          </a:xfrm>
          <a:prstGeom prst="wedgeRectCallout">
            <a:avLst>
              <a:gd name="adj1" fmla="val 51412"/>
              <a:gd name="adj2" fmla="val 159148"/>
            </a:avLst>
          </a:prstGeom>
          <a:solidFill>
            <a:srgbClr val="04576E"/>
          </a:solidFill>
          <a:ln w="28575">
            <a:solidFill>
              <a:srgbClr val="00249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Физическое развитие</a:t>
            </a: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250825" y="3284538"/>
            <a:ext cx="3313113" cy="863600"/>
          </a:xfrm>
          <a:prstGeom prst="wedgeRectCallout">
            <a:avLst>
              <a:gd name="adj1" fmla="val 76116"/>
              <a:gd name="adj2" fmla="val -135296"/>
            </a:avLst>
          </a:prstGeom>
          <a:solidFill>
            <a:srgbClr val="04576E"/>
          </a:solidFill>
          <a:ln w="28575">
            <a:solidFill>
              <a:srgbClr val="00249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Познавательно-речевое развитие</a:t>
            </a: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5076825" y="981075"/>
            <a:ext cx="3671888" cy="792163"/>
          </a:xfrm>
          <a:prstGeom prst="wedgeRectCallout">
            <a:avLst>
              <a:gd name="adj1" fmla="val -62495"/>
              <a:gd name="adj2" fmla="val 92685"/>
            </a:avLst>
          </a:prstGeom>
          <a:solidFill>
            <a:srgbClr val="04576E"/>
          </a:solidFill>
          <a:ln w="28575">
            <a:solidFill>
              <a:srgbClr val="00249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Художественно-эстетическое развитие</a:t>
            </a:r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5508625" y="3284538"/>
            <a:ext cx="3384550" cy="863600"/>
          </a:xfrm>
          <a:prstGeom prst="wedgeRectCallout">
            <a:avLst>
              <a:gd name="adj1" fmla="val -78000"/>
              <a:gd name="adj2" fmla="val -131801"/>
            </a:avLst>
          </a:prstGeom>
          <a:solidFill>
            <a:srgbClr val="04576E"/>
          </a:solidFill>
          <a:ln w="28575">
            <a:solidFill>
              <a:srgbClr val="00249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Социально-личностное развитие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79388" y="260350"/>
            <a:ext cx="1728787" cy="669925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66"/>
                </a:solidFill>
              </a:rPr>
              <a:t>Физическая культура</a:t>
            </a:r>
            <a:endParaRPr lang="ru-RU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2051050" y="404813"/>
            <a:ext cx="1728788" cy="395287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66"/>
                </a:solidFill>
              </a:rPr>
              <a:t>Здоровье</a:t>
            </a:r>
            <a:endParaRPr lang="ru-RU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6804025" y="188913"/>
            <a:ext cx="2160588" cy="730250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Художественное творчество</a:t>
            </a:r>
            <a:endParaRPr lang="ru-RU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742950" y="4267200"/>
            <a:ext cx="517525" cy="2016125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2498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Коммуникация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4859338" y="333375"/>
            <a:ext cx="1728787" cy="425450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Музыка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2266950" y="4267200"/>
            <a:ext cx="1127125" cy="2016125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2498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Чтение художественной литературы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1504950" y="4267200"/>
            <a:ext cx="517525" cy="2016125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2498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Познание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6208713" y="4292600"/>
            <a:ext cx="517525" cy="2016125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2498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Социализация</a:t>
            </a:r>
            <a:endParaRPr lang="ru-RU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6970713" y="4292600"/>
            <a:ext cx="517525" cy="2016125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2498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Труд</a:t>
            </a:r>
            <a:endParaRPr lang="ru-RU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7866063" y="4292600"/>
            <a:ext cx="517525" cy="2016125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2498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Безопасность</a:t>
            </a:r>
            <a:endParaRPr lang="ru-RU" sz="20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395" grpId="0" animBg="1"/>
      <p:bldP spid="59396" grpId="0" animBg="1"/>
      <p:bldP spid="59397" grpId="0" animBg="1"/>
      <p:bldP spid="59398" grpId="0" animBg="1"/>
      <p:bldP spid="59399" grpId="0" animBg="1"/>
      <p:bldP spid="59400" grpId="0" animBg="1"/>
      <p:bldP spid="59401" grpId="0" animBg="1"/>
      <p:bldP spid="59402" grpId="0" animBg="1"/>
      <p:bldP spid="59403" grpId="0" animBg="1"/>
      <p:bldP spid="59404" grpId="0" animBg="1"/>
      <p:bldP spid="59404" grpId="1" animBg="1"/>
      <p:bldP spid="59405" grpId="0" animBg="1"/>
      <p:bldP spid="59407" grpId="0" animBg="1"/>
      <p:bldP spid="59408" grpId="0" animBg="1"/>
      <p:bldP spid="594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692150"/>
            <a:ext cx="8229600" cy="431800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7C041B"/>
                </a:solidFill>
                <a:latin typeface="Arial" charset="0"/>
              </a:rPr>
              <a:t>Вывод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203575" y="1268413"/>
            <a:ext cx="3097213" cy="1150937"/>
          </a:xfrm>
          <a:prstGeom prst="rect">
            <a:avLst/>
          </a:prstGeom>
          <a:solidFill>
            <a:srgbClr val="0457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solidFill>
                  <a:schemeClr val="bg1"/>
                </a:solidFill>
              </a:rPr>
              <a:t>РАЗВИТИЕ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6227763" y="5013325"/>
            <a:ext cx="2663825" cy="1150938"/>
          </a:xfrm>
          <a:prstGeom prst="rect">
            <a:avLst/>
          </a:prstGeom>
          <a:solidFill>
            <a:srgbClr val="0457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solidFill>
                  <a:schemeClr val="bg1"/>
                </a:solidFill>
              </a:rPr>
              <a:t>ОБУЧЕНИЕ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250825" y="4941888"/>
            <a:ext cx="2736850" cy="1150937"/>
          </a:xfrm>
          <a:prstGeom prst="rect">
            <a:avLst/>
          </a:prstGeom>
          <a:solidFill>
            <a:srgbClr val="0457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solidFill>
                  <a:schemeClr val="bg1"/>
                </a:solidFill>
              </a:rPr>
              <a:t>ВОСПИТАНИЕ</a:t>
            </a:r>
          </a:p>
        </p:txBody>
      </p:sp>
      <p:sp>
        <p:nvSpPr>
          <p:cNvPr id="9222" name="AutoShape 7"/>
          <p:cNvSpPr>
            <a:spLocks noChangeArrowheads="1"/>
          </p:cNvSpPr>
          <p:nvPr/>
        </p:nvSpPr>
        <p:spPr bwMode="auto">
          <a:xfrm rot="-2759504">
            <a:off x="955675" y="3302000"/>
            <a:ext cx="2244725" cy="771525"/>
          </a:xfrm>
          <a:prstGeom prst="leftRightArrow">
            <a:avLst>
              <a:gd name="adj1" fmla="val 50000"/>
              <a:gd name="adj2" fmla="val 58189"/>
            </a:avLst>
          </a:prstGeom>
          <a:solidFill>
            <a:srgbClr val="04576E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AutoShape 8"/>
          <p:cNvSpPr>
            <a:spLocks noChangeArrowheads="1"/>
          </p:cNvSpPr>
          <p:nvPr/>
        </p:nvSpPr>
        <p:spPr bwMode="auto">
          <a:xfrm rot="3093591">
            <a:off x="6271419" y="3299619"/>
            <a:ext cx="2160587" cy="771525"/>
          </a:xfrm>
          <a:prstGeom prst="leftRightArrow">
            <a:avLst>
              <a:gd name="adj1" fmla="val 50000"/>
              <a:gd name="adj2" fmla="val 56008"/>
            </a:avLst>
          </a:prstGeom>
          <a:solidFill>
            <a:srgbClr val="04576E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AutoShape 9"/>
          <p:cNvSpPr>
            <a:spLocks noChangeArrowheads="1"/>
          </p:cNvSpPr>
          <p:nvPr/>
        </p:nvSpPr>
        <p:spPr bwMode="auto">
          <a:xfrm>
            <a:off x="3348038" y="5084763"/>
            <a:ext cx="2447925" cy="771525"/>
          </a:xfrm>
          <a:prstGeom prst="leftRightArrow">
            <a:avLst>
              <a:gd name="adj1" fmla="val 50000"/>
              <a:gd name="adj2" fmla="val 63457"/>
            </a:avLst>
          </a:prstGeom>
          <a:solidFill>
            <a:srgbClr val="04576E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/>
          </p:cNvSpPr>
          <p:nvPr>
            <p:ph type="body" idx="4294967295"/>
          </p:nvPr>
        </p:nvSpPr>
        <p:spPr>
          <a:xfrm>
            <a:off x="142875" y="785813"/>
            <a:ext cx="8786813" cy="585787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000" b="1" smtClean="0">
                <a:solidFill>
                  <a:srgbClr val="000099"/>
                </a:solidFill>
                <a:latin typeface="Arial" charset="0"/>
              </a:rPr>
              <a:t>2. Технологии внедрения основной 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smtClean="0">
                <a:solidFill>
                  <a:srgbClr val="000099"/>
                </a:solidFill>
                <a:latin typeface="Arial" charset="0"/>
              </a:rPr>
              <a:t>образовательной программы дошкольного образования</a:t>
            </a:r>
          </a:p>
        </p:txBody>
      </p:sp>
      <p:sp>
        <p:nvSpPr>
          <p:cNvPr id="10243" name="AutoShape 4"/>
          <p:cNvSpPr>
            <a:spLocks noChangeArrowheads="1"/>
          </p:cNvSpPr>
          <p:nvPr/>
        </p:nvSpPr>
        <p:spPr bwMode="auto">
          <a:xfrm>
            <a:off x="285750" y="1928813"/>
            <a:ext cx="4249738" cy="1368425"/>
          </a:xfrm>
          <a:prstGeom prst="flowChartAlternateProcess">
            <a:avLst/>
          </a:prstGeom>
          <a:solidFill>
            <a:schemeClr val="tx2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solidFill>
                  <a:schemeClr val="bg1"/>
                </a:solidFill>
              </a:rPr>
              <a:t>Принципиальные отличия</a:t>
            </a:r>
          </a:p>
          <a:p>
            <a:r>
              <a:rPr lang="ru-RU" sz="2000">
                <a:solidFill>
                  <a:schemeClr val="bg1"/>
                </a:solidFill>
              </a:rPr>
              <a:t>организации образовательного</a:t>
            </a:r>
          </a:p>
          <a:p>
            <a:r>
              <a:rPr lang="ru-RU" sz="2000">
                <a:solidFill>
                  <a:schemeClr val="bg1"/>
                </a:solidFill>
              </a:rPr>
              <a:t>процесса в соответствии </a:t>
            </a:r>
          </a:p>
          <a:p>
            <a:r>
              <a:rPr lang="ru-RU" sz="2000">
                <a:solidFill>
                  <a:schemeClr val="bg1"/>
                </a:solidFill>
              </a:rPr>
              <a:t>с ФГТ</a:t>
            </a:r>
          </a:p>
        </p:txBody>
      </p:sp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4714875" y="1928813"/>
            <a:ext cx="4176713" cy="1368425"/>
          </a:xfrm>
          <a:prstGeom prst="flowChartAlternateProcess">
            <a:avLst/>
          </a:prstGeom>
          <a:solidFill>
            <a:schemeClr val="tx2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solidFill>
                  <a:schemeClr val="bg1"/>
                </a:solidFill>
              </a:rPr>
              <a:t>Модель организации</a:t>
            </a:r>
          </a:p>
          <a:p>
            <a:r>
              <a:rPr lang="ru-RU" sz="2000">
                <a:solidFill>
                  <a:schemeClr val="bg1"/>
                </a:solidFill>
              </a:rPr>
              <a:t>образовательного процесса</a:t>
            </a:r>
          </a:p>
          <a:p>
            <a:r>
              <a:rPr lang="ru-RU" sz="2000">
                <a:solidFill>
                  <a:schemeClr val="bg1"/>
                </a:solidFill>
              </a:rPr>
              <a:t>в соответствии с ФГТ</a:t>
            </a:r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2643188" y="3571875"/>
            <a:ext cx="2881312" cy="1368425"/>
          </a:xfrm>
          <a:prstGeom prst="flowChartAlternateProcess">
            <a:avLst/>
          </a:prstGeom>
          <a:solidFill>
            <a:schemeClr val="tx2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solidFill>
                  <a:schemeClr val="bg1"/>
                </a:solidFill>
              </a:rPr>
              <a:t>Особенности нового </a:t>
            </a:r>
          </a:p>
          <a:p>
            <a:r>
              <a:rPr lang="ru-RU" sz="2000">
                <a:solidFill>
                  <a:schemeClr val="bg1"/>
                </a:solidFill>
              </a:rPr>
              <a:t>комплекса </a:t>
            </a:r>
          </a:p>
          <a:p>
            <a:r>
              <a:rPr lang="ru-RU" sz="2000">
                <a:solidFill>
                  <a:schemeClr val="bg1"/>
                </a:solidFill>
              </a:rPr>
              <a:t>планирования</a:t>
            </a:r>
          </a:p>
        </p:txBody>
      </p:sp>
      <p:sp>
        <p:nvSpPr>
          <p:cNvPr id="10246" name="AutoShape 7"/>
          <p:cNvSpPr>
            <a:spLocks noChangeArrowheads="1"/>
          </p:cNvSpPr>
          <p:nvPr/>
        </p:nvSpPr>
        <p:spPr bwMode="auto">
          <a:xfrm>
            <a:off x="1357313" y="5214938"/>
            <a:ext cx="6265862" cy="1368425"/>
          </a:xfrm>
          <a:prstGeom prst="flowChartAlternateProcess">
            <a:avLst/>
          </a:prstGeom>
          <a:solidFill>
            <a:schemeClr val="tx2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solidFill>
                  <a:schemeClr val="bg1"/>
                </a:solidFill>
              </a:rPr>
              <a:t>Целостная система организации </a:t>
            </a:r>
          </a:p>
          <a:p>
            <a:r>
              <a:rPr lang="ru-RU" sz="2000">
                <a:solidFill>
                  <a:schemeClr val="bg1"/>
                </a:solidFill>
              </a:rPr>
              <a:t>воспитательно-образовательного процесса</a:t>
            </a:r>
          </a:p>
        </p:txBody>
      </p:sp>
      <p:sp>
        <p:nvSpPr>
          <p:cNvPr id="10247" name="AutoShape 9"/>
          <p:cNvSpPr>
            <a:spLocks noChangeArrowheads="1"/>
          </p:cNvSpPr>
          <p:nvPr/>
        </p:nvSpPr>
        <p:spPr bwMode="auto">
          <a:xfrm>
            <a:off x="214313" y="3571875"/>
            <a:ext cx="2305050" cy="1368425"/>
          </a:xfrm>
          <a:prstGeom prst="flowChartAlternateProcess">
            <a:avLst/>
          </a:prstGeom>
          <a:solidFill>
            <a:schemeClr val="tx2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solidFill>
                  <a:schemeClr val="bg1"/>
                </a:solidFill>
              </a:rPr>
              <a:t>Этапы внедрения</a:t>
            </a:r>
          </a:p>
          <a:p>
            <a:r>
              <a:rPr lang="ru-RU" sz="2000">
                <a:solidFill>
                  <a:schemeClr val="bg1"/>
                </a:solidFill>
              </a:rPr>
              <a:t>ООПДО</a:t>
            </a:r>
          </a:p>
        </p:txBody>
      </p:sp>
      <p:sp>
        <p:nvSpPr>
          <p:cNvPr id="10248" name="AutoShape 10"/>
          <p:cNvSpPr>
            <a:spLocks noChangeArrowheads="1"/>
          </p:cNvSpPr>
          <p:nvPr/>
        </p:nvSpPr>
        <p:spPr bwMode="auto">
          <a:xfrm>
            <a:off x="5643563" y="3500438"/>
            <a:ext cx="3241675" cy="1368425"/>
          </a:xfrm>
          <a:prstGeom prst="flowChartAlternateProcess">
            <a:avLst/>
          </a:prstGeom>
          <a:solidFill>
            <a:schemeClr val="tx2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solidFill>
                  <a:schemeClr val="bg1"/>
                </a:solidFill>
              </a:rPr>
              <a:t>Особенности нового</a:t>
            </a:r>
          </a:p>
          <a:p>
            <a:r>
              <a:rPr lang="ru-RU" sz="2000">
                <a:solidFill>
                  <a:schemeClr val="bg1"/>
                </a:solidFill>
              </a:rPr>
              <a:t>комплекса предметно-</a:t>
            </a:r>
          </a:p>
          <a:p>
            <a:r>
              <a:rPr lang="ru-RU" sz="2000">
                <a:solidFill>
                  <a:schemeClr val="bg1"/>
                </a:solidFill>
              </a:rPr>
              <a:t>развивающей среды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>
                <a:solidFill>
                  <a:srgbClr val="7C041B"/>
                </a:solidFill>
                <a:latin typeface="Arial" charset="0"/>
              </a:rPr>
              <a:t>Принципиальные отличия модели организации образовательного процесса в соответствии </a:t>
            </a:r>
            <a:br>
              <a:rPr lang="ru-RU" sz="2400" b="1" smtClean="0">
                <a:solidFill>
                  <a:srgbClr val="7C041B"/>
                </a:solidFill>
                <a:latin typeface="Arial" charset="0"/>
              </a:rPr>
            </a:br>
            <a:r>
              <a:rPr lang="ru-RU" sz="2400" b="1" smtClean="0">
                <a:solidFill>
                  <a:srgbClr val="7C041B"/>
                </a:solidFill>
                <a:latin typeface="Arial" charset="0"/>
              </a:rPr>
              <a:t>с ФГТ от «старой» модели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468313" y="2205038"/>
            <a:ext cx="8229600" cy="4389437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000" smtClean="0">
                <a:latin typeface="Arial" charset="0"/>
              </a:rPr>
              <a:t>Исключение учебного блока </a:t>
            </a:r>
            <a:r>
              <a:rPr lang="ru-RU" sz="2000" b="1" i="1" smtClean="0">
                <a:solidFill>
                  <a:srgbClr val="6A0014"/>
                </a:solidFill>
                <a:latin typeface="Arial" charset="0"/>
              </a:rPr>
              <a:t>(но не процесса обучения!)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smtClean="0">
                <a:latin typeface="Arial" charset="0"/>
              </a:rPr>
              <a:t>Увеличение объема блока </a:t>
            </a:r>
            <a:r>
              <a:rPr lang="ru-RU" sz="2000" b="1" smtClean="0">
                <a:solidFill>
                  <a:srgbClr val="6A0014"/>
                </a:solidFill>
                <a:latin typeface="Arial" charset="0"/>
              </a:rPr>
              <a:t>совместной деятельности взрослого и детей</a:t>
            </a:r>
            <a:r>
              <a:rPr lang="ru-RU" sz="2000" smtClean="0">
                <a:solidFill>
                  <a:srgbClr val="6A0014"/>
                </a:solidFill>
                <a:latin typeface="Arial" charset="0"/>
              </a:rPr>
              <a:t>,</a:t>
            </a:r>
            <a:r>
              <a:rPr lang="ru-RU" sz="2000" smtClean="0">
                <a:latin typeface="Arial" charset="0"/>
              </a:rPr>
              <a:t> в который, входит уже не только образовательная деятельность, осуществляемая в ходе режимных моментов, но и непосредственно образовательная деятельность;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smtClean="0">
                <a:latin typeface="Arial" charset="0"/>
              </a:rPr>
              <a:t>Изменение содержания понятия </a:t>
            </a:r>
            <a:r>
              <a:rPr lang="ru-RU" sz="2000" b="1" i="1" smtClean="0">
                <a:solidFill>
                  <a:srgbClr val="6A0014"/>
                </a:solidFill>
                <a:latin typeface="Arial" charset="0"/>
              </a:rPr>
              <a:t>«совместная деятельность</a:t>
            </a:r>
            <a:r>
              <a:rPr lang="ru-RU" sz="2000" b="1" i="1" smtClean="0">
                <a:latin typeface="Arial" charset="0"/>
              </a:rPr>
              <a:t> </a:t>
            </a:r>
            <a:r>
              <a:rPr lang="ru-RU" sz="2000" b="1" i="1" smtClean="0">
                <a:solidFill>
                  <a:srgbClr val="6A0014"/>
                </a:solidFill>
                <a:latin typeface="Arial" charset="0"/>
              </a:rPr>
              <a:t>взрослых и детей»</a:t>
            </a:r>
            <a:r>
              <a:rPr lang="ru-RU" sz="2000" smtClean="0">
                <a:latin typeface="Arial" charset="0"/>
              </a:rPr>
              <a:t> с учетом ее сущностных (а не формальных) признаков;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smtClean="0">
                <a:latin typeface="Arial" charset="0"/>
              </a:rPr>
              <a:t> Изменение объема и содержания понятия </a:t>
            </a:r>
            <a:r>
              <a:rPr lang="ru-RU" sz="2000" b="1" i="1" smtClean="0">
                <a:solidFill>
                  <a:srgbClr val="6A0014"/>
                </a:solidFill>
                <a:latin typeface="Arial" charset="0"/>
              </a:rPr>
              <a:t>«непосредственно образовательная деятельность»</a:t>
            </a:r>
          </a:p>
          <a:p>
            <a:pPr algn="just"/>
            <a:endParaRPr lang="ru-RU" sz="2000" b="1" i="1" smtClean="0">
              <a:solidFill>
                <a:srgbClr val="6A0014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2553</TotalTime>
  <Words>422</Words>
  <Application>Microsoft Office PowerPoint</Application>
  <PresentationFormat>Экран (4:3)</PresentationFormat>
  <Paragraphs>153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Constantia</vt:lpstr>
      <vt:lpstr>Wingdings 2</vt:lpstr>
      <vt:lpstr>Times New Roman</vt:lpstr>
      <vt:lpstr>Arial Black</vt:lpstr>
      <vt:lpstr>Bookman Old Style</vt:lpstr>
      <vt:lpstr>Wingdings</vt:lpstr>
      <vt:lpstr>Поток</vt:lpstr>
      <vt:lpstr>Технология создания и внедрения  в практику работы основной общеобразовательной программы дошкольного образования</vt:lpstr>
      <vt:lpstr>Закон РФ «Об образовании»  Образовательная программа</vt:lpstr>
      <vt:lpstr>МИНИСТЕРСТВО ОБРАЗОВАНИЯ И НАУКИ  РОССИЙСКОЙ ФЕДЕРАЦИИ</vt:lpstr>
      <vt:lpstr>    Структура проекта </vt:lpstr>
      <vt:lpstr>Структура проекта  включает два основных раздела</vt:lpstr>
      <vt:lpstr>Слайд 6</vt:lpstr>
      <vt:lpstr>Вывод</vt:lpstr>
      <vt:lpstr>Слайд 8</vt:lpstr>
      <vt:lpstr>Принципиальные отличия модели организации образовательного процесса в соответствии  с ФГТ от «старой» модели</vt:lpstr>
      <vt:lpstr>     Этапы инновационной деятельности  </vt:lpstr>
      <vt:lpstr>Мероприятия в рамках проекта: «Технология создания и внедрения в практику работы основной общеобразовательной программы дошкольного образования»</vt:lpstr>
      <vt:lpstr>Ожидаемые результаты</vt:lpstr>
      <vt:lpstr>Факторы инновационной деятельности</vt:lpstr>
      <vt:lpstr>Инновационная деятельность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федеральной целевой программы развития образования  на 2011-2015 годы </dc:title>
  <dc:creator>a.fomina</dc:creator>
  <cp:lastModifiedBy>1</cp:lastModifiedBy>
  <cp:revision>119</cp:revision>
  <dcterms:created xsi:type="dcterms:W3CDTF">2011-02-24T14:33:54Z</dcterms:created>
  <dcterms:modified xsi:type="dcterms:W3CDTF">2012-02-19T17:33:47Z</dcterms:modified>
</cp:coreProperties>
</file>