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131" y="71414"/>
            <a:ext cx="83111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Раздел: «Сказочные человечки».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000504"/>
            <a:ext cx="8852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продолжается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глава «Пауки и мухи»,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3 и 4).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29132718!Beor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601"/>
            <a:ext cx="5000628" cy="67559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142852"/>
            <a:ext cx="684398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Беорн – это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-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медведь.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том, что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Средиземье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появились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позже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эльфы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гномы.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были разные и жили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племенами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Одно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племён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отличалось тем, что его люди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могли  превращаться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медведей.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ним и принадлежал Беорн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action="ppaction://hlinksldjump"/>
              </a:rPr>
              <a:t>Слайд 8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8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JournalC-Italic"/>
                <a:cs typeface="Times New Roman" pitchFamily="18" charset="0"/>
              </a:rPr>
              <a:t>Вопросы после чтения 4-го абзаца.</a:t>
            </a:r>
            <a:endParaRPr lang="ru-RU" sz="24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Как же назывался лес, через который шли гномы и хоббит?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Что это были за клубки черноты?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Что необычного заметил Бильбо в пауках? 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JournalC-Italic"/>
                <a:cs typeface="Times New Roman" pitchFamily="18" charset="0"/>
              </a:rPr>
              <a:t>Чтение текста до конца. </a:t>
            </a:r>
            <a:r>
              <a:rPr lang="ru-RU" sz="2400" b="1" i="1" dirty="0" smtClean="0">
                <a:latin typeface="Times New Roman" pitchFamily="18" charset="0"/>
                <a:ea typeface="JournalC"/>
                <a:cs typeface="Times New Roman" pitchFamily="18" charset="0"/>
              </a:rPr>
              <a:t>Вопросы:</a:t>
            </a:r>
            <a:endParaRPr lang="ru-RU" sz="24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Чей разговор услышал Бильбо?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Где же гномы? 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Как вы думаете, почему Бильбо не вмешался в разговор пауков?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Что же ждёт гномов?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Почему гномы не сопротивлялись?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В каком настроении были пауки?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5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JournalC-Italic"/>
                <a:cs typeface="Times New Roman" pitchFamily="18" charset="0"/>
              </a:rPr>
              <a:t>Вопросы после чтения 3-го абзаца.</a:t>
            </a:r>
            <a:endParaRPr lang="ru-RU" sz="24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Что значит: счастье сопутствовало ему с рождения?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Почему хоббиты как никто умеют бесшумно ступать по лесу?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</a:rPr>
              <a:t>– Почему Бильбо не шёл, не шагал по лесу, а крался?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1705735"/>
            <a:ext cx="8358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702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В тексте повести нам встретились самые разные сказочные герои: хоббит, эльфы, гномы, гоблины, тролли. Нарисуйте каждого из этих героев такими, какими вы их себе представляете.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3538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Проверка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домашнего задания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389900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Прочитайте описания леса в 1-й и 2-й частях текста. Какие слова вы подчеркнули?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Какое настроение было у героев? Из чего вы это поняли?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Что вы узнали из 1-й и 2-й частей о наших героях?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48216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Часть.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326799"/>
            <a:ext cx="85011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То был один из самых скверных моментов в его жизни. Бильбо довольно быстро решил, что до утра делать ничего не надо: бессмысленно блуждать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во мраке по лесу и выбиваться из сил, не имея никакой надежды на завтрак, чтобы их восстановить. Бильбо сел, прислонился спиной к дереву и в который раз стал вспоминать свою далёкую норку, прекрасные кладовые.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(О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C-Italic"/>
                <a:cs typeface="Times New Roman" pitchFamily="18" charset="0"/>
              </a:rPr>
              <a:t>н очень голоден, поэтому и вспоминает кладовые, где хранились съестные припасы.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-71462"/>
            <a:ext cx="87868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80"/>
                </a:solidFill>
                <a:latin typeface="Times New Roman" pitchFamily="18" charset="0"/>
                <a:ea typeface="JournalSansC"/>
                <a:cs typeface="Times New Roman" pitchFamily="18" charset="0"/>
              </a:rPr>
              <a:t>        Он </a:t>
            </a:r>
            <a:r>
              <a:rPr lang="ru-RU" sz="3200" dirty="0" smtClean="0">
                <a:solidFill>
                  <a:srgbClr val="000080"/>
                </a:solidFill>
                <a:latin typeface="Times New Roman" pitchFamily="18" charset="0"/>
                <a:ea typeface="JournalSansC"/>
                <a:cs typeface="Times New Roman" pitchFamily="18" charset="0"/>
              </a:rPr>
              <a:t>погрузился в мечты о беконе, яйцах и жареном хлебе, как вдруг почувствовал чьё-то прикосновение. К его руке прижалась какая-то крепкая липкая верёвка</a:t>
            </a:r>
            <a:r>
              <a:rPr lang="ru-RU" sz="3200" dirty="0" smtClean="0">
                <a:latin typeface="Times New Roman" pitchFamily="18" charset="0"/>
                <a:ea typeface="JournalSansC"/>
                <a:cs typeface="Times New Roman" pitchFamily="18" charset="0"/>
              </a:rPr>
              <a:t> </a:t>
            </a:r>
            <a:r>
              <a:rPr lang="ru-RU" sz="3600" dirty="0" smtClean="0">
                <a:latin typeface="Monotype Corsiva" pitchFamily="66" charset="0"/>
                <a:ea typeface="JournalSansC"/>
                <a:cs typeface="Times New Roman" pitchFamily="18" charset="0"/>
              </a:rPr>
              <a:t>(</a:t>
            </a:r>
            <a:r>
              <a:rPr lang="ru-RU" sz="2800" dirty="0" smtClean="0">
                <a:latin typeface="Monotype Corsiva" pitchFamily="66" charset="0"/>
                <a:ea typeface="JournalC-Italic"/>
                <a:cs typeface="Times New Roman" pitchFamily="18" charset="0"/>
              </a:rPr>
              <a:t>Догадались, что это за липкая верёвка?</a:t>
            </a:r>
            <a:r>
              <a:rPr lang="ru-RU" sz="2800" dirty="0" smtClean="0">
                <a:latin typeface="Monotype Corsiva" pitchFamily="66" charset="0"/>
                <a:ea typeface="JournalSansC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000080"/>
                </a:solidFill>
                <a:latin typeface="Monotype Corsiva" pitchFamily="66" charset="0"/>
                <a:ea typeface="JournalSansC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ea typeface="JournalSansC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80"/>
                </a:solidFill>
                <a:latin typeface="Times New Roman" pitchFamily="18" charset="0"/>
                <a:ea typeface="JournalSansC"/>
                <a:cs typeface="Times New Roman" pitchFamily="18" charset="0"/>
              </a:rPr>
              <a:t>а когда он попытался встать, тут же упал, так как ноги его оказались спутаны той же гадостью.</a:t>
            </a:r>
            <a:endParaRPr lang="ru-RU" sz="3200" dirty="0" smtClean="0"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6" y="3286124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        И вдруг из-за спины у него появился здоровенный паук. Он-то и начал обматывать Бильбо паутиной, пока тот дремал. Бильбо видел его глаза, чувствовал, как притрагиваются мохнатые лапы; паук трудился на совесть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C-Italic"/>
                <a:cs typeface="Times New Roman" pitchFamily="18" charset="0"/>
              </a:rPr>
              <a:t>Старался!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опутывая и опутывая Бильбо своими мерзкими нитями.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Хорошо, что Бильбо вовремя очнулся, – ещё минута, и он бы уже не смог шевельнуться. И тогда паук впрыснул бы ему яд, как проделывают с мухами обыкновенные пауки.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(Оказывается, паук принял Бильбо за обыкновенную муху.)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Бильбо стал отчаянно отбиваться от гадкой твари кулаками и вдруг вспомнил про кинжал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(длинный нож)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только он выхватил его, паук отпрыгнул назад, а Бильбо тем временем перерубил нити, опутывавшие ноги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настал его черёд нападать, и он накинулся на паука.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Если бы паук знал, что ему грозит, он бы пустился наутёк сразу, но он явно не привык к «добыче» с таким жалом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C-Italic"/>
                <a:cs typeface="Times New Roman" pitchFamily="18" charset="0"/>
              </a:rPr>
              <a:t>жало – это кинжал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SansC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JournalSansC"/>
                <a:cs typeface="Times New Roman" pitchFamily="18" charset="0"/>
              </a:rPr>
              <a:t>и Бильбо успел нанести ему удар кинжалом в голову. Паук заскакал, заплясал, дико задёргал лапами, и тогда Бильбо уложил его вторым ударом. Но тут же упал сам и надолго потерял сознание.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713505"/>
            <a:ext cx="88583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Какой момент заставил вас поволноваться?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Как вы думаете, паука можно назвать сказочным? Почему?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А каким мы видим Бильбо?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А почему Бильбо сам потерял сознание?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Обратите внимание, как построена сказочная повесть: мы не знаем, что происходит. Автор постоянно подкидывает нам загадки, которые приходится разгадывать. Как вы думаете, что произойдёт дальше?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– Давайте проверим ваши предположения.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148216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Часть.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854264"/>
            <a:ext cx="87868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JournalC"/>
                <a:cs typeface="Times New Roman" pitchFamily="18" charset="0"/>
              </a:rPr>
              <a:t>Чтение по абзацам.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-Italic"/>
                <a:cs typeface="Times New Roman" pitchFamily="18" charset="0"/>
              </a:rPr>
              <a:t>Вопросы после чтения 1-го абзаца.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Изменилось ли что-то в лесу после победы Бильбо над пауком?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На что обратил внимание Бильбо, когда пришёл в себя?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Почему на кинжале были именно чёрные пятна?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Каким же почувствовал себя Бильбо?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Как он решил называть теперь свой кинжал?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-Italic"/>
                <a:cs typeface="Times New Roman" pitchFamily="18" charset="0"/>
              </a:rPr>
              <a:t>Вопросы после чтения 2-го абзаца.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Зачем Бильбо отправился в разведку?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Бильбо сокрушается, что не послушался советов Гэндальфа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  <a:hlinkClick r:id="rId3" action="ppaction://hlinksldjump"/>
              </a:rPr>
              <a:t>Слайд 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Беорна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JournalC"/>
                <a:cs typeface="Times New Roman" pitchFamily="18" charset="0"/>
                <a:hlinkClick r:id="rId4" action="ppaction://hlinksldjump"/>
              </a:rPr>
              <a:t>Слайд 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. Хотите узнать, кто же они такие?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Что чувствует хоббит в этот момент? А ведь только что он чувствовал себя смелым, мужественным. Исчезло ли это чувство?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  <a:hlinkClick r:id="rId5" action="ppaction://hlinksldjump"/>
              </a:rPr>
              <a:t>Слайд 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285728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Гендальф – добрый волшебник, посланный заморскими богами, чтобы поддерживать в Средиземье покой и порядок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hlinkClick r:id="rId3" action="ppaction://hlinksldjump"/>
              </a:rPr>
              <a:t>Слайд 8</a:t>
            </a:r>
            <a:endParaRPr lang="ru-RU" sz="3600" b="1" i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853</Words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2013-10-05T15:07:59Z</dcterms:modified>
</cp:coreProperties>
</file>