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9"/>
  </p:handoutMasterIdLst>
  <p:sldIdLst>
    <p:sldId id="256" r:id="rId3"/>
    <p:sldId id="279" r:id="rId4"/>
    <p:sldId id="285" r:id="rId5"/>
    <p:sldId id="274" r:id="rId6"/>
    <p:sldId id="275" r:id="rId7"/>
    <p:sldId id="260" r:id="rId8"/>
    <p:sldId id="262" r:id="rId9"/>
    <p:sldId id="286" r:id="rId10"/>
    <p:sldId id="287" r:id="rId11"/>
    <p:sldId id="266" r:id="rId12"/>
    <p:sldId id="278" r:id="rId13"/>
    <p:sldId id="277" r:id="rId14"/>
    <p:sldId id="269" r:id="rId15"/>
    <p:sldId id="272" r:id="rId16"/>
    <p:sldId id="27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D574-A4D8-4B21-902A-460EC5821AE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38F8-9C01-4843-AB56-D7022181E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/>
                </a:solidFill>
              </a:rPr>
              <a:pPr/>
              <a:t>09.10.2013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09.10.2013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trekoza_i_Muravei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6984776" cy="30963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И.А.Крылов. 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Басня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Стрекоза и Муравей»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рок </a:t>
            </a:r>
            <a:r>
              <a:rPr lang="ru-RU" dirty="0" smtClean="0">
                <a:solidFill>
                  <a:srgbClr val="FFFF00"/>
                </a:solidFill>
              </a:rPr>
              <a:t>литературного чтения 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smtClean="0">
                <a:solidFill>
                  <a:srgbClr val="FFFF00"/>
                </a:solidFill>
              </a:rPr>
              <a:t>4 классе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МБОУ СОШ №13п. Щербиновский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УРОКА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i="1" dirty="0" smtClean="0"/>
              <a:t>Мораль басни </a:t>
            </a:r>
          </a:p>
          <a:p>
            <a:pPr algn="ctr">
              <a:buNone/>
            </a:pPr>
            <a:r>
              <a:rPr lang="ru-RU" sz="5400" i="1" dirty="0" smtClean="0"/>
              <a:t>И.А.Крылова «Стрекоза и Муравей».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будет оцениваться по следующим критериям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будет оцениваться по следующим критериям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7467600" cy="48736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Как группа распределила работу между собой?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Внимательны или отвлекаются участники группы?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Все ли выполнили каждое задание?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Сколько заданий выполнили за урок?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Верно ли выполнили задания?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Как организовано взаимодействие в группе?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Как оформлены результаты работы?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          хорошо           есть недочёты            плохо</a:t>
            </a:r>
          </a:p>
        </p:txBody>
      </p:sp>
      <p:sp>
        <p:nvSpPr>
          <p:cNvPr id="5" name="Овал 4"/>
          <p:cNvSpPr/>
          <p:nvPr/>
        </p:nvSpPr>
        <p:spPr>
          <a:xfrm>
            <a:off x="1071563" y="5214938"/>
            <a:ext cx="357187" cy="357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71813" y="5214938"/>
            <a:ext cx="357187" cy="3571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25" y="52149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работать в группах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Работай дружно.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Спокойно высказывай своё мнение.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Уважай мнение другого.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Терпеливо выслушивай мысли других.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Вместе находи правильное решение.</a:t>
            </a:r>
          </a:p>
          <a:p>
            <a:pPr marL="817563" indent="-2730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Капитан определяет выступающего.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772816"/>
          <a:ext cx="83529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Голову вскружило.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поле стоит мёртвая тишина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Зима катит в глаза.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Забыла обо всем.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мягких </a:t>
                      </a:r>
                      <a:r>
                        <a:rPr lang="ru-RU" dirty="0" err="1" smtClean="0"/>
                        <a:t>муравах</a:t>
                      </a:r>
                      <a:r>
                        <a:rPr lang="ru-RU" dirty="0" smtClean="0"/>
                        <a:t> у нас.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хочется думать.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Оглянуться не успела.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Неожиданно наступила зима.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ум пойдет.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Быстро прошло.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Помертвело чисто поле.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Тоскует.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Злой тоской удручена.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мягкой траве у нас.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746760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Соотнеси.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433" name="Picture 1" descr="C:\Users\Admin\Desktop\p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134969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Сравните.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5256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«Ты всё пела? Это дело:</a:t>
            </a:r>
          </a:p>
          <a:p>
            <a:pPr algn="ctr">
              <a:buNone/>
            </a:pPr>
            <a:r>
              <a:rPr lang="ru-RU" sz="4000" dirty="0" smtClean="0"/>
              <a:t>Так пойди же, попляши!»</a:t>
            </a:r>
            <a:endParaRPr lang="ru-RU" sz="4000" dirty="0"/>
          </a:p>
        </p:txBody>
      </p:sp>
      <p:sp>
        <p:nvSpPr>
          <p:cNvPr id="16388" name="AutoShape 4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C:\Users\Admin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748214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 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( по желанию)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Выразительное чтение басни по ролям. 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Придумать свой конец басни, если бы Муравей всё-таки пустил Стрекозу к себе </a:t>
            </a:r>
            <a:r>
              <a:rPr lang="ru-RU" dirty="0" smtClean="0"/>
              <a:t>жить, нарисовать иллюстрацию к басне.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Выразительное чтение </a:t>
            </a:r>
            <a:r>
              <a:rPr lang="ru-RU" dirty="0" smtClean="0"/>
              <a:t>басни </a:t>
            </a:r>
            <a:r>
              <a:rPr lang="ru-RU" dirty="0" smtClean="0"/>
              <a:t>наизусть.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63272" cy="8367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Из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 каких  басен  иллюстрации?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252427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92696"/>
            <a:ext cx="20591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238025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692696"/>
            <a:ext cx="21516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64704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63272" cy="8367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Из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 каких  басен  иллюстрации?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252427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92696"/>
            <a:ext cx="20591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238025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692696"/>
            <a:ext cx="21516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64704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3140968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«Лебедь, рак и щука»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140968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«Ворона и лисица»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140968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«Волк и ягненок»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6021288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«Лисица и виноград»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6021288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«Петушок и бобовое зернышко»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19137" y="428604"/>
            <a:ext cx="8424863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55976" y="3429000"/>
            <a:ext cx="332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1769-1844</a:t>
            </a:r>
            <a:r>
              <a:rPr lang="ru-RU" sz="54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42918"/>
            <a:ext cx="78488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Arial"/>
              </a:rPr>
              <a:t>Иван </a:t>
            </a:r>
            <a:r>
              <a:rPr lang="ru-RU" sz="66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Arial"/>
              </a:rPr>
              <a:t>Андреевич </a:t>
            </a:r>
          </a:p>
          <a:p>
            <a:pPr algn="ctr"/>
            <a:r>
              <a:rPr lang="ru-RU" sz="66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Arial"/>
              </a:rPr>
              <a:t>Крылов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26625" name="Picture 1" descr="C:\Users\Admin\Desktop\ee37eb90a28ba4ca9bf2183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7941">
            <a:off x="490698" y="2062344"/>
            <a:ext cx="3801013" cy="44770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43px-krylovbasnopisetsbyegg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60032" y="1628800"/>
            <a:ext cx="41005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«</a:t>
            </a:r>
            <a:r>
              <a:rPr lang="ru-RU" sz="3600" b="1" dirty="0">
                <a:latin typeface="Monotype Corsiva" pitchFamily="66" charset="0"/>
              </a:rPr>
              <a:t>Люблю, где случай есть 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пороки пощипать</a:t>
            </a:r>
            <a:r>
              <a:rPr lang="en-US" sz="3600" b="1" dirty="0">
                <a:latin typeface="Monotype Corsiva" pitchFamily="66" charset="0"/>
              </a:rPr>
              <a:t>»</a:t>
            </a:r>
            <a:r>
              <a:rPr lang="ru-RU" sz="3600" dirty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             И.А. Крылов</a:t>
            </a:r>
          </a:p>
        </p:txBody>
      </p:sp>
      <p:pic>
        <p:nvPicPr>
          <p:cNvPr id="4" name="Picture 2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12391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Басня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 это </a:t>
            </a:r>
            <a:r>
              <a:rPr lang="ru-RU" dirty="0" smtClean="0"/>
              <a:t>литературный жанр </a:t>
            </a:r>
            <a:r>
              <a:rPr lang="ru-RU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краткой формой повествования,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где </a:t>
            </a:r>
            <a:r>
              <a:rPr lang="ru-RU" dirty="0" smtClean="0"/>
              <a:t>действуют звери, птицы, вещи, а подразумеваются под ними люди,                          </a:t>
            </a:r>
            <a:r>
              <a:rPr lang="ru-RU" dirty="0" smtClean="0"/>
              <a:t>высмеиваются </a:t>
            </a:r>
            <a:r>
              <a:rPr lang="ru-RU" dirty="0" smtClean="0"/>
              <a:t>их пороки.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В </a:t>
            </a:r>
            <a:r>
              <a:rPr lang="ru-RU" dirty="0" smtClean="0"/>
              <a:t>басне обязательно есть мораль,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которая чаще всего </a:t>
            </a:r>
            <a:r>
              <a:rPr lang="ru-RU" dirty="0" smtClean="0"/>
              <a:t>выделяется как самостоятельная её часть и располагается      либо в начале, либо в конце басни.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thinkit.ru/images/blog/usersdata/23/_chat/p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089" y="4077072"/>
            <a:ext cx="212391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Речевая разминка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Без работы хоть убей, </a:t>
            </a:r>
          </a:p>
          <a:p>
            <a:pPr>
              <a:buNone/>
            </a:pPr>
            <a:r>
              <a:rPr lang="ru-RU" dirty="0" smtClean="0"/>
              <a:t>Жить не может муравей.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Над </a:t>
            </a:r>
            <a:r>
              <a:rPr lang="ru-RU" dirty="0" smtClean="0"/>
              <a:t>лугом, где пасутся козы,</a:t>
            </a:r>
          </a:p>
          <a:p>
            <a:pPr algn="r">
              <a:buNone/>
            </a:pPr>
            <a:r>
              <a:rPr lang="ru-RU" dirty="0" smtClean="0"/>
              <a:t>На крыльях  прозрачных порхают стрекозы.</a:t>
            </a:r>
          </a:p>
          <a:p>
            <a:endParaRPr lang="ru-RU" dirty="0"/>
          </a:p>
        </p:txBody>
      </p:sp>
      <p:pic>
        <p:nvPicPr>
          <p:cNvPr id="2355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2732585" cy="3586517"/>
          </a:xfrm>
          <a:prstGeom prst="rect">
            <a:avLst/>
          </a:prstGeom>
          <a:noFill/>
        </p:spPr>
      </p:pic>
      <p:pic>
        <p:nvPicPr>
          <p:cNvPr id="23554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994" y="2564904"/>
            <a:ext cx="2972483" cy="4038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:\Users\Admin\Desktop\805614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986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1006960" cy="1368152"/>
          </a:xfrm>
          <a:prstGeom prst="rect">
            <a:avLst/>
          </a:prstGeom>
          <a:noFill/>
        </p:spPr>
      </p:pic>
      <p:pic>
        <p:nvPicPr>
          <p:cNvPr id="3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1006960" cy="1368152"/>
          </a:xfrm>
          <a:prstGeom prst="rect">
            <a:avLst/>
          </a:prstGeom>
          <a:noFill/>
        </p:spPr>
      </p:pic>
      <p:pic>
        <p:nvPicPr>
          <p:cNvPr id="4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1006960" cy="1368152"/>
          </a:xfrm>
          <a:prstGeom prst="rect">
            <a:avLst/>
          </a:prstGeom>
          <a:noFill/>
        </p:spPr>
      </p:pic>
      <p:pic>
        <p:nvPicPr>
          <p:cNvPr id="5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1006960" cy="1368152"/>
          </a:xfrm>
          <a:prstGeom prst="rect">
            <a:avLst/>
          </a:prstGeom>
          <a:noFill/>
        </p:spPr>
      </p:pic>
      <p:pic>
        <p:nvPicPr>
          <p:cNvPr id="41987" name="Picture 3" descr="C:\Users\Admin\Desktop\soroka-vorona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589240"/>
            <a:ext cx="3131840" cy="126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273824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273824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009" y="5013176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Облако 14"/>
          <p:cNvSpPr/>
          <p:nvPr/>
        </p:nvSpPr>
        <p:spPr>
          <a:xfrm>
            <a:off x="6300192" y="4725144"/>
            <a:ext cx="223224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Умный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732240" y="4221088"/>
            <a:ext cx="259228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Заботливый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572000" y="4725144"/>
            <a:ext cx="223224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Труженик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 rot="21222704">
            <a:off x="1439627" y="2841259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Красавица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 rot="20661668">
            <a:off x="3167819" y="1401099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ветреная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 rot="21222704">
            <a:off x="6047362" y="1386979"/>
            <a:ext cx="271780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беззаботная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 rot="21222704">
            <a:off x="4535970" y="2769250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веселая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72066"/>
            <a:ext cx="3744416" cy="5087521"/>
          </a:xfrm>
          <a:prstGeom prst="rect">
            <a:avLst/>
          </a:prstGeom>
          <a:noFill/>
        </p:spPr>
      </p:pic>
      <p:pic>
        <p:nvPicPr>
          <p:cNvPr id="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767" y="1340768"/>
            <a:ext cx="3956721" cy="51931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998" y="404664"/>
            <a:ext cx="89050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«Стрекоза и Муравей»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Strekoza_i_Murave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5932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356</Words>
  <Application>Microsoft Office PowerPoint</Application>
  <PresentationFormat>Экран (4:3)</PresentationFormat>
  <Paragraphs>90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Эркер</vt:lpstr>
      <vt:lpstr>1_Эркер</vt:lpstr>
      <vt:lpstr>И.А.Крылов.  Басня  «Стрекоза и Муравей»</vt:lpstr>
      <vt:lpstr>Из  каких  басен  иллюстрации?</vt:lpstr>
      <vt:lpstr>Из  каких  басен  иллюстрации?</vt:lpstr>
      <vt:lpstr>Слайд 4</vt:lpstr>
      <vt:lpstr>Слайд 5</vt:lpstr>
      <vt:lpstr>Басня</vt:lpstr>
      <vt:lpstr>Речевая разминка</vt:lpstr>
      <vt:lpstr>Слайд 8</vt:lpstr>
      <vt:lpstr>Слайд 9</vt:lpstr>
      <vt:lpstr>ВОПРОС УРОКА: </vt:lpstr>
      <vt:lpstr>     Работа будет оцениваться по следующим критериям                   Работа будет оцениваться по следующим критериям </vt:lpstr>
      <vt:lpstr>Как работать в группах</vt:lpstr>
      <vt:lpstr>Слайд 13</vt:lpstr>
      <vt:lpstr>Сравните.</vt:lpstr>
      <vt:lpstr>Мораль басни</vt:lpstr>
      <vt:lpstr>Домашнее задание  ( по желанию)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22</cp:revision>
  <dcterms:created xsi:type="dcterms:W3CDTF">2010-11-20T22:30:34Z</dcterms:created>
  <dcterms:modified xsi:type="dcterms:W3CDTF">2013-10-09T14:52:44Z</dcterms:modified>
</cp:coreProperties>
</file>