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1" r:id="rId12"/>
    <p:sldId id="268" r:id="rId13"/>
    <p:sldId id="269" r:id="rId14"/>
    <p:sldId id="274" r:id="rId15"/>
    <p:sldId id="267" r:id="rId16"/>
    <p:sldId id="27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57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718AD-233C-4B04-91F2-662D24A522E5}" type="datetimeFigureOut">
              <a:rPr lang="ru-RU" smtClean="0"/>
              <a:pPr/>
              <a:t>14.04.2010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848DF-E28A-46DD-A0E8-5E2E46E8151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04ED-1FDF-49C9-83FF-298DF4574696}" type="datetimeFigureOut">
              <a:rPr lang="ru-RU" smtClean="0"/>
              <a:pPr/>
              <a:t>14.04.2010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9EA61-7E97-49A6-BF78-C56C953A5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04ED-1FDF-49C9-83FF-298DF4574696}" type="datetimeFigureOut">
              <a:rPr lang="ru-RU" smtClean="0"/>
              <a:pPr/>
              <a:t>14.04.2010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9EA61-7E97-49A6-BF78-C56C953A5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04ED-1FDF-49C9-83FF-298DF4574696}" type="datetimeFigureOut">
              <a:rPr lang="ru-RU" smtClean="0"/>
              <a:pPr/>
              <a:t>14.04.2010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9EA61-7E97-49A6-BF78-C56C953A5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04ED-1FDF-49C9-83FF-298DF4574696}" type="datetimeFigureOut">
              <a:rPr lang="ru-RU" smtClean="0"/>
              <a:pPr/>
              <a:t>14.04.2010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9EA61-7E97-49A6-BF78-C56C953A5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04ED-1FDF-49C9-83FF-298DF4574696}" type="datetimeFigureOut">
              <a:rPr lang="ru-RU" smtClean="0"/>
              <a:pPr/>
              <a:t>14.04.2010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9EA61-7E97-49A6-BF78-C56C953A5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04ED-1FDF-49C9-83FF-298DF4574696}" type="datetimeFigureOut">
              <a:rPr lang="ru-RU" smtClean="0"/>
              <a:pPr/>
              <a:t>14.04.2010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9EA61-7E97-49A6-BF78-C56C953A5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04ED-1FDF-49C9-83FF-298DF4574696}" type="datetimeFigureOut">
              <a:rPr lang="ru-RU" smtClean="0"/>
              <a:pPr/>
              <a:t>14.04.2010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9EA61-7E97-49A6-BF78-C56C953A5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04ED-1FDF-49C9-83FF-298DF4574696}" type="datetimeFigureOut">
              <a:rPr lang="ru-RU" smtClean="0"/>
              <a:pPr/>
              <a:t>14.04.2010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9EA61-7E97-49A6-BF78-C56C953A5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04ED-1FDF-49C9-83FF-298DF4574696}" type="datetimeFigureOut">
              <a:rPr lang="ru-RU" smtClean="0"/>
              <a:pPr/>
              <a:t>14.04.2010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9EA61-7E97-49A6-BF78-C56C953A5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04ED-1FDF-49C9-83FF-298DF4574696}" type="datetimeFigureOut">
              <a:rPr lang="ru-RU" smtClean="0"/>
              <a:pPr/>
              <a:t>14.04.2010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9EA61-7E97-49A6-BF78-C56C953A5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204ED-1FDF-49C9-83FF-298DF4574696}" type="datetimeFigureOut">
              <a:rPr lang="ru-RU" smtClean="0"/>
              <a:pPr/>
              <a:t>14.04.2010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9EA61-7E97-49A6-BF78-C56C953A5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204ED-1FDF-49C9-83FF-298DF4574696}" type="datetimeFigureOut">
              <a:rPr lang="ru-RU" smtClean="0"/>
              <a:pPr/>
              <a:t>14.04.2010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9EA61-7E97-49A6-BF78-C56C953A5FF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7.jpeg"/><Relationship Id="rId2" Type="http://schemas.openxmlformats.org/officeDocument/2006/relationships/hyperlink" Target="http://img-2006-05.photosight.ru/29/1457883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g0.liveinternet.ru/images/attach/c/0/45/232/45232199_1245226024_0_1949e_88db391d_XL.jpg" TargetMode="External"/><Relationship Id="rId5" Type="http://schemas.openxmlformats.org/officeDocument/2006/relationships/image" Target="../media/image6.jpeg"/><Relationship Id="rId4" Type="http://schemas.openxmlformats.org/officeDocument/2006/relationships/hyperlink" Target="http://bms.24open.ru/images/adda1975f77a433a19a6189b8072f7af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z.about.com/d/movies/1/0/S/f/6/chroniclesofnarniapubd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hyperlink" Target="http://www.greenmama.ua/dn_images/02/27/67/23/123865777327422_1204406582.jpg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s42.radikal.ru/i098/1002/d0/47a6a8f7cf1bt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open.az/uploads/posts/2010-03/1267438699_7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s60.radikal.ru/i168/1003/e1/7cd5fc3eb3c6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turizm.lib.ru/img/c/chuksin_n/seagull_1/s7_22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volgograd.ru/accel/content/pic/pre/users/RRomeo/albd112009h22442/photogallery4/photo_2009_1_7_21_54_28.jpg?w=600&amp;h=600&amp;q=100&amp;exp=60480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928670"/>
            <a:ext cx="707236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b="1" dirty="0" smtClean="0">
                <a:latin typeface="Monotype Corsiva" pitchFamily="66" charset="0"/>
              </a:rPr>
              <a:t>Урок литературного чтения</a:t>
            </a:r>
            <a:endParaRPr lang="ru-RU" sz="8000" b="1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4" name="Picture 6" descr="Картинка 7 из 5607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 l="5629" t="10190" r="8536" b="10325"/>
          <a:stretch>
            <a:fillRect/>
          </a:stretch>
        </p:blipFill>
        <p:spPr bwMode="auto">
          <a:xfrm>
            <a:off x="3571868" y="2714620"/>
            <a:ext cx="3559078" cy="2275476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</p:pic>
      <p:grpSp>
        <p:nvGrpSpPr>
          <p:cNvPr id="10" name="Группа 9"/>
          <p:cNvGrpSpPr/>
          <p:nvPr/>
        </p:nvGrpSpPr>
        <p:grpSpPr>
          <a:xfrm>
            <a:off x="214282" y="571480"/>
            <a:ext cx="8370152" cy="5929354"/>
            <a:chOff x="214282" y="571480"/>
            <a:chExt cx="8370152" cy="5929354"/>
          </a:xfrm>
        </p:grpSpPr>
        <p:pic>
          <p:nvPicPr>
            <p:cNvPr id="7170" name="Picture 2" descr="Картинка 197 из 868350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14282" y="571480"/>
              <a:ext cx="3827160" cy="2563409"/>
            </a:xfrm>
            <a:prstGeom prst="rect">
              <a:avLst/>
            </a:prstGeom>
            <a:noFill/>
            <a:ln w="28575">
              <a:solidFill>
                <a:schemeClr val="accent1">
                  <a:lumMod val="75000"/>
                </a:schemeClr>
              </a:solidFill>
            </a:ln>
          </p:spPr>
        </p:pic>
        <p:pic>
          <p:nvPicPr>
            <p:cNvPr id="7176" name="Picture 8" descr="Картинка 33 из 3357">
              <a:hlinkClick r:id="rId6"/>
            </p:cNvPr>
            <p:cNvPicPr>
              <a:picLocks noChangeAspect="1" noChangeArrowheads="1"/>
            </p:cNvPicPr>
            <p:nvPr/>
          </p:nvPicPr>
          <p:blipFill>
            <a:blip r:embed="rId7"/>
            <a:srcRect l="4355" t="2564" r="4186" b="5127"/>
            <a:stretch>
              <a:fillRect/>
            </a:stretch>
          </p:blipFill>
          <p:spPr bwMode="auto">
            <a:xfrm>
              <a:off x="6000760" y="4286256"/>
              <a:ext cx="2583674" cy="2214578"/>
            </a:xfrm>
            <a:prstGeom prst="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</a:ln>
          </p:spPr>
        </p:pic>
      </p:grpSp>
      <p:sp>
        <p:nvSpPr>
          <p:cNvPr id="8" name="TextBox 7"/>
          <p:cNvSpPr txBox="1"/>
          <p:nvPr/>
        </p:nvSpPr>
        <p:spPr>
          <a:xfrm>
            <a:off x="4143372" y="642918"/>
            <a:ext cx="47863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atin typeface="Monotype Corsiva" pitchFamily="66" charset="0"/>
              </a:rPr>
              <a:t>Люблю природу русскую</a:t>
            </a:r>
            <a:endParaRPr lang="ru-RU" sz="6000" b="1" dirty="0">
              <a:latin typeface="Monotype Corsiva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714412" y="3929066"/>
            <a:ext cx="47863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>
                <a:latin typeface="Monotype Corsiva" pitchFamily="66" charset="0"/>
              </a:rPr>
              <a:t>Весна</a:t>
            </a:r>
            <a:endParaRPr lang="ru-RU" sz="6600" b="1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im8-tub.yandex.net/i?id=57689383-0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214290"/>
            <a:ext cx="3983383" cy="485778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2428860" y="5429264"/>
            <a:ext cx="47863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atin typeface="Monotype Corsiva" pitchFamily="66" charset="0"/>
              </a:rPr>
              <a:t>Ф.И. Тютчев</a:t>
            </a:r>
            <a:endParaRPr lang="ru-RU" sz="6000" b="1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642918"/>
            <a:ext cx="8043890" cy="548324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ru-RU" sz="4400" dirty="0"/>
          </a:p>
          <a:p>
            <a:pPr algn="ctr">
              <a:buNone/>
            </a:pPr>
            <a:r>
              <a:rPr lang="ru-RU" sz="7200" b="1" dirty="0" smtClean="0"/>
              <a:t>Хлопочет</a:t>
            </a:r>
          </a:p>
          <a:p>
            <a:pPr algn="ctr">
              <a:buNone/>
            </a:pPr>
            <a:r>
              <a:rPr lang="ru-RU" sz="7200" b="1" dirty="0" smtClean="0"/>
              <a:t>Взбесилась</a:t>
            </a:r>
            <a:endParaRPr lang="ru-RU" sz="7200" b="1" dirty="0"/>
          </a:p>
          <a:p>
            <a:pPr algn="ctr">
              <a:buNone/>
            </a:pPr>
            <a:r>
              <a:rPr lang="ru-RU" sz="7200" b="1" dirty="0" smtClean="0"/>
              <a:t>Наперекор</a:t>
            </a:r>
            <a:endParaRPr lang="ru-RU" sz="7200" b="1" dirty="0"/>
          </a:p>
          <a:p>
            <a:pPr algn="ctr">
              <a:buNone/>
            </a:pPr>
            <a:r>
              <a:rPr lang="ru-RU" sz="7200" b="1" dirty="0" smtClean="0"/>
              <a:t>Трезвон</a:t>
            </a:r>
          </a:p>
          <a:p>
            <a:pPr algn="ctr">
              <a:buNone/>
            </a:pPr>
            <a:r>
              <a:rPr lang="ru-RU" sz="7200" b="1" dirty="0" smtClean="0"/>
              <a:t>Пуще</a:t>
            </a:r>
            <a:endParaRPr lang="ru-RU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571472" y="714356"/>
            <a:ext cx="3286148" cy="457203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ru-RU" sz="4400" dirty="0"/>
          </a:p>
          <a:p>
            <a:pPr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Хлопочет</a:t>
            </a:r>
          </a:p>
          <a:p>
            <a:pPr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Взбесилась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Наперекор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Трезвон</a:t>
            </a:r>
          </a:p>
          <a:p>
            <a:pPr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Пуще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3857620" y="214290"/>
            <a:ext cx="4929222" cy="4572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fontAlgn="auto"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8000" b="1" dirty="0" smtClean="0">
                <a:latin typeface="Times New Roman" pitchFamily="18" charset="0"/>
                <a:cs typeface="Times New Roman" pitchFamily="18" charset="0"/>
              </a:rPr>
              <a:t>звон церковных</a:t>
            </a:r>
          </a:p>
          <a:p>
            <a:pPr marL="342900" marR="0" lvl="0" indent="-342900" algn="ctr" fontAlgn="auto"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8000" b="1" dirty="0" smtClean="0">
                <a:latin typeface="Times New Roman" pitchFamily="18" charset="0"/>
                <a:cs typeface="Times New Roman" pitchFamily="18" charset="0"/>
              </a:rPr>
              <a:t>колоколов</a:t>
            </a:r>
          </a:p>
          <a:p>
            <a:pPr marL="342900" marR="0" lvl="0" indent="-342900" algn="ctr" fontAlgn="auto"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8000" b="1" dirty="0" smtClean="0">
                <a:latin typeface="Times New Roman" pitchFamily="18" charset="0"/>
                <a:cs typeface="Times New Roman" pitchFamily="18" charset="0"/>
              </a:rPr>
              <a:t>вопреки</a:t>
            </a:r>
          </a:p>
          <a:p>
            <a:pPr marL="342900" marR="0" lvl="0" indent="-342900" algn="ctr" fontAlgn="auto"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8000" b="1" dirty="0" smtClean="0">
                <a:latin typeface="Times New Roman" pitchFamily="18" charset="0"/>
                <a:cs typeface="Times New Roman" pitchFamily="18" charset="0"/>
              </a:rPr>
              <a:t>очень сильно разозлилась</a:t>
            </a:r>
          </a:p>
          <a:p>
            <a:pPr marL="342900" marR="0" lvl="0" indent="-342900" algn="ctr" fontAlgn="auto"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8000" b="1" dirty="0" smtClean="0">
                <a:latin typeface="Times New Roman" pitchFamily="18" charset="0"/>
                <a:cs typeface="Times New Roman" pitchFamily="18" charset="0"/>
              </a:rPr>
              <a:t>еще больше</a:t>
            </a:r>
          </a:p>
          <a:p>
            <a:pPr marL="342900" marR="0" lvl="0" indent="-342900" algn="ctr" fontAlgn="auto"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8000" b="1" dirty="0" smtClean="0">
                <a:latin typeface="Times New Roman" pitchFamily="18" charset="0"/>
                <a:cs typeface="Times New Roman" pitchFamily="18" charset="0"/>
              </a:rPr>
              <a:t>заниматься чем-то очень усердно, суетиться</a:t>
            </a:r>
            <a:endParaRPr lang="ru-RU" sz="18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rot="16200000" flipH="1">
            <a:off x="2500298" y="2143116"/>
            <a:ext cx="3143272" cy="18573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3428992" y="2214554"/>
            <a:ext cx="1785950" cy="71438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3357554" y="2285992"/>
            <a:ext cx="1428760" cy="42862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 flipH="1" flipV="1">
            <a:off x="2678893" y="1250141"/>
            <a:ext cx="2286016" cy="221457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V="1">
            <a:off x="2143108" y="4071942"/>
            <a:ext cx="2643206" cy="214314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а 96 из 1037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 t="24375"/>
          <a:stretch>
            <a:fillRect/>
          </a:stretch>
        </p:blipFill>
        <p:spPr bwMode="auto">
          <a:xfrm>
            <a:off x="642910" y="0"/>
            <a:ext cx="3796023" cy="4071966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pic>
        <p:nvPicPr>
          <p:cNvPr id="1028" name="Picture 4" descr="Картинка 2 из 21733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 t="15000" b="43750"/>
          <a:stretch>
            <a:fillRect/>
          </a:stretch>
        </p:blipFill>
        <p:spPr bwMode="auto">
          <a:xfrm>
            <a:off x="4786314" y="2643182"/>
            <a:ext cx="4357686" cy="397543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785786" y="4000504"/>
            <a:ext cx="192882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/>
              <a:t>1</a:t>
            </a:r>
            <a:endParaRPr lang="ru-RU" sz="6600" dirty="0"/>
          </a:p>
        </p:txBody>
      </p:sp>
      <p:sp>
        <p:nvSpPr>
          <p:cNvPr id="5" name="TextBox 4"/>
          <p:cNvSpPr txBox="1"/>
          <p:nvPr/>
        </p:nvSpPr>
        <p:spPr>
          <a:xfrm>
            <a:off x="6429388" y="1643050"/>
            <a:ext cx="192882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/>
              <a:t>2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а 4 из 868350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-156620"/>
            <a:ext cx="7944057" cy="70146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33361578" y="2214554"/>
            <a:ext cx="33790174" cy="168592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6000" b="1" dirty="0"/>
              <a:t>Появился из-под </a:t>
            </a:r>
            <a:r>
              <a:rPr lang="ru-RU" sz="6000" b="1" dirty="0" smtClean="0"/>
              <a:t>снега, увидал </a:t>
            </a:r>
            <a:r>
              <a:rPr lang="ru-RU" sz="6000" b="1" dirty="0"/>
              <a:t>кусочек </a:t>
            </a:r>
            <a:r>
              <a:rPr lang="ru-RU" sz="6000" b="1" dirty="0" smtClean="0"/>
              <a:t>неба. Самый первый, </a:t>
            </a:r>
            <a:r>
              <a:rPr lang="ru-RU" sz="6000" b="1" dirty="0"/>
              <a:t>самый </a:t>
            </a:r>
            <a:r>
              <a:rPr lang="ru-RU" sz="6000" b="1" dirty="0" smtClean="0"/>
              <a:t>нежный, чистый </a:t>
            </a:r>
            <a:r>
              <a:rPr lang="ru-RU" sz="6000" b="1" dirty="0"/>
              <a:t>маленький … </a:t>
            </a:r>
            <a:r>
              <a:rPr lang="ru-RU" sz="6000" dirty="0"/>
              <a:t/>
            </a:r>
            <a:br>
              <a:rPr lang="ru-RU" sz="6000" dirty="0"/>
            </a:b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Картинка 1 из 1699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 b="15122"/>
          <a:stretch>
            <a:fillRect/>
          </a:stretch>
        </p:blipFill>
        <p:spPr bwMode="auto">
          <a:xfrm>
            <a:off x="-177549" y="0"/>
            <a:ext cx="9321549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9788326" y="2071678"/>
            <a:ext cx="19788326" cy="4525963"/>
          </a:xfrm>
        </p:spPr>
        <p:txBody>
          <a:bodyPr/>
          <a:lstStyle/>
          <a:p>
            <a:pPr>
              <a:buNone/>
            </a:pPr>
            <a:r>
              <a:rPr lang="ru-RU" sz="6000" b="1" dirty="0"/>
              <a:t>Снежок растаял и с </a:t>
            </a:r>
            <a:r>
              <a:rPr lang="ru-RU" sz="6000" b="1" dirty="0" smtClean="0"/>
              <a:t>полей бежит </a:t>
            </a:r>
            <a:r>
              <a:rPr lang="ru-RU" sz="6000" b="1" dirty="0" err="1" smtClean="0"/>
              <a:t>проворливый</a:t>
            </a:r>
            <a:r>
              <a:rPr lang="ru-RU" sz="6000" b="1" dirty="0" smtClean="0"/>
              <a:t> </a:t>
            </a:r>
            <a:r>
              <a:rPr lang="ru-RU" sz="6000" b="1" dirty="0"/>
              <a:t>…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Картинка 20 из 2617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42908" y="34824"/>
            <a:ext cx="9520510" cy="71448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4516112" y="2571744"/>
            <a:ext cx="14516112" cy="9715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6000" b="1" dirty="0"/>
              <a:t>На шесте - дворец, во дворце - певец. </a:t>
            </a:r>
          </a:p>
          <a:p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Картинка 39 из 11540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22100" y="-142899"/>
            <a:ext cx="9613472" cy="71605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4146076" y="1928802"/>
            <a:ext cx="24431764" cy="4525963"/>
          </a:xfrm>
        </p:spPr>
        <p:txBody>
          <a:bodyPr/>
          <a:lstStyle/>
          <a:p>
            <a:pPr>
              <a:buNone/>
            </a:pPr>
            <a:r>
              <a:rPr lang="ru-RU" sz="6000" b="1" dirty="0"/>
              <a:t>Висит за окошком кулек ледяной, </a:t>
            </a:r>
            <a:r>
              <a:rPr lang="ru-RU" sz="6000" b="1" dirty="0" smtClean="0"/>
              <a:t>он </a:t>
            </a:r>
            <a:r>
              <a:rPr lang="ru-RU" sz="6000" b="1" dirty="0"/>
              <a:t>полон капели и пахнет весной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Картинка 132 из 13728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 b="6249"/>
          <a:stretch>
            <a:fillRect/>
          </a:stretch>
        </p:blipFill>
        <p:spPr bwMode="auto">
          <a:xfrm>
            <a:off x="-142908" y="0"/>
            <a:ext cx="9871488" cy="6945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85</Words>
  <Application>Microsoft Office PowerPoint</Application>
  <PresentationFormat>Экран (4:3)</PresentationFormat>
  <Paragraphs>29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Учитель 1</dc:creator>
  <cp:lastModifiedBy>1</cp:lastModifiedBy>
  <cp:revision>24</cp:revision>
  <dcterms:created xsi:type="dcterms:W3CDTF">2010-04-12T05:58:11Z</dcterms:created>
  <dcterms:modified xsi:type="dcterms:W3CDTF">2010-04-14T06:03:58Z</dcterms:modified>
</cp:coreProperties>
</file>