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72" r:id="rId2"/>
    <p:sldId id="286" r:id="rId3"/>
    <p:sldId id="294" r:id="rId4"/>
    <p:sldId id="288" r:id="rId5"/>
    <p:sldId id="289" r:id="rId6"/>
    <p:sldId id="290" r:id="rId7"/>
    <p:sldId id="292" r:id="rId8"/>
    <p:sldId id="293" r:id="rId9"/>
  </p:sldIdLst>
  <p:sldSz cx="9144000" cy="6858000" type="screen4x3"/>
  <p:notesSz cx="6858000" cy="9144000"/>
  <p:photoAlbum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45" autoAdjust="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F58C333-8604-4276-9218-25DD83510F04}" type="datetimeFigureOut">
              <a:rPr lang="ru-RU"/>
              <a:pPr>
                <a:defRPr/>
              </a:pPr>
              <a:t>13.10.2013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1DBE679-BFD1-4D4B-8D37-3B4B7D3478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95DD085-FFB1-449B-BABA-9E9FC5A186E2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F4B67B5-D647-450A-8AFF-E4E2B8952845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018D52-4B60-42AB-B587-C9C521AAC1B8}" type="datetimeFigureOut">
              <a:rPr lang="ru-RU" smtClean="0"/>
              <a:pPr>
                <a:defRPr/>
              </a:pPr>
              <a:t>13.10.2013</a:t>
            </a:fld>
            <a:endParaRPr lang="ru-RU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D6F96A-725C-4E72-9ABF-A86A151A15D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018D52-4B60-42AB-B587-C9C521AAC1B8}" type="datetimeFigureOut">
              <a:rPr lang="ru-RU" smtClean="0"/>
              <a:pPr>
                <a:defRPr/>
              </a:pPr>
              <a:t>13.10.2013</a:t>
            </a:fld>
            <a:endParaRPr lang="ru-RU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D6F96A-725C-4E72-9ABF-A86A151A15D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018D52-4B60-42AB-B587-C9C521AAC1B8}" type="datetimeFigureOut">
              <a:rPr lang="ru-RU" smtClean="0"/>
              <a:pPr>
                <a:defRPr/>
              </a:pPr>
              <a:t>13.10.2013</a:t>
            </a:fld>
            <a:endParaRPr lang="ru-RU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D6F96A-725C-4E72-9ABF-A86A151A15D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018D52-4B60-42AB-B587-C9C521AAC1B8}" type="datetimeFigureOut">
              <a:rPr lang="ru-RU" smtClean="0"/>
              <a:pPr>
                <a:defRPr/>
              </a:pPr>
              <a:t>13.10.2013</a:t>
            </a:fld>
            <a:endParaRPr lang="ru-RU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D6F96A-725C-4E72-9ABF-A86A151A15D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018D52-4B60-42AB-B587-C9C521AAC1B8}" type="datetimeFigureOut">
              <a:rPr lang="ru-RU" smtClean="0"/>
              <a:pPr>
                <a:defRPr/>
              </a:pPr>
              <a:t>13.10.2013</a:t>
            </a:fld>
            <a:endParaRPr lang="ru-RU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D6F96A-725C-4E72-9ABF-A86A151A15D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018D52-4B60-42AB-B587-C9C521AAC1B8}" type="datetimeFigureOut">
              <a:rPr lang="ru-RU" smtClean="0"/>
              <a:pPr>
                <a:defRPr/>
              </a:pPr>
              <a:t>13.10.2013</a:t>
            </a:fld>
            <a:endParaRPr lang="ru-RU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D6F96A-725C-4E72-9ABF-A86A151A15D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018D52-4B60-42AB-B587-C9C521AAC1B8}" type="datetimeFigureOut">
              <a:rPr lang="ru-RU" smtClean="0"/>
              <a:pPr>
                <a:defRPr/>
              </a:pPr>
              <a:t>13.10.2013</a:t>
            </a:fld>
            <a:endParaRPr lang="ru-RU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D6F96A-725C-4E72-9ABF-A86A151A15D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018D52-4B60-42AB-B587-C9C521AAC1B8}" type="datetimeFigureOut">
              <a:rPr lang="ru-RU" smtClean="0"/>
              <a:pPr>
                <a:defRPr/>
              </a:pPr>
              <a:t>13.10.2013</a:t>
            </a:fld>
            <a:endParaRPr lang="ru-RU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D6F96A-725C-4E72-9ABF-A86A151A15D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018D52-4B60-42AB-B587-C9C521AAC1B8}" type="datetimeFigureOut">
              <a:rPr lang="ru-RU" smtClean="0"/>
              <a:pPr>
                <a:defRPr/>
              </a:pPr>
              <a:t>13.10.2013</a:t>
            </a:fld>
            <a:endParaRPr lang="ru-RU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D6F96A-725C-4E72-9ABF-A86A151A15D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018D52-4B60-42AB-B587-C9C521AAC1B8}" type="datetimeFigureOut">
              <a:rPr lang="ru-RU" smtClean="0"/>
              <a:pPr>
                <a:defRPr/>
              </a:pPr>
              <a:t>13.10.2013</a:t>
            </a:fld>
            <a:endParaRPr lang="ru-RU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D6F96A-725C-4E72-9ABF-A86A151A15D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fr-CA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018D52-4B60-42AB-B587-C9C521AAC1B8}" type="datetimeFigureOut">
              <a:rPr lang="ru-RU" smtClean="0"/>
              <a:pPr>
                <a:defRPr/>
              </a:pPr>
              <a:t>13.10.2013</a:t>
            </a:fld>
            <a:endParaRPr lang="ru-RU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D6F96A-725C-4E72-9ABF-A86A151A15D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fr-CA" smtClean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1018D52-4B60-42AB-B587-C9C521AAC1B8}" type="datetimeFigureOut">
              <a:rPr lang="ru-RU" smtClean="0"/>
              <a:pPr>
                <a:defRPr/>
              </a:pPr>
              <a:t>13.10.2013</a:t>
            </a:fld>
            <a:endParaRPr lang="ru-RU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8D6F96A-725C-4E72-9ABF-A86A151A15D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785786" y="1000108"/>
            <a:ext cx="7772400" cy="1439863"/>
          </a:xfrm>
        </p:spPr>
        <p:txBody>
          <a:bodyPr/>
          <a:lstStyle/>
          <a:p>
            <a:pPr eaLnBrk="1" hangingPunct="1"/>
            <a:r>
              <a:rPr lang="ru-RU" b="1" dirty="0" smtClean="0">
                <a:solidFill>
                  <a:srgbClr val="FF0000"/>
                </a:solidFill>
              </a:rPr>
              <a:t>Презентация 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« Звук Ч.Б</a:t>
            </a:r>
            <a:r>
              <a:rPr lang="ru-RU" b="1" dirty="0" smtClean="0">
                <a:solidFill>
                  <a:srgbClr val="FF0000"/>
                </a:solidFill>
              </a:rPr>
              <a:t>уква Ч».</a:t>
            </a:r>
            <a:endParaRPr lang="ru-RU" b="1" dirty="0" smtClean="0">
              <a:solidFill>
                <a:srgbClr val="FF0000"/>
              </a:solidFill>
            </a:endParaRPr>
          </a:p>
        </p:txBody>
      </p:sp>
      <p:sp>
        <p:nvSpPr>
          <p:cNvPr id="2051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ru-RU" b="1" dirty="0" smtClean="0">
                <a:solidFill>
                  <a:srgbClr val="FF0000"/>
                </a:solidFill>
              </a:rPr>
              <a:t>Работа ученика </a:t>
            </a:r>
            <a:r>
              <a:rPr lang="ru-RU" b="1" dirty="0" smtClean="0">
                <a:solidFill>
                  <a:srgbClr val="FF0000"/>
                </a:solidFill>
              </a:rPr>
              <a:t>1 «А» класса</a:t>
            </a:r>
          </a:p>
          <a:p>
            <a:pPr eaLnBrk="1" hangingPunct="1"/>
            <a:r>
              <a:rPr lang="ru-RU" b="1" dirty="0" smtClean="0">
                <a:solidFill>
                  <a:srgbClr val="FF0000"/>
                </a:solidFill>
              </a:rPr>
              <a:t>ГБОУ СОШ № 49</a:t>
            </a:r>
            <a:endParaRPr lang="ru-RU" b="1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ru-RU" b="1" dirty="0" smtClean="0">
                <a:solidFill>
                  <a:srgbClr val="FF0000"/>
                </a:solidFill>
              </a:rPr>
              <a:t>Куликова Сергея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1" descr="Буква Ч 1.pn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6852" y="1928802"/>
            <a:ext cx="4538921" cy="3448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Заголовок 2"/>
          <p:cNvSpPr>
            <a:spLocks noGrp="1"/>
          </p:cNvSpPr>
          <p:nvPr>
            <p:ph type="title" idx="4294967295"/>
          </p:nvPr>
        </p:nvSpPr>
        <p:spPr>
          <a:xfrm>
            <a:off x="0" y="714356"/>
            <a:ext cx="8229600" cy="1417638"/>
          </a:xfrm>
        </p:spPr>
        <p:txBody>
          <a:bodyPr/>
          <a:lstStyle/>
          <a:p>
            <a:pPr eaLnBrk="1" hangingPunct="1"/>
            <a:r>
              <a:rPr lang="ru-RU" sz="9600" b="1" dirty="0" smtClean="0">
                <a:solidFill>
                  <a:srgbClr val="C00000"/>
                </a:solidFill>
              </a:rPr>
              <a:t>Буква Ч</a:t>
            </a:r>
          </a:p>
        </p:txBody>
      </p:sp>
      <p:sp>
        <p:nvSpPr>
          <p:cNvPr id="3076" name="Прямоугольник 3"/>
          <p:cNvSpPr>
            <a:spLocks noChangeArrowheads="1"/>
          </p:cNvSpPr>
          <p:nvPr/>
        </p:nvSpPr>
        <p:spPr bwMode="auto">
          <a:xfrm>
            <a:off x="785786" y="4000504"/>
            <a:ext cx="4572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>
                <a:latin typeface="Calibri" pitchFamily="34" charset="0"/>
              </a:rPr>
              <a:t>Да, вы правильно решили:</a:t>
            </a:r>
          </a:p>
          <a:p>
            <a:r>
              <a:rPr lang="ru-RU" sz="2000" b="1" dirty="0">
                <a:latin typeface="Calibri" pitchFamily="34" charset="0"/>
              </a:rPr>
              <a:t>Ч мы пишем как четыре.</a:t>
            </a:r>
          </a:p>
          <a:p>
            <a:r>
              <a:rPr lang="ru-RU" sz="2000" b="1" dirty="0">
                <a:latin typeface="Calibri" pitchFamily="34" charset="0"/>
              </a:rPr>
              <a:t>Только с цифрами, друзья,</a:t>
            </a:r>
          </a:p>
          <a:p>
            <a:r>
              <a:rPr lang="ru-RU" sz="2000" b="1" dirty="0">
                <a:latin typeface="Calibri" pitchFamily="34" charset="0"/>
              </a:rPr>
              <a:t>Буквы путать нам нельзя.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1" descr="Буква Ч 7.jp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000108"/>
            <a:ext cx="7572396" cy="4747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Заголовок 2"/>
          <p:cNvSpPr>
            <a:spLocks noGrp="1"/>
          </p:cNvSpPr>
          <p:nvPr>
            <p:ph type="title" idx="4294967295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pPr eaLnBrk="1" hangingPunct="1"/>
            <a:r>
              <a:rPr lang="ru-RU" b="1" dirty="0" smtClean="0">
                <a:solidFill>
                  <a:srgbClr val="FF0000"/>
                </a:solidFill>
              </a:rPr>
              <a:t>Слова на букву Ч</a:t>
            </a:r>
          </a:p>
        </p:txBody>
      </p:sp>
      <p:sp>
        <p:nvSpPr>
          <p:cNvPr id="4100" name="Прямоугольник 4"/>
          <p:cNvSpPr>
            <a:spLocks noChangeArrowheads="1"/>
          </p:cNvSpPr>
          <p:nvPr/>
        </p:nvSpPr>
        <p:spPr bwMode="auto">
          <a:xfrm>
            <a:off x="1331913" y="3860800"/>
            <a:ext cx="1309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FF0000"/>
                </a:solidFill>
                <a:latin typeface="Calibri" pitchFamily="34" charset="0"/>
              </a:rPr>
              <a:t>Чиполлино</a:t>
            </a:r>
          </a:p>
        </p:txBody>
      </p:sp>
      <p:sp>
        <p:nvSpPr>
          <p:cNvPr id="4101" name="Прямоугольник 5"/>
          <p:cNvSpPr>
            <a:spLocks noChangeArrowheads="1"/>
          </p:cNvSpPr>
          <p:nvPr/>
        </p:nvSpPr>
        <p:spPr bwMode="auto">
          <a:xfrm>
            <a:off x="3276600" y="3429000"/>
            <a:ext cx="8921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FF0000"/>
                </a:solidFill>
                <a:latin typeface="Calibri" pitchFamily="34" charset="0"/>
              </a:rPr>
              <a:t>Чеснок</a:t>
            </a:r>
          </a:p>
        </p:txBody>
      </p:sp>
      <p:sp>
        <p:nvSpPr>
          <p:cNvPr id="4102" name="Прямоугольник 6"/>
          <p:cNvSpPr>
            <a:spLocks noChangeArrowheads="1"/>
          </p:cNvSpPr>
          <p:nvPr/>
        </p:nvSpPr>
        <p:spPr bwMode="auto">
          <a:xfrm>
            <a:off x="7019925" y="3573463"/>
            <a:ext cx="9271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FF0000"/>
                </a:solidFill>
                <a:latin typeface="Calibri" pitchFamily="34" charset="0"/>
              </a:rPr>
              <a:t>Чайник</a:t>
            </a:r>
          </a:p>
        </p:txBody>
      </p:sp>
      <p:sp>
        <p:nvSpPr>
          <p:cNvPr id="4103" name="Прямоугольник 7"/>
          <p:cNvSpPr>
            <a:spLocks noChangeArrowheads="1"/>
          </p:cNvSpPr>
          <p:nvPr/>
        </p:nvSpPr>
        <p:spPr bwMode="auto">
          <a:xfrm>
            <a:off x="4284663" y="4797425"/>
            <a:ext cx="11255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FF0000"/>
                </a:solidFill>
                <a:latin typeface="Calibri" pitchFamily="34" charset="0"/>
              </a:rPr>
              <a:t>Черепаха</a:t>
            </a:r>
          </a:p>
        </p:txBody>
      </p:sp>
      <p:sp>
        <p:nvSpPr>
          <p:cNvPr id="4104" name="Прямоугольник 8"/>
          <p:cNvSpPr>
            <a:spLocks noChangeArrowheads="1"/>
          </p:cNvSpPr>
          <p:nvPr/>
        </p:nvSpPr>
        <p:spPr bwMode="auto">
          <a:xfrm>
            <a:off x="1187450" y="6308725"/>
            <a:ext cx="10890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FF0000"/>
                </a:solidFill>
                <a:latin typeface="Calibri" pitchFamily="34" charset="0"/>
              </a:rPr>
              <a:t>Чемодан</a:t>
            </a:r>
          </a:p>
        </p:txBody>
      </p:sp>
      <p:sp>
        <p:nvSpPr>
          <p:cNvPr id="4105" name="Прямоугольник 9"/>
          <p:cNvSpPr>
            <a:spLocks noChangeArrowheads="1"/>
          </p:cNvSpPr>
          <p:nvPr/>
        </p:nvSpPr>
        <p:spPr bwMode="auto">
          <a:xfrm>
            <a:off x="5867400" y="6308725"/>
            <a:ext cx="8302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FF0000"/>
                </a:solidFill>
                <a:latin typeface="Calibri" pitchFamily="34" charset="0"/>
              </a:rPr>
              <a:t>Чашка</a:t>
            </a:r>
          </a:p>
        </p:txBody>
      </p:sp>
      <p:sp>
        <p:nvSpPr>
          <p:cNvPr id="4106" name="Прямоугольник 11"/>
          <p:cNvSpPr>
            <a:spLocks noChangeArrowheads="1"/>
          </p:cNvSpPr>
          <p:nvPr/>
        </p:nvSpPr>
        <p:spPr bwMode="auto">
          <a:xfrm>
            <a:off x="7956550" y="6381750"/>
            <a:ext cx="10350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FF0000"/>
                </a:solidFill>
                <a:latin typeface="Calibri" pitchFamily="34" charset="0"/>
              </a:rPr>
              <a:t>Черника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1" descr="Буква Ч 5.gif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142984"/>
            <a:ext cx="7572396" cy="4509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214282" y="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6"/>
                </a:solidFill>
              </a:rPr>
              <a:t>Звук Ч - согласный, глухой, всегда мягкий.</a:t>
            </a:r>
            <a:endParaRPr lang="ru-RU" b="1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1" descr="Ч 8.jp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857232"/>
            <a:ext cx="7884368" cy="4908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Заголовок 2"/>
          <p:cNvSpPr>
            <a:spLocks noGrp="1"/>
          </p:cNvSpPr>
          <p:nvPr>
            <p:ph type="title" idx="4294967295"/>
          </p:nvPr>
        </p:nvSpPr>
        <p:spPr>
          <a:xfrm>
            <a:off x="2214546" y="4143380"/>
            <a:ext cx="3754438" cy="1773237"/>
          </a:xfrm>
        </p:spPr>
        <p:txBody>
          <a:bodyPr/>
          <a:lstStyle/>
          <a:p>
            <a:pPr algn="l" eaLnBrk="1" hangingPunct="1"/>
            <a:r>
              <a:rPr lang="ru-RU" sz="2000" b="1" i="1" dirty="0" smtClean="0">
                <a:solidFill>
                  <a:srgbClr val="00B0F0"/>
                </a:solidFill>
              </a:rPr>
              <a:t>Живет спокойно, не спешит,</a:t>
            </a:r>
            <a:br>
              <a:rPr lang="ru-RU" sz="2000" b="1" i="1" dirty="0" smtClean="0">
                <a:solidFill>
                  <a:srgbClr val="00B0F0"/>
                </a:solidFill>
              </a:rPr>
            </a:br>
            <a:r>
              <a:rPr lang="ru-RU" sz="2000" b="1" i="1" dirty="0" smtClean="0">
                <a:solidFill>
                  <a:srgbClr val="00B0F0"/>
                </a:solidFill>
              </a:rPr>
              <a:t>На всякий случай носит щит.</a:t>
            </a:r>
            <a:br>
              <a:rPr lang="ru-RU" sz="2000" b="1" i="1" dirty="0" smtClean="0">
                <a:solidFill>
                  <a:srgbClr val="00B0F0"/>
                </a:solidFill>
              </a:rPr>
            </a:br>
            <a:r>
              <a:rPr lang="ru-RU" sz="2000" b="1" i="1" dirty="0" smtClean="0">
                <a:solidFill>
                  <a:srgbClr val="00B0F0"/>
                </a:solidFill>
              </a:rPr>
              <a:t>Под ним, не зная страха,</a:t>
            </a:r>
            <a:br>
              <a:rPr lang="ru-RU" sz="2000" b="1" i="1" dirty="0" smtClean="0">
                <a:solidFill>
                  <a:srgbClr val="00B0F0"/>
                </a:solidFill>
              </a:rPr>
            </a:br>
            <a:r>
              <a:rPr lang="ru-RU" sz="2000" b="1" i="1" dirty="0" smtClean="0">
                <a:solidFill>
                  <a:srgbClr val="00B0F0"/>
                </a:solidFill>
              </a:rPr>
              <a:t>Гуляет...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1" descr="Ч 11.jp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1214422"/>
            <a:ext cx="4000528" cy="4164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Заголовок 2"/>
          <p:cNvSpPr>
            <a:spLocks noGrp="1"/>
          </p:cNvSpPr>
          <p:nvPr>
            <p:ph type="title" idx="4294967295"/>
          </p:nvPr>
        </p:nvSpPr>
        <p:spPr>
          <a:xfrm>
            <a:off x="714348" y="2357430"/>
            <a:ext cx="3419475" cy="2565400"/>
          </a:xfrm>
        </p:spPr>
        <p:txBody>
          <a:bodyPr/>
          <a:lstStyle/>
          <a:p>
            <a:pPr algn="l" eaLnBrk="1" hangingPunct="1"/>
            <a:r>
              <a:rPr lang="ru-RU" sz="2000" b="1" i="1" dirty="0" smtClean="0">
                <a:solidFill>
                  <a:srgbClr val="00B050"/>
                </a:solidFill>
              </a:rPr>
              <a:t>Они стоят, они идут,</a:t>
            </a:r>
            <a:br>
              <a:rPr lang="ru-RU" sz="2000" b="1" i="1" dirty="0" smtClean="0">
                <a:solidFill>
                  <a:srgbClr val="00B050"/>
                </a:solidFill>
              </a:rPr>
            </a:br>
            <a:r>
              <a:rPr lang="ru-RU" sz="2000" b="1" i="1" dirty="0" smtClean="0">
                <a:solidFill>
                  <a:srgbClr val="00B050"/>
                </a:solidFill>
              </a:rPr>
              <a:t>Они спешат, и отстают,</a:t>
            </a:r>
            <a:br>
              <a:rPr lang="ru-RU" sz="2000" b="1" i="1" dirty="0" smtClean="0">
                <a:solidFill>
                  <a:srgbClr val="00B050"/>
                </a:solidFill>
              </a:rPr>
            </a:br>
            <a:r>
              <a:rPr lang="ru-RU" sz="2000" b="1" i="1" dirty="0" smtClean="0">
                <a:solidFill>
                  <a:srgbClr val="00B050"/>
                </a:solidFill>
              </a:rPr>
              <a:t>И говорят за шагом шаг</a:t>
            </a:r>
            <a:br>
              <a:rPr lang="ru-RU" sz="2000" b="1" i="1" dirty="0" smtClean="0">
                <a:solidFill>
                  <a:srgbClr val="00B050"/>
                </a:solidFill>
              </a:rPr>
            </a:br>
            <a:r>
              <a:rPr lang="ru-RU" sz="2000" b="1" i="1" dirty="0" smtClean="0">
                <a:solidFill>
                  <a:srgbClr val="00B050"/>
                </a:solidFill>
              </a:rPr>
              <a:t>То «тик», то «так».</a:t>
            </a:r>
            <a:br>
              <a:rPr lang="ru-RU" sz="2000" b="1" i="1" dirty="0" smtClean="0">
                <a:solidFill>
                  <a:srgbClr val="00B050"/>
                </a:solidFill>
              </a:rPr>
            </a:br>
            <a:r>
              <a:rPr lang="ru-RU" sz="2000" b="1" i="1" dirty="0" smtClean="0">
                <a:solidFill>
                  <a:srgbClr val="00B050"/>
                </a:solidFill>
              </a:rPr>
              <a:t>Хотя ни языка, ни ног</a:t>
            </a:r>
            <a:br>
              <a:rPr lang="ru-RU" sz="2000" b="1" i="1" dirty="0" smtClean="0">
                <a:solidFill>
                  <a:srgbClr val="00B050"/>
                </a:solidFill>
              </a:rPr>
            </a:br>
            <a:r>
              <a:rPr lang="ru-RU" sz="2000" b="1" i="1" dirty="0" smtClean="0">
                <a:solidFill>
                  <a:srgbClr val="00B050"/>
                </a:solidFill>
              </a:rPr>
              <a:t>Найти бы ты у них не смог,</a:t>
            </a:r>
            <a:br>
              <a:rPr lang="ru-RU" sz="2000" b="1" i="1" dirty="0" smtClean="0">
                <a:solidFill>
                  <a:srgbClr val="00B050"/>
                </a:solidFill>
              </a:rPr>
            </a:br>
            <a:r>
              <a:rPr lang="ru-RU" sz="2000" b="1" i="1" dirty="0" smtClean="0">
                <a:solidFill>
                  <a:srgbClr val="00B050"/>
                </a:solidFill>
              </a:rPr>
              <a:t>Они нужны не для красы –</a:t>
            </a:r>
            <a:br>
              <a:rPr lang="ru-RU" sz="2000" b="1" i="1" dirty="0" smtClean="0">
                <a:solidFill>
                  <a:srgbClr val="00B050"/>
                </a:solidFill>
              </a:rPr>
            </a:br>
            <a:r>
              <a:rPr lang="ru-RU" sz="2000" b="1" i="1" dirty="0" smtClean="0">
                <a:solidFill>
                  <a:srgbClr val="00B050"/>
                </a:solidFill>
              </a:rPr>
              <a:t>Диктуют время нам …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1" descr="Чайник.jpg"/>
          <p:cNvPicPr>
            <a:picLocks noGrp="1" noChangeAspect="1"/>
          </p:cNvPicPr>
          <p:nvPr isPhoto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071546"/>
            <a:ext cx="3929058" cy="4447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Заголовок 3"/>
          <p:cNvSpPr>
            <a:spLocks noGrp="1"/>
          </p:cNvSpPr>
          <p:nvPr>
            <p:ph type="title" idx="4294967295"/>
          </p:nvPr>
        </p:nvSpPr>
        <p:spPr>
          <a:xfrm>
            <a:off x="785786" y="2500306"/>
            <a:ext cx="4824413" cy="2232025"/>
          </a:xfrm>
        </p:spPr>
        <p:txBody>
          <a:bodyPr/>
          <a:lstStyle/>
          <a:p>
            <a:pPr algn="l" eaLnBrk="1" hangingPunct="1"/>
            <a:r>
              <a:rPr lang="ru-RU" sz="2400" b="1" dirty="0" smtClean="0">
                <a:solidFill>
                  <a:srgbClr val="FF0000"/>
                </a:solidFill>
              </a:rPr>
              <a:t>Я пыхчу, пыхчу, пыхчу,</a:t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Больше греться не хочу.</a:t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Крышка громко зазвенела:</a:t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«Пейте чай, вода вскипела!»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1" descr="Буква Ч 4.jp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1285860"/>
            <a:ext cx="2527167" cy="3413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Заголовок 3"/>
          <p:cNvSpPr>
            <a:spLocks noGrp="1"/>
          </p:cNvSpPr>
          <p:nvPr>
            <p:ph type="title" idx="4294967295"/>
          </p:nvPr>
        </p:nvSpPr>
        <p:spPr>
          <a:xfrm>
            <a:off x="571472" y="1500174"/>
            <a:ext cx="5338763" cy="3803650"/>
          </a:xfrm>
        </p:spPr>
        <p:txBody>
          <a:bodyPr/>
          <a:lstStyle/>
          <a:p>
            <a:pPr algn="l" eaLnBrk="1" hangingPunct="1"/>
            <a:r>
              <a:rPr lang="ru-RU" sz="3200" b="1" dirty="0" smtClean="0">
                <a:solidFill>
                  <a:srgbClr val="00B0F0"/>
                </a:solidFill>
              </a:rPr>
              <a:t>Скороговорки с буквой Ч</a:t>
            </a:r>
            <a:r>
              <a:rPr lang="ru-RU" sz="2000" b="1" dirty="0" smtClean="0">
                <a:solidFill>
                  <a:srgbClr val="00B0F0"/>
                </a:solidFill>
              </a:rPr>
              <a:t/>
            </a:r>
            <a:br>
              <a:rPr lang="ru-RU" sz="2000" b="1" dirty="0" smtClean="0">
                <a:solidFill>
                  <a:srgbClr val="00B0F0"/>
                </a:solidFill>
              </a:rPr>
            </a:br>
            <a:r>
              <a:rPr lang="ru-RU" sz="2000" b="1" dirty="0" smtClean="0">
                <a:solidFill>
                  <a:srgbClr val="00B0F0"/>
                </a:solidFill>
              </a:rPr>
              <a:t/>
            </a:r>
            <a:br>
              <a:rPr lang="ru-RU" sz="2000" b="1" dirty="0" smtClean="0">
                <a:solidFill>
                  <a:srgbClr val="00B0F0"/>
                </a:solidFill>
              </a:rPr>
            </a:br>
            <a:r>
              <a:rPr lang="ru-RU" sz="2000" b="1" dirty="0" smtClean="0">
                <a:solidFill>
                  <a:srgbClr val="00B0F0"/>
                </a:solidFill>
              </a:rPr>
              <a:t> У четырех черепашек</a:t>
            </a:r>
          </a:p>
          <a:p>
            <a:pPr algn="l" eaLnBrk="1" hangingPunct="1"/>
            <a:r>
              <a:rPr lang="ru-RU" sz="2000" b="1" dirty="0" smtClean="0">
                <a:solidFill>
                  <a:srgbClr val="00B0F0"/>
                </a:solidFill>
              </a:rPr>
              <a:t> четыре </a:t>
            </a:r>
            <a:r>
              <a:rPr lang="ru-RU" sz="2000" b="1" dirty="0" err="1" smtClean="0">
                <a:solidFill>
                  <a:srgbClr val="00B0F0"/>
                </a:solidFill>
              </a:rPr>
              <a:t>черепашонка</a:t>
            </a:r>
            <a:r>
              <a:rPr lang="ru-RU" sz="2000" b="1" dirty="0" smtClean="0">
                <a:solidFill>
                  <a:srgbClr val="00B0F0"/>
                </a:solidFill>
              </a:rPr>
              <a:t>.</a:t>
            </a:r>
          </a:p>
          <a:p>
            <a:pPr algn="l" eaLnBrk="1" hangingPunct="1"/>
            <a:endParaRPr lang="ru-RU" sz="2000" b="1" dirty="0" smtClean="0">
              <a:solidFill>
                <a:srgbClr val="00B0F0"/>
              </a:solidFill>
            </a:endParaRPr>
          </a:p>
          <a:p>
            <a:pPr algn="l" eaLnBrk="1" hangingPunct="1"/>
            <a:r>
              <a:rPr lang="ru-RU" sz="2000" b="1" dirty="0" smtClean="0">
                <a:solidFill>
                  <a:srgbClr val="00B0F0"/>
                </a:solidFill>
              </a:rPr>
              <a:t> Чукча в чуме чистит чуни.</a:t>
            </a:r>
          </a:p>
          <a:p>
            <a:pPr algn="l" eaLnBrk="1" hangingPunct="1"/>
            <a:r>
              <a:rPr lang="ru-RU" sz="2000" b="1" dirty="0" smtClean="0">
                <a:solidFill>
                  <a:srgbClr val="00B0F0"/>
                </a:solidFill>
              </a:rPr>
              <a:t> Чистота у чукчи в чуме.</a:t>
            </a:r>
          </a:p>
          <a:p>
            <a:pPr algn="l" eaLnBrk="1" hangingPunct="1"/>
            <a:endParaRPr lang="ru-RU" sz="2000" b="1" dirty="0" smtClean="0">
              <a:solidFill>
                <a:srgbClr val="00B0F0"/>
              </a:solidFill>
            </a:endParaRPr>
          </a:p>
          <a:p>
            <a:pPr algn="l" eaLnBrk="1" hangingPunct="1"/>
            <a:r>
              <a:rPr lang="ru-RU" sz="2000" b="1" dirty="0" smtClean="0">
                <a:solidFill>
                  <a:srgbClr val="00B0F0"/>
                </a:solidFill>
              </a:rPr>
              <a:t> В четверг четвертого числа</a:t>
            </a:r>
          </a:p>
          <a:p>
            <a:pPr algn="l" eaLnBrk="1" hangingPunct="1"/>
            <a:r>
              <a:rPr lang="ru-RU" sz="2000" b="1" dirty="0" smtClean="0">
                <a:solidFill>
                  <a:srgbClr val="00B0F0"/>
                </a:solidFill>
              </a:rPr>
              <a:t> В четыре с четвертью часа</a:t>
            </a:r>
          </a:p>
          <a:p>
            <a:pPr algn="l" eaLnBrk="1" hangingPunct="1"/>
            <a:r>
              <a:rPr lang="ru-RU" sz="2000" b="1" dirty="0" smtClean="0">
                <a:solidFill>
                  <a:srgbClr val="00B0F0"/>
                </a:solidFill>
              </a:rPr>
              <a:t> Четыре черненьких </a:t>
            </a:r>
            <a:r>
              <a:rPr lang="ru-RU" sz="2000" b="1" dirty="0" err="1" smtClean="0">
                <a:solidFill>
                  <a:srgbClr val="00B0F0"/>
                </a:solidFill>
              </a:rPr>
              <a:t>чумазеньких</a:t>
            </a:r>
            <a:r>
              <a:rPr lang="ru-RU" sz="2000" b="1" dirty="0" smtClean="0">
                <a:solidFill>
                  <a:srgbClr val="00B0F0"/>
                </a:solidFill>
              </a:rPr>
              <a:t> чертенка</a:t>
            </a:r>
          </a:p>
          <a:p>
            <a:pPr algn="l" eaLnBrk="1" hangingPunct="1"/>
            <a:r>
              <a:rPr lang="ru-RU" sz="2000" b="1" dirty="0" smtClean="0">
                <a:solidFill>
                  <a:srgbClr val="00B0F0"/>
                </a:solidFill>
              </a:rPr>
              <a:t> Чертили черными чернилами чертеж.</a:t>
            </a:r>
          </a:p>
          <a:p>
            <a:pPr algn="l" eaLnBrk="1" hangingPunct="1"/>
            <a:r>
              <a:rPr lang="ru-RU" sz="2000" b="1" dirty="0" smtClean="0">
                <a:solidFill>
                  <a:srgbClr val="00B0F0"/>
                </a:solidFill>
              </a:rPr>
              <a:t> Чрезвычайно чисто.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28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Тема28</Template>
  <TotalTime>169</TotalTime>
  <Words>85</Words>
  <Application>Microsoft Office PowerPoint</Application>
  <PresentationFormat>Экран (4:3)</PresentationFormat>
  <Paragraphs>34</Paragraphs>
  <Slides>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Тема28</vt:lpstr>
      <vt:lpstr>Презентация  « Звук Ч.Буква Ч».</vt:lpstr>
      <vt:lpstr>Буква Ч</vt:lpstr>
      <vt:lpstr>Слова на букву Ч</vt:lpstr>
      <vt:lpstr>Звук Ч - согласный, глухой, всегда мягкий.</vt:lpstr>
      <vt:lpstr>Живет спокойно, не спешит, На всякий случай носит щит. Под ним, не зная страха, Гуляет...</vt:lpstr>
      <vt:lpstr>Они стоят, они идут, Они спешат, и отстают, И говорят за шагом шаг То «тик», то «так». Хотя ни языка, ни ног Найти бы ты у них не смог, Они нужны не для красы – Диктуют время нам …</vt:lpstr>
      <vt:lpstr>Я пыхчу, пыхчу, пыхчу, Больше греться не хочу. Крышка громко зазвенела: «Пейте чай, вода вскипела!»</vt:lpstr>
      <vt:lpstr>Скороговорки с буквой Ч   У четырех черепашек  четыре черепашонка.   Чукча в чуме чистит чуни.  Чистота у чукчи в чуме.   В четверг четвертого числа  В четыре с четвертью часа  Четыре черненьких чумазеньких чертенка  Чертили черными чернилами чертеж.  Чрезвычайно чисто.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буквы Ч</dc:title>
  <dc:creator>RePack by SPecialiST</dc:creator>
  <cp:lastModifiedBy>Admin</cp:lastModifiedBy>
  <cp:revision>21</cp:revision>
  <dcterms:created xsi:type="dcterms:W3CDTF">2013-10-12T19:02:47Z</dcterms:created>
  <dcterms:modified xsi:type="dcterms:W3CDTF">2013-10-13T12:52:51Z</dcterms:modified>
</cp:coreProperties>
</file>