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3" r:id="rId6"/>
    <p:sldId id="271" r:id="rId7"/>
    <p:sldId id="266" r:id="rId8"/>
    <p:sldId id="268" r:id="rId9"/>
    <p:sldId id="274" r:id="rId10"/>
    <p:sldId id="275" r:id="rId11"/>
    <p:sldId id="270" r:id="rId12"/>
    <p:sldId id="276" r:id="rId13"/>
    <p:sldId id="277" r:id="rId14"/>
    <p:sldId id="278" r:id="rId15"/>
    <p:sldId id="280" r:id="rId16"/>
    <p:sldId id="283" r:id="rId17"/>
    <p:sldId id="282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CFAB3-9EFD-4010-96D1-A4AD6F9ECDDA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398E5-DB53-41CF-924C-B9FEB1659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D5A3C4-F863-47D9-9A67-D7D6F86E3A5C}" type="datetimeFigureOut">
              <a:rPr lang="ru-RU" smtClean="0"/>
              <a:pPr/>
              <a:t>16.03.2013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B2B09-F531-47C0-A078-DF7B3018C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Spiridon_Drozhzhin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9_%D0%B4%D0%B5%D0%BA%D0%B0%D0%B1%D1%80%D1%8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0%B2%D0%B5%D1%80%D1%81%D0%BA%D0%B0%D1%8F_%D0%B3%D1%83%D0%B1%D0%B5%D1%80%D0%BD%D0%B8%D1%8F" TargetMode="External"/><Relationship Id="rId5" Type="http://schemas.openxmlformats.org/officeDocument/2006/relationships/hyperlink" Target="http://ru.wikipedia.org/wiki/%D0%9D%D0%B8%D0%B7%D0%BE%D0%B2%D0%BA%D0%B0" TargetMode="External"/><Relationship Id="rId4" Type="http://schemas.openxmlformats.org/officeDocument/2006/relationships/hyperlink" Target="http://ru.wikipedia.org/wiki/184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tc.ua/files/pics/scan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2/24/DeloMagazine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kazbook.kz/so-theme/img/products/offer_11864_2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ru.wikipedia.org/wiki/%D0%98%D0%B2%D0%B0%D0%BD%D1%8C%D0%BA%D0%BE%D0%B2%D1%81%D0%BA%D0%BE%D0%B5_%D0%B2%D0%BE%D0%B4%D0%BE%D1%85%D1%80%D0%B0%D0%BD%D0%B8%D0%BB%D0%B8%D1%89%D0%B5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verturism.ru/files/infrastructure/images/opr-959815601.jpg" TargetMode="External"/><Relationship Id="rId5" Type="http://schemas.openxmlformats.org/officeDocument/2006/relationships/hyperlink" Target="http://ru.wikipedia.org/wiki/%D0%9D%D0%BE%D0%B2%D0%BE%D0%B7%D0%B0%D0%B2%D0%B8%D0%B4%D0%BE%D0%B2%D1%81%D0%BA%D0%B8%D0%B9" TargetMode="External"/><Relationship Id="rId4" Type="http://schemas.openxmlformats.org/officeDocument/2006/relationships/hyperlink" Target="http://ru.wikipedia.org/wiki/1937" TargetMode="Externa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77;&#1090;&#1088;\Downloads\&#1050;&#1083;&#1072;&#1089;&#1089;&#1080;&#1095;&#1077;&#1089;&#1082;&#1072;&#1103;%20&#1084;&#1091;&#1079;&#1099;&#1082;&#1072;%20-%20&#1043;&#1088;&#1080;&#1075;,%20&#1059;&#1090;&#1088;&#1086;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ЛИТЕРАТУРНОЕ     ЧТЕНИЕ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P900439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0576" y="1582960"/>
            <a:ext cx="6175248" cy="4468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И.И. Левитан «Берёзовая роща»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Березовая рощ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Пословицы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</a:t>
            </a:r>
            <a:r>
              <a:rPr lang="ru-RU" sz="3600" b="1" i="1" dirty="0" smtClean="0">
                <a:solidFill>
                  <a:srgbClr val="00B050"/>
                </a:solidFill>
              </a:rPr>
              <a:t>1.   Родина-мать, умей за неё постоять.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   2</a:t>
            </a:r>
            <a:r>
              <a:rPr lang="ru-RU" sz="3600" b="1" i="1" dirty="0" smtClean="0">
                <a:solidFill>
                  <a:srgbClr val="00B050"/>
                </a:solidFill>
              </a:rPr>
              <a:t>.  Слово не воробей, вылетит не поймаешь.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   3</a:t>
            </a:r>
            <a:r>
              <a:rPr lang="ru-RU" sz="3600" b="1" i="1" dirty="0" smtClean="0">
                <a:solidFill>
                  <a:srgbClr val="00B050"/>
                </a:solidFill>
              </a:rPr>
              <a:t>.  Землю красит солнце, а человека труд.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   4</a:t>
            </a:r>
            <a:r>
              <a:rPr lang="ru-RU" sz="3600" b="1" i="1" dirty="0" smtClean="0">
                <a:solidFill>
                  <a:srgbClr val="00B050"/>
                </a:solidFill>
              </a:rPr>
              <a:t>.  Старый друг лучше новых двух.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пиридон </a:t>
            </a:r>
            <a:r>
              <a:rPr lang="ru-RU" sz="4400" b="1" i="1" dirty="0" smtClean="0">
                <a:solidFill>
                  <a:srgbClr val="C00000"/>
                </a:solidFill>
              </a:rPr>
              <a:t>Д</a:t>
            </a:r>
            <a:r>
              <a:rPr lang="ru-RU" b="1" i="1" dirty="0" smtClean="0">
                <a:solidFill>
                  <a:srgbClr val="C00000"/>
                </a:solidFill>
              </a:rPr>
              <a:t>митриевич </a:t>
            </a:r>
            <a:r>
              <a:rPr lang="ru-RU" sz="4400" b="1" i="1" dirty="0" err="1" smtClean="0">
                <a:solidFill>
                  <a:srgbClr val="C00000"/>
                </a:solidFill>
              </a:rPr>
              <a:t>д</a:t>
            </a:r>
            <a:r>
              <a:rPr lang="ru-RU" b="1" i="1" dirty="0" err="1" smtClean="0">
                <a:solidFill>
                  <a:srgbClr val="C00000"/>
                </a:solidFill>
              </a:rPr>
              <a:t>рожжин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5" descr="Spiridon Drozhzhi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0243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844824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00B050"/>
                </a:solidFill>
              </a:rPr>
              <a:t>русский крестьянский поэт</a:t>
            </a:r>
          </a:p>
          <a:p>
            <a:pPr algn="ctr">
              <a:defRPr/>
            </a:pPr>
            <a:endParaRPr lang="ru-RU" sz="4400" b="1" i="1" dirty="0" smtClean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4400" b="1" i="1" dirty="0" smtClean="0">
                <a:solidFill>
                  <a:srgbClr val="00B050"/>
                </a:solidFill>
              </a:rPr>
              <a:t>(1848-1930)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http://www.zhanna2010r.narod2.ru/informatsiya_dlya_kolleg_bibliotekarei/1.gif?rand=136708817166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700808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Родился </a:t>
            </a:r>
            <a:r>
              <a:rPr lang="ru-RU" sz="3600" b="1" dirty="0" smtClean="0">
                <a:hlinkClick r:id="rId3" tooltip="9 декабря"/>
              </a:rPr>
              <a:t>9 декабря</a:t>
            </a:r>
            <a:r>
              <a:rPr lang="ru-RU" sz="3600" b="1" dirty="0" smtClean="0"/>
              <a:t> </a:t>
            </a:r>
            <a:r>
              <a:rPr lang="ru-RU" sz="3600" b="1" i="1" dirty="0" smtClean="0">
                <a:hlinkClick r:id="rId4" tooltip="1848"/>
              </a:rPr>
              <a:t>1848</a:t>
            </a:r>
            <a:r>
              <a:rPr lang="ru-RU" sz="3600" b="1" dirty="0" smtClean="0"/>
              <a:t> года в семье крепостных крестьян в деревне </a:t>
            </a:r>
            <a:r>
              <a:rPr lang="ru-RU" sz="3600" b="1" dirty="0" err="1" smtClean="0">
                <a:hlinkClick r:id="rId5" tooltip="Низовка"/>
              </a:rPr>
              <a:t>Низовка</a:t>
            </a:r>
            <a:r>
              <a:rPr lang="ru-RU" sz="3600" b="1" dirty="0" smtClean="0"/>
              <a:t> </a:t>
            </a:r>
            <a:r>
              <a:rPr lang="ru-RU" sz="3600" b="1" dirty="0" smtClean="0">
                <a:hlinkClick r:id="rId6" tooltip="Тверская губерния"/>
              </a:rPr>
              <a:t>Тверской губернии</a:t>
            </a:r>
            <a:endParaRPr lang="ru-RU" sz="36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«Я с жадностью набрасывался на чтение, получаемых гостиницей журналов, газет.  Читать приходилось урывками и украдкой от буфетчика, который… мало того, что избил меня, но и все книги, какие только нашел в моем комоде, отнял и сжег…»                        (Автобиография).</a:t>
            </a:r>
          </a:p>
        </p:txBody>
      </p:sp>
      <p:pic>
        <p:nvPicPr>
          <p:cNvPr id="5" name="i-main-pic" descr="Картинка 4 из 155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293096"/>
            <a:ext cx="390683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308 из 111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20161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Файл:DeloMagazin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3860800"/>
            <a:ext cx="21939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Дом-музей С.Д. Дрожжина</a:t>
            </a:r>
          </a:p>
        </p:txBody>
      </p:sp>
      <p:pic>
        <p:nvPicPr>
          <p:cNvPr id="30723" name="Picture 2" descr="C:\Users\Библиотека\Desktop\Музей Дрожжина\SDC1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700213"/>
            <a:ext cx="3671887" cy="4895850"/>
          </a:xfrm>
          <a:noFill/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4030663" y="1412875"/>
            <a:ext cx="5113337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/>
              <a:t>При создании </a:t>
            </a:r>
            <a:r>
              <a:rPr lang="ru-RU" sz="3200">
                <a:hlinkClick r:id="rId3" tooltip="Иваньковское водохранилище"/>
              </a:rPr>
              <a:t>Иваньковского водохранилища</a:t>
            </a:r>
            <a:r>
              <a:rPr lang="ru-RU" sz="3200"/>
              <a:t> </a:t>
            </a:r>
          </a:p>
          <a:p>
            <a:pPr>
              <a:lnSpc>
                <a:spcPct val="80000"/>
              </a:lnSpc>
            </a:pPr>
            <a:r>
              <a:rPr lang="ru-RU" sz="3200"/>
              <a:t>его прах</a:t>
            </a:r>
          </a:p>
          <a:p>
            <a:pPr>
              <a:lnSpc>
                <a:spcPct val="80000"/>
              </a:lnSpc>
            </a:pPr>
            <a:r>
              <a:rPr lang="ru-RU" sz="3200"/>
              <a:t>и  дом в </a:t>
            </a:r>
            <a:r>
              <a:rPr lang="ru-RU" sz="3200" i="1">
                <a:hlinkClick r:id="rId4" tooltip="1937"/>
              </a:rPr>
              <a:t>1937</a:t>
            </a:r>
            <a:r>
              <a:rPr lang="ru-RU" sz="3200"/>
              <a:t> были перенесены в п. </a:t>
            </a:r>
            <a:r>
              <a:rPr lang="ru-RU" sz="3200">
                <a:hlinkClick r:id="rId5" tooltip="Новозавидовский"/>
              </a:rPr>
              <a:t>Новозавидовский</a:t>
            </a:r>
            <a:r>
              <a:rPr lang="ru-RU" sz="3200"/>
              <a:t>, где открыт музей в 1938 г.,</a:t>
            </a:r>
          </a:p>
          <a:p>
            <a:pPr>
              <a:lnSpc>
                <a:spcPct val="80000"/>
              </a:lnSpc>
            </a:pPr>
            <a:r>
              <a:rPr lang="ru-RU" sz="3200"/>
              <a:t>который хранит творческое наследие  поэта и реликвии (более 2-х тысяч единиц).</a:t>
            </a:r>
          </a:p>
        </p:txBody>
      </p:sp>
      <p:pic>
        <p:nvPicPr>
          <p:cNvPr id="30725" name="i-main-pic" descr="Картинка 64 из 7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1773238"/>
            <a:ext cx="16208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Program Files (x86)\Microsoft Office\MEDIA\OFFICE12\Lines\BD15156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C:\Program Files (x86)\Microsoft Office\MEDIA\OFFICE12\Lines\BD15156_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6165850"/>
            <a:ext cx="52927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/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С. Д. Дрожжин 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smtClean="0">
                <a:solidFill>
                  <a:srgbClr val="00B050"/>
                </a:solidFill>
              </a:rPr>
              <a:t>«</a:t>
            </a:r>
            <a:r>
              <a:rPr lang="ru-RU" sz="7200" b="1" i="1" dirty="0" smtClean="0">
                <a:solidFill>
                  <a:srgbClr val="00B050"/>
                </a:solidFill>
              </a:rPr>
              <a:t>Родине</a:t>
            </a:r>
            <a:r>
              <a:rPr lang="ru-RU" sz="8800" dirty="0" smtClean="0">
                <a:solidFill>
                  <a:srgbClr val="00B050"/>
                </a:solidFill>
              </a:rPr>
              <a:t>»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Чтение- «разведка»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Молитвенно</a:t>
            </a: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Чарующий (простор)</a:t>
            </a: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Приветных(деревень)</a:t>
            </a: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Мощь</a:t>
            </a: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П</a:t>
            </a:r>
            <a:r>
              <a:rPr lang="ru-RU" sz="4800" b="1" dirty="0" smtClean="0">
                <a:solidFill>
                  <a:srgbClr val="00B050"/>
                </a:solidFill>
              </a:rPr>
              <a:t>одумай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Родина… для меня- это…..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Классическая музыка - Григ, 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Ваша Активность на уроке :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        </a:t>
            </a:r>
            <a:r>
              <a:rPr lang="ru-RU" sz="4000" b="1" dirty="0" smtClean="0"/>
              <a:t>Высокая</a:t>
            </a:r>
            <a:endParaRPr lang="ru-RU" sz="4000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/>
              <a:t>      Средняя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dirty="0" smtClean="0"/>
              <a:t>       Низкая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716016" y="1556792"/>
            <a:ext cx="936104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6016" y="3429000"/>
            <a:ext cx="936104" cy="8640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6016" y="5157192"/>
            <a:ext cx="1008112" cy="9361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00B050"/>
                </a:solidFill>
              </a:rPr>
              <a:t>РАЗМИНКА</a:t>
            </a:r>
            <a:endParaRPr lang="ru-RU" sz="7200" b="1" i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MP900409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984776" cy="482453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Домашнее задание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1. Выразительное чтение стр. 133-135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2. Письмо- рассказ «Моя малая Родина» или рисунок 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8000" b="1" i="1" dirty="0" smtClean="0">
                <a:solidFill>
                  <a:srgbClr val="C0000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за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C00000"/>
                </a:solidFill>
              </a:rPr>
              <a:t>работу!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И Э А О У Ы</a:t>
            </a:r>
            <a:endParaRPr lang="ru-RU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ВСЕХ СКОРОГОВОРОК НЕ ПЕРЕГОВОРИШЬ, НЕ ПЕРЕВЫГОВОРИШЬ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К. У</a:t>
            </a:r>
            <a:r>
              <a:rPr lang="ru-RU" b="1" i="1" dirty="0" smtClean="0">
                <a:solidFill>
                  <a:srgbClr val="C00000"/>
                </a:solidFill>
              </a:rPr>
              <a:t>шинский</a:t>
            </a:r>
            <a:r>
              <a:rPr lang="ru-RU" sz="4000" dirty="0" smtClean="0">
                <a:solidFill>
                  <a:srgbClr val="C00000"/>
                </a:solidFill>
              </a:rPr>
              <a:t>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b="1" i="1" dirty="0" smtClean="0">
                <a:solidFill>
                  <a:srgbClr val="00B050"/>
                </a:solidFill>
              </a:rPr>
              <a:t>«Наше Отечество, наша Родина-матушка Россия. Отечеством мы зовём Россию потому, что в ней жили испокон веку отцы и деды наши»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ПОДБЕРИ СИНОНИМЫ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ПРОСТОР-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РОДИНА-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43808" y="1700808"/>
            <a:ext cx="5832648" cy="47244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ШИРЬ, ДАЛЬ, ПРИВОЛЬЕ, РАЗДОЛЬЕ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ОТЧИЗНА ОТЕЧЕСТВО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И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r>
              <a:rPr lang="ru-RU" sz="4400" b="1" i="1" dirty="0" smtClean="0">
                <a:solidFill>
                  <a:srgbClr val="C00000"/>
                </a:solidFill>
              </a:rPr>
              <a:t>Ш</a:t>
            </a:r>
            <a:r>
              <a:rPr lang="ru-RU" b="1" i="1" dirty="0" smtClean="0">
                <a:solidFill>
                  <a:srgbClr val="C00000"/>
                </a:solidFill>
              </a:rPr>
              <a:t>ишкин «</a:t>
            </a:r>
            <a:r>
              <a:rPr lang="ru-RU" sz="4400" b="1" i="1" dirty="0" smtClean="0">
                <a:solidFill>
                  <a:srgbClr val="C00000"/>
                </a:solidFill>
              </a:rPr>
              <a:t>О</a:t>
            </a:r>
            <a:r>
              <a:rPr lang="ru-RU" b="1" i="1" dirty="0" smtClean="0">
                <a:solidFill>
                  <a:srgbClr val="C00000"/>
                </a:solidFill>
              </a:rPr>
              <a:t>сенний пейзаж»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Петр\Downloads\И Шишкин Дубовая роща_files\b.602.1000.16777215.0...images.stories.picture.publ.shishkin.shishkin-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4162"/>
            <a:ext cx="6480719" cy="5115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А</a:t>
            </a:r>
            <a:r>
              <a:rPr lang="ru-RU" b="1" i="1" dirty="0" smtClean="0">
                <a:solidFill>
                  <a:srgbClr val="C00000"/>
                </a:solidFill>
              </a:rPr>
              <a:t>. </a:t>
            </a:r>
            <a:r>
              <a:rPr lang="ru-RU" sz="4400" b="1" i="1" dirty="0" smtClean="0">
                <a:solidFill>
                  <a:srgbClr val="C00000"/>
                </a:solidFill>
              </a:rPr>
              <a:t>С</a:t>
            </a:r>
            <a:r>
              <a:rPr lang="ru-RU" b="1" i="1" dirty="0" smtClean="0">
                <a:solidFill>
                  <a:srgbClr val="C00000"/>
                </a:solidFill>
              </a:rPr>
              <a:t>аврасов «</a:t>
            </a:r>
            <a:r>
              <a:rPr lang="ru-RU" sz="4400" b="1" i="1" dirty="0" smtClean="0">
                <a:solidFill>
                  <a:srgbClr val="C00000"/>
                </a:solidFill>
              </a:rPr>
              <a:t>Д</a:t>
            </a:r>
            <a:r>
              <a:rPr lang="ru-RU" b="1" i="1" dirty="0" smtClean="0">
                <a:solidFill>
                  <a:srgbClr val="C00000"/>
                </a:solidFill>
              </a:rPr>
              <a:t>ворик»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Петр\Downloads\саврасов двори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624735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А. Васнецов «Родина»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Род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632848" cy="51125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455</TotalTime>
  <Words>301</Words>
  <Application>Microsoft Office PowerPoint</Application>
  <PresentationFormat>Экран (4:3)</PresentationFormat>
  <Paragraphs>65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ЛИТЕРАТУРНОЕ     ЧТЕНИЕ</vt:lpstr>
      <vt:lpstr>РАЗМИНКА</vt:lpstr>
      <vt:lpstr>Слайд 3</vt:lpstr>
      <vt:lpstr>ВСЕХ СКОРОГОВОРОК НЕ ПЕРЕГОВОРИШЬ, НЕ ПЕРЕВЫГОВОРИШЬ</vt:lpstr>
      <vt:lpstr>К. Ушинский:</vt:lpstr>
      <vt:lpstr>ПОДБЕРИ СИНОНИМЫ</vt:lpstr>
      <vt:lpstr>И.Шишкин «Осенний пейзаж»</vt:lpstr>
      <vt:lpstr>А. Саврасов «Дворик»</vt:lpstr>
      <vt:lpstr>А. Васнецов «Родина» </vt:lpstr>
      <vt:lpstr>И.И. Левитан «Берёзовая роща» </vt:lpstr>
      <vt:lpstr>Пословицы</vt:lpstr>
      <vt:lpstr>Спиридон Дмитриевич дрожжин</vt:lpstr>
      <vt:lpstr>Слайд 13</vt:lpstr>
      <vt:lpstr>Слайд 14</vt:lpstr>
      <vt:lpstr>Дом-музей С.Д. Дрожжина</vt:lpstr>
      <vt:lpstr> С. Д. Дрожжин </vt:lpstr>
      <vt:lpstr>Чтение- «разведка»</vt:lpstr>
      <vt:lpstr>Подумай</vt:lpstr>
      <vt:lpstr>Ваша Активность на уроке :</vt:lpstr>
      <vt:lpstr>Домашнее задание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    ЧТЕНИЕ</dc:title>
  <dc:creator>Петр</dc:creator>
  <cp:lastModifiedBy>Петр</cp:lastModifiedBy>
  <cp:revision>47</cp:revision>
  <dcterms:created xsi:type="dcterms:W3CDTF">2013-03-12T14:31:34Z</dcterms:created>
  <dcterms:modified xsi:type="dcterms:W3CDTF">2013-03-16T14:18:40Z</dcterms:modified>
</cp:coreProperties>
</file>