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69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A646-CBF0-4708-8FF7-2F925E95D3AC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8CEB-5F1B-4445-900B-95F0AC9D52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A646-CBF0-4708-8FF7-2F925E95D3AC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8CEB-5F1B-4445-900B-95F0AC9D5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A646-CBF0-4708-8FF7-2F925E95D3AC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8CEB-5F1B-4445-900B-95F0AC9D5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A646-CBF0-4708-8FF7-2F925E95D3AC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8CEB-5F1B-4445-900B-95F0AC9D5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A646-CBF0-4708-8FF7-2F925E95D3AC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47B8CEB-5F1B-4445-900B-95F0AC9D5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A646-CBF0-4708-8FF7-2F925E95D3AC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8CEB-5F1B-4445-900B-95F0AC9D5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A646-CBF0-4708-8FF7-2F925E95D3AC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8CEB-5F1B-4445-900B-95F0AC9D5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A646-CBF0-4708-8FF7-2F925E95D3AC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8CEB-5F1B-4445-900B-95F0AC9D5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A646-CBF0-4708-8FF7-2F925E95D3AC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8CEB-5F1B-4445-900B-95F0AC9D5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A646-CBF0-4708-8FF7-2F925E95D3AC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8CEB-5F1B-4445-900B-95F0AC9D5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A646-CBF0-4708-8FF7-2F925E95D3AC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8CEB-5F1B-4445-900B-95F0AC9D5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7B5A646-CBF0-4708-8FF7-2F925E95D3AC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47B8CEB-5F1B-4445-900B-95F0AC9D5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Программа мониторинга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«Мониторинг профессиональной компетенции педагогов и специалистов ДОУ»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i="1" dirty="0" smtClean="0">
                <a:solidFill>
                  <a:schemeClr val="tx1"/>
                </a:solidFill>
              </a:rPr>
              <a:t>III</a:t>
            </a:r>
            <a:r>
              <a:rPr lang="ru-RU" i="1" dirty="0" smtClean="0">
                <a:solidFill>
                  <a:schemeClr val="tx1"/>
                </a:solidFill>
              </a:rPr>
              <a:t> этап – уточняющий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100" b="1" i="1" u="sng" dirty="0" smtClean="0"/>
              <a:t>Задача этапа:</a:t>
            </a:r>
            <a:endParaRPr lang="ru-RU" sz="2100" u="sng" dirty="0" smtClean="0"/>
          </a:p>
          <a:p>
            <a:pPr>
              <a:buNone/>
            </a:pPr>
            <a:r>
              <a:rPr lang="ru-RU" sz="1800" b="1" i="1" dirty="0" smtClean="0"/>
              <a:t>Выявление субъективных и объективных причин, определяющих результативность профессиональной деятельности педагога.</a:t>
            </a:r>
            <a:endParaRPr lang="ru-RU" sz="1800" dirty="0" smtClean="0"/>
          </a:p>
          <a:p>
            <a:pPr>
              <a:buNone/>
            </a:pPr>
            <a:r>
              <a:rPr lang="ru-RU" sz="1800" i="1" dirty="0" smtClean="0"/>
              <a:t> Руководитель на данном этапе изучает трудовую биографию педагога,  выявляет профессиональные кризисы и их влияние на процесс становления мастерства. Изучает мнение коллег, родителей об уровне профессионализма педагога.</a:t>
            </a:r>
          </a:p>
          <a:p>
            <a:pPr>
              <a:buNone/>
            </a:pPr>
            <a:r>
              <a:rPr lang="ru-RU" sz="1800" b="1" i="1" u="sng" dirty="0" smtClean="0"/>
              <a:t>Методы:</a:t>
            </a:r>
            <a:endParaRPr lang="ru-RU" sz="1800" u="sng" dirty="0" smtClean="0"/>
          </a:p>
          <a:p>
            <a:pPr lvl="0">
              <a:lnSpc>
                <a:spcPct val="110000"/>
              </a:lnSpc>
              <a:buFont typeface="Wingdings" pitchFamily="2" charset="2"/>
              <a:buChar char="§"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социологический опрос;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10000"/>
              </a:lnSpc>
              <a:buFont typeface="Wingdings" pitchFamily="2" charset="2"/>
              <a:buChar char="§"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беседы;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10000"/>
              </a:lnSpc>
              <a:buFont typeface="Wingdings" pitchFamily="2" charset="2"/>
              <a:buChar char="§"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наблюдение;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10000"/>
              </a:lnSpc>
              <a:buFont typeface="Wingdings" pitchFamily="2" charset="2"/>
              <a:buChar char="§"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анализ документации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IV</a:t>
            </a:r>
            <a:r>
              <a:rPr lang="ru-RU" i="1" dirty="0" smtClean="0">
                <a:solidFill>
                  <a:schemeClr val="tx1"/>
                </a:solidFill>
              </a:rPr>
              <a:t>   этап – планово-прогностический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u="sng" dirty="0" smtClean="0"/>
              <a:t>Задача этапа:</a:t>
            </a:r>
            <a:endParaRPr lang="ru-RU" u="sng" dirty="0" smtClean="0"/>
          </a:p>
          <a:p>
            <a:pPr>
              <a:buNone/>
            </a:pPr>
            <a:r>
              <a:rPr lang="ru-RU" b="1" i="1" dirty="0" smtClean="0"/>
              <a:t>Определение тенденции процесса становления педагога, планирование и прогноз его профессиональной деятельности.</a:t>
            </a:r>
          </a:p>
          <a:p>
            <a:pPr>
              <a:buNone/>
            </a:pPr>
            <a:r>
              <a:rPr lang="ru-RU" b="1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Осуществляя прогноз, руководитель, прежде всего выделяет позитивные тенденции процесса профессионального становления педагога, затем обозначает условия, при которых положительные элементы будут доминантными.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i="1" u="sng" dirty="0" smtClean="0"/>
              <a:t>Прогноз</a:t>
            </a:r>
            <a:r>
              <a:rPr lang="ru-RU" i="1" u="sng" dirty="0" smtClean="0"/>
              <a:t> </a:t>
            </a:r>
            <a:r>
              <a:rPr lang="ru-RU" i="1" dirty="0" smtClean="0"/>
              <a:t>– это ориентир для организации деятельности, он выполняет роль инструмента ближайшего и перспективного планирования, без которого  предупреждение возможных отклонений в процессе профессионального становления усиление позитивных тенденций невозможно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V</a:t>
            </a:r>
            <a:r>
              <a:rPr lang="ru-RU" i="1" dirty="0" smtClean="0">
                <a:solidFill>
                  <a:schemeClr val="tx1"/>
                </a:solidFill>
              </a:rPr>
              <a:t>   этап –– </a:t>
            </a:r>
            <a:r>
              <a:rPr lang="ru-RU" i="1" dirty="0" err="1" smtClean="0">
                <a:solidFill>
                  <a:schemeClr val="tx1"/>
                </a:solidFill>
              </a:rPr>
              <a:t>организационно-деятельностный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u="sng" dirty="0" smtClean="0"/>
              <a:t>Задача этапа:</a:t>
            </a:r>
            <a:endParaRPr lang="ru-RU" b="1" u="sng" dirty="0" smtClean="0"/>
          </a:p>
          <a:p>
            <a:pPr>
              <a:buNone/>
            </a:pPr>
            <a:r>
              <a:rPr lang="ru-RU" b="1" i="1" dirty="0" smtClean="0"/>
              <a:t>Определить организацию работы педагогом, направленную на ликвидацию проблем, выявленных в профессиональном становлении.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Руководитель совместно с педагогом организует изучение научно-методической литературы, определяет мероприятия, сроки выполнения и виды отчётной документации.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Руководитель обеспечивает участие педагога в различных формах методической работы (семинарах, педагогических чтениях т.д.), а также его учёбу вне стен образовательного учреждения.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VI</a:t>
            </a:r>
            <a:r>
              <a:rPr lang="ru-RU" i="1" dirty="0" smtClean="0">
                <a:solidFill>
                  <a:schemeClr val="tx1"/>
                </a:solidFill>
              </a:rPr>
              <a:t>   этап – коррекционно-творческий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u="sng" dirty="0" smtClean="0"/>
              <a:t>Задача этапа:</a:t>
            </a:r>
            <a:r>
              <a:rPr lang="ru-RU" i="1" u="sng" dirty="0" smtClean="0"/>
              <a:t> </a:t>
            </a:r>
            <a:endParaRPr lang="ru-RU" u="sng" dirty="0" smtClean="0"/>
          </a:p>
          <a:p>
            <a:pPr>
              <a:buNone/>
            </a:pPr>
            <a:r>
              <a:rPr lang="ru-RU" b="1" i="1" dirty="0" smtClean="0"/>
              <a:t>Коррекция совместных действий руководителя и педагога в процессе мониторинга.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 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процессе совместной деятельности руководителя и педагога возникают различного рода проблемы, сложности, порождаемые действием как закономерных, так и случайных, сопутствующих факторов.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VII</a:t>
            </a:r>
            <a:r>
              <a:rPr lang="ru-RU" i="1" dirty="0" smtClean="0">
                <a:solidFill>
                  <a:schemeClr val="tx1"/>
                </a:solidFill>
              </a:rPr>
              <a:t>  этап – </a:t>
            </a:r>
            <a:r>
              <a:rPr lang="ru-RU" i="1" dirty="0" err="1" smtClean="0">
                <a:solidFill>
                  <a:schemeClr val="tx1"/>
                </a:solidFill>
              </a:rPr>
              <a:t>итогово-аналитический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800" b="1" i="1" u="sng" dirty="0" smtClean="0"/>
              <a:t>Задача этапа:</a:t>
            </a:r>
            <a:r>
              <a:rPr lang="ru-RU" sz="1800" i="1" u="sng" dirty="0" smtClean="0"/>
              <a:t> </a:t>
            </a:r>
            <a:endParaRPr lang="ru-RU" sz="1800" u="sng" dirty="0" smtClean="0"/>
          </a:p>
          <a:p>
            <a:pPr indent="0">
              <a:buNone/>
            </a:pPr>
            <a:r>
              <a:rPr lang="ru-RU" sz="1800" i="1" dirty="0" smtClean="0"/>
              <a:t>Определить эффективность организационно-содержательных мероприятий по совершенствованию процесса профессионального становления педагога.</a:t>
            </a:r>
          </a:p>
          <a:p>
            <a:pPr indent="0">
              <a:buNone/>
            </a:pPr>
            <a:endParaRPr lang="ru-RU" sz="1800" i="1" dirty="0" smtClean="0"/>
          </a:p>
          <a:p>
            <a:pPr indent="0">
              <a:buNone/>
            </a:pPr>
            <a:endParaRPr lang="ru-RU" sz="1800" dirty="0" smtClean="0"/>
          </a:p>
          <a:p>
            <a:pPr indent="0" algn="ctr">
              <a:buNone/>
            </a:pPr>
            <a:r>
              <a:rPr lang="ru-RU" i="1" dirty="0" smtClean="0"/>
              <a:t> </a:t>
            </a:r>
            <a:r>
              <a:rPr lang="ru-RU" b="1" i="1" dirty="0" smtClean="0"/>
              <a:t>Представленный алгоритм имеет замкнутый цикл повторяющихся этапов, позволяющий на каждом из них иметь информацию о состоянии управляемого процесса.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52"/>
            <a:ext cx="8229600" cy="650085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4200" b="1" i="1" u="sng" dirty="0" smtClean="0"/>
              <a:t>Список </a:t>
            </a:r>
            <a:r>
              <a:rPr lang="ru-RU" sz="4200" b="1" i="1" u="sng" dirty="0" smtClean="0"/>
              <a:t>использованной литературы:</a:t>
            </a:r>
          </a:p>
          <a:p>
            <a:endParaRPr lang="ru-RU" sz="3600" dirty="0" smtClean="0"/>
          </a:p>
          <a:p>
            <a:r>
              <a:rPr lang="ru-RU" sz="3600" dirty="0" smtClean="0"/>
              <a:t>1. </a:t>
            </a:r>
            <a:r>
              <a:rPr lang="ru-RU" sz="3600" dirty="0" err="1" smtClean="0"/>
              <a:t>Бардовский</a:t>
            </a:r>
            <a:r>
              <a:rPr lang="ru-RU" sz="3600" dirty="0" smtClean="0"/>
              <a:t> Г.А. Управление качеством образовательного процесса / Г.А. </a:t>
            </a:r>
            <a:r>
              <a:rPr lang="ru-RU" sz="3600" dirty="0" err="1" smtClean="0"/>
              <a:t>Бордовский</a:t>
            </a:r>
            <a:r>
              <a:rPr lang="ru-RU" sz="3600" dirty="0" smtClean="0"/>
              <a:t>, А.А. Нестеров, С.Ю. </a:t>
            </a:r>
            <a:r>
              <a:rPr lang="ru-RU" sz="3600" dirty="0" err="1" smtClean="0"/>
              <a:t>Трапицин</a:t>
            </a:r>
            <a:r>
              <a:rPr lang="ru-RU" sz="3600" dirty="0" smtClean="0"/>
              <a:t>.- СПб.- 2001.</a:t>
            </a:r>
          </a:p>
          <a:p>
            <a:endParaRPr lang="ru-RU" sz="3600" dirty="0" smtClean="0"/>
          </a:p>
          <a:p>
            <a:r>
              <a:rPr lang="ru-RU" sz="3600" dirty="0" smtClean="0"/>
              <a:t>2. Большаков А.С., Михайлов В.И. Современный менеджмент: теория и практика. - СПб.: Питер.- 2000.</a:t>
            </a:r>
          </a:p>
          <a:p>
            <a:endParaRPr lang="ru-RU" sz="3600" dirty="0" smtClean="0"/>
          </a:p>
          <a:p>
            <a:r>
              <a:rPr lang="ru-RU" sz="3600" dirty="0" smtClean="0"/>
              <a:t>3. </a:t>
            </a:r>
            <a:r>
              <a:rPr lang="ru-RU" sz="3600" dirty="0" err="1" smtClean="0"/>
              <a:t>Бурлачук</a:t>
            </a:r>
            <a:r>
              <a:rPr lang="ru-RU" sz="3600" dirty="0" smtClean="0"/>
              <a:t> Л.Ф. Психодиагностика: Учебник для вузов. – СПб.: Питер.-2006.</a:t>
            </a:r>
          </a:p>
          <a:p>
            <a:endParaRPr lang="ru-RU" sz="3600" dirty="0" smtClean="0"/>
          </a:p>
          <a:p>
            <a:r>
              <a:rPr lang="ru-RU" sz="3600" dirty="0" smtClean="0"/>
              <a:t>4. Горб В.Г. Педагогический мониторинг в вузе: методология, теория, технологии. — Екатеринбург: Изд-во Урал, ун-та, 2003. - 387 с. </a:t>
            </a:r>
          </a:p>
          <a:p>
            <a:endParaRPr lang="ru-RU" sz="3600" dirty="0" smtClean="0"/>
          </a:p>
          <a:p>
            <a:r>
              <a:rPr lang="ru-RU" sz="3600" dirty="0" smtClean="0"/>
              <a:t>5. Горб В.Г. Педагогический мониторинг образовательного процесса как фактор повышения его уровня и результатов // Стандарты и мониторинг в образовании. - 2000. — № 5. —  33—37 с.</a:t>
            </a:r>
          </a:p>
          <a:p>
            <a:endParaRPr lang="ru-RU" sz="3600" dirty="0" smtClean="0"/>
          </a:p>
          <a:p>
            <a:r>
              <a:rPr lang="ru-RU" sz="3600" dirty="0" smtClean="0"/>
              <a:t>6. Горб В.Г. Технологические аспекты педагогического мониторинга взаимоотношений субъектов образовательной деятельности в вузе // Стандарты и мониторинг в образовании. - 2003. - № 2. - 46-52 с.</a:t>
            </a:r>
          </a:p>
          <a:p>
            <a:endParaRPr lang="ru-RU" sz="3600" dirty="0" smtClean="0"/>
          </a:p>
          <a:p>
            <a:r>
              <a:rPr lang="ru-RU" sz="3600" dirty="0" smtClean="0"/>
              <a:t>7. Горбов Ф.Д. Лебедев В.И. Психоневрологические аспекты труда операторов. - М.- 1975.</a:t>
            </a:r>
          </a:p>
          <a:p>
            <a:endParaRPr lang="ru-RU" sz="3600" dirty="0" smtClean="0"/>
          </a:p>
          <a:p>
            <a:r>
              <a:rPr lang="ru-RU" sz="3600" dirty="0" smtClean="0"/>
              <a:t>8. Денисов А.А. Современные проблемы системного анализа: Информационные основы. - СПб.: </a:t>
            </a:r>
            <a:r>
              <a:rPr lang="ru-RU" sz="3600" dirty="0" err="1" smtClean="0"/>
              <a:t>СПбГПУ</a:t>
            </a:r>
            <a:r>
              <a:rPr lang="ru-RU" sz="3600" dirty="0" smtClean="0"/>
              <a:t>.- 2003.- 276 с.</a:t>
            </a:r>
          </a:p>
          <a:p>
            <a:endParaRPr lang="ru-RU" sz="3600" dirty="0" smtClean="0"/>
          </a:p>
          <a:p>
            <a:r>
              <a:rPr lang="ru-RU" sz="3600" dirty="0" smtClean="0"/>
              <a:t>9. Казакова Н.Е. Оценка качества подготовки учителя в системе непрерывного образования / Н.Е. Казакова, И.А. </a:t>
            </a:r>
            <a:r>
              <a:rPr lang="ru-RU" sz="3600" dirty="0" err="1" smtClean="0"/>
              <a:t>Валеева</a:t>
            </a:r>
            <a:r>
              <a:rPr lang="ru-RU" sz="3600" dirty="0" smtClean="0"/>
              <a:t> // Современные диагностические и оценочные средства для аттес­тации качества образования и применение </a:t>
            </a:r>
            <a:r>
              <a:rPr lang="ru-RU" sz="3600" dirty="0" err="1" smtClean="0"/>
              <a:t>компьютерно-информационных</a:t>
            </a:r>
            <a:r>
              <a:rPr lang="ru-RU" sz="3600" dirty="0" smtClean="0"/>
              <a:t> технологий. — М.: Исследовательский центр проблем качества подготовки специалистов.- 2006.</a:t>
            </a:r>
          </a:p>
          <a:p>
            <a:endParaRPr lang="ru-RU" sz="3600" dirty="0" smtClean="0"/>
          </a:p>
          <a:p>
            <a:r>
              <a:rPr lang="ru-RU" sz="3600" dirty="0" smtClean="0"/>
              <a:t>10. Ковалев А.Г. Коллектив и социально-психологические проблемы руководства. - М.- 1975.</a:t>
            </a:r>
          </a:p>
          <a:p>
            <a:endParaRPr lang="ru-RU" sz="3600" dirty="0" smtClean="0"/>
          </a:p>
          <a:p>
            <a:r>
              <a:rPr lang="ru-RU" sz="3600" dirty="0" smtClean="0"/>
              <a:t>11. Кузьмина Н.В. </a:t>
            </a:r>
            <a:r>
              <a:rPr lang="ru-RU" sz="3600" dirty="0" err="1" smtClean="0"/>
              <a:t>Акмеологическая</a:t>
            </a:r>
            <a:r>
              <a:rPr lang="ru-RU" sz="3600" dirty="0" smtClean="0"/>
              <a:t> теория повышения качества подготовки специалистов образования / Н.В. Кузьмина. — М.- 2000.</a:t>
            </a:r>
          </a:p>
          <a:p>
            <a:endParaRPr lang="ru-RU" sz="3600" dirty="0" smtClean="0"/>
          </a:p>
          <a:p>
            <a:r>
              <a:rPr lang="ru-RU" sz="3600" dirty="0" smtClean="0"/>
              <a:t>12. Макаренко А.С. Воспитание гражданина / Сост. Р.М. </a:t>
            </a:r>
            <a:r>
              <a:rPr lang="ru-RU" sz="3600" dirty="0" err="1" smtClean="0"/>
              <a:t>Бескина</a:t>
            </a:r>
            <a:r>
              <a:rPr lang="ru-RU" sz="3600" dirty="0" smtClean="0"/>
              <a:t>, М.Д. Виноградова. - М.: Просвещение.- 1988.- 172 с.</a:t>
            </a:r>
          </a:p>
          <a:p>
            <a:endParaRPr lang="ru-RU" sz="3600" dirty="0" smtClean="0"/>
          </a:p>
          <a:p>
            <a:r>
              <a:rPr lang="ru-RU" sz="3600" dirty="0" smtClean="0"/>
              <a:t>13. Могилевский В.Д. Методология систем: вербальный подход. — М.: Экономика.- 1999. —251 с.</a:t>
            </a:r>
          </a:p>
          <a:p>
            <a:endParaRPr lang="ru-RU" sz="3600" dirty="0" smtClean="0"/>
          </a:p>
          <a:p>
            <a:r>
              <a:rPr lang="ru-RU" sz="3600" dirty="0" smtClean="0"/>
              <a:t>14. Моисеев Н.Н. Элементы теории оптимальных систем. — М.: Наука.-1974. —528 с.</a:t>
            </a:r>
          </a:p>
          <a:p>
            <a:endParaRPr lang="ru-RU" sz="3600" dirty="0" smtClean="0"/>
          </a:p>
          <a:p>
            <a:r>
              <a:rPr lang="ru-RU" sz="3600" dirty="0" smtClean="0"/>
              <a:t>15. Новиков А.М. Методология образования. — М.: </a:t>
            </a:r>
            <a:r>
              <a:rPr lang="ru-RU" sz="3600" dirty="0" err="1" smtClean="0"/>
              <a:t>Эгвест</a:t>
            </a:r>
            <a:r>
              <a:rPr lang="ru-RU" sz="3600" dirty="0" smtClean="0"/>
              <a:t>.- 2002. —320 с.</a:t>
            </a:r>
          </a:p>
          <a:p>
            <a:endParaRPr lang="ru-RU" sz="3600" dirty="0" smtClean="0"/>
          </a:p>
          <a:p>
            <a:r>
              <a:rPr lang="ru-RU" sz="3600" dirty="0" smtClean="0"/>
              <a:t>16. Новый иллюстрированный энциклопедический словарь /   В.И. Бородулин, А.П. </a:t>
            </a:r>
            <a:r>
              <a:rPr lang="ru-RU" sz="3600" dirty="0" err="1" smtClean="0"/>
              <a:t>Горкин</a:t>
            </a:r>
            <a:r>
              <a:rPr lang="ru-RU" sz="3600" dirty="0" smtClean="0"/>
              <a:t>, А.А. Гусев, Н.М. </a:t>
            </a:r>
            <a:r>
              <a:rPr lang="ru-RU" sz="3600" dirty="0" err="1" smtClean="0"/>
              <a:t>Ланда</a:t>
            </a:r>
            <a:r>
              <a:rPr lang="ru-RU" sz="3600" dirty="0" smtClean="0"/>
              <a:t> и др. —М.: Большая Российская энциклопедия.- 1998.</a:t>
            </a:r>
          </a:p>
          <a:p>
            <a:endParaRPr lang="ru-RU" sz="3600" dirty="0" smtClean="0"/>
          </a:p>
          <a:p>
            <a:r>
              <a:rPr lang="ru-RU" sz="3600" dirty="0" smtClean="0"/>
              <a:t>17. </a:t>
            </a:r>
            <a:r>
              <a:rPr lang="ru-RU" sz="3600" dirty="0" err="1" smtClean="0"/>
              <a:t>Нуждин</a:t>
            </a:r>
            <a:r>
              <a:rPr lang="ru-RU" sz="3600" dirty="0" smtClean="0"/>
              <a:t> В.Н. Стратегия и тактика управления качеством образования / В.Н. </a:t>
            </a:r>
            <a:r>
              <a:rPr lang="ru-RU" sz="3600" dirty="0" err="1" smtClean="0"/>
              <a:t>Нуждин</a:t>
            </a:r>
            <a:r>
              <a:rPr lang="ru-RU" sz="3600" dirty="0" smtClean="0"/>
              <a:t>, Г.Г. </a:t>
            </a:r>
            <a:r>
              <a:rPr lang="ru-RU" sz="3600" dirty="0" err="1" smtClean="0"/>
              <a:t>Кадамцев</a:t>
            </a:r>
            <a:r>
              <a:rPr lang="ru-RU" sz="3600" dirty="0" smtClean="0"/>
              <a:t> [и др.]. — Иваново.- 2003.</a:t>
            </a:r>
          </a:p>
          <a:p>
            <a:endParaRPr lang="ru-RU" sz="3600" dirty="0" smtClean="0"/>
          </a:p>
          <a:p>
            <a:r>
              <a:rPr lang="ru-RU" sz="3600" dirty="0" smtClean="0"/>
              <a:t>18. </a:t>
            </a:r>
            <a:r>
              <a:rPr lang="ru-RU" sz="3600" dirty="0" err="1" smtClean="0"/>
              <a:t>Умайский</a:t>
            </a:r>
            <a:r>
              <a:rPr lang="ru-RU" sz="3600" dirty="0" smtClean="0"/>
              <a:t> Л.И. Психология организаторской деятельности школьников. — М.- 1980.</a:t>
            </a:r>
          </a:p>
          <a:p>
            <a:endParaRPr lang="ru-RU" sz="3600" dirty="0" smtClean="0"/>
          </a:p>
          <a:p>
            <a:r>
              <a:rPr lang="ru-RU" sz="3600" dirty="0" smtClean="0"/>
              <a:t>19. Чижов Н. О преподавании законоведения в средних учебных заведениях Министерства народного просвещения / Н. Чижов // Журнал Министерства народного просвещения. - 1906. — Ч. 5. -Октябрь.- 59-75 с.</a:t>
            </a:r>
          </a:p>
          <a:p>
            <a:endParaRPr lang="ru-RU" sz="3600" dirty="0" smtClean="0"/>
          </a:p>
          <a:p>
            <a:r>
              <a:rPr lang="ru-RU" sz="3600" dirty="0" smtClean="0"/>
              <a:t>20. </a:t>
            </a:r>
            <a:r>
              <a:rPr lang="ru-RU" sz="3600" dirty="0" err="1" smtClean="0"/>
              <a:t>Шевандрин</a:t>
            </a:r>
            <a:r>
              <a:rPr lang="ru-RU" sz="3600" dirty="0" smtClean="0"/>
              <a:t> Н.И. Социальная психология в образовании: 4.1. Концептуальные и прикладные основы социальной психологии. -М.: </a:t>
            </a:r>
            <a:r>
              <a:rPr lang="ru-RU" sz="3600" dirty="0" err="1" smtClean="0"/>
              <a:t>Владос</a:t>
            </a:r>
            <a:r>
              <a:rPr lang="ru-RU" sz="3600" dirty="0" smtClean="0"/>
              <a:t>.- 1995.</a:t>
            </a:r>
          </a:p>
          <a:p>
            <a:endParaRPr lang="ru-RU" sz="3600" dirty="0" smtClean="0"/>
          </a:p>
          <a:p>
            <a:r>
              <a:rPr lang="ru-RU" sz="3600" dirty="0" smtClean="0"/>
              <a:t>21. Якунин В.А. Педагогическая психология. -СПб.: Изд-во Михайлова В.А.: Изд-во «</a:t>
            </a:r>
            <a:r>
              <a:rPr lang="ru-RU" sz="3600" dirty="0" err="1" smtClean="0"/>
              <a:t>Полиус</a:t>
            </a:r>
            <a:r>
              <a:rPr lang="ru-RU" sz="3600" dirty="0" smtClean="0"/>
              <a:t>».- 1998.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i="1" u="sng" dirty="0" smtClean="0">
                <a:solidFill>
                  <a:schemeClr val="tx1"/>
                </a:solidFill>
              </a:rPr>
              <a:t>Актуальность данной проблемы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Существенные политические, экономические и социальные изменения, произошедшие в нашей стране за последние десятилетия, вызвали потребность в содержательном и структурном обновлении образовании и воспитания. Согласно «Концепции модернизации Российского образования на период до 2010 года» цель модернизации образования состоит в создании механизма устойчивого развития системы образования, обеспечения ее соответствия социальным и экономическим потребностям страны, запросам личности, общества и государства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>
                <a:solidFill>
                  <a:schemeClr val="tx1"/>
                </a:solidFill>
              </a:rPr>
              <a:t>Цель мониторинга: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Непрерывное, научно-обоснованное,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диагностико-прогностическое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слежение за характером протекания  изменений нравственно-эмоционального состояния педагогов, получение объективной и достоверной информации о динамики процесса становления педагогического мастерства педагогов и специалистов  ДОУ с целью включения результатов наблюдений в управление их профессиональным становлении.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>
                <a:solidFill>
                  <a:schemeClr val="tx1"/>
                </a:solidFill>
              </a:rPr>
              <a:t>Задачи: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диагностировать компетентность педагогов и специалистов ДОУ и разработать на этой основе план индивидуальной и дифференцированной работы;            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создать диагностический инструментарий (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опросники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с помощью которых возможно максимально точно осуществить мониторинг;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проследить тенденции, предвидеть возможные пути управленческой деятельности, направленную на поддержку и развитие положительных тенденций.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effectLst/>
              </a:rPr>
              <a:t>Функции мониторинга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Гностическая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накопление, обобщение, анализ, структуризация данных об уровне профессиональной компетентности  педагогов и специалистов ДОУ.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Прогностическая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тенденции процесса становления педагога, планирование и прогноз его профессиональной деятельности.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Ориентировочная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педагогов, направленная на ликвидацию проблем, выявленных в профессиональном становлении возможность определить значение отдельных процессов развития духовности ребенка.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Контрольно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оценочная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выявление и преодоление различного рода проблем, возникающих в процессе становления профессиональной компетентности педагогов.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Коррекционная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своевременное внесение поправок в процесс формирования профессиональной  компетентности  педагогов.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Координационная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взаимное ориентирование и согласованность действий при организации воспитательно-образовательного  процесса со всеми участниками педагогического процесса (воспитателями, специалистами, медицинскими работниками).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>
                <a:solidFill>
                  <a:schemeClr val="tx1"/>
                </a:solidFill>
                <a:effectLst/>
              </a:rPr>
              <a:t>Принципы  мониторинга</a:t>
            </a:r>
            <a:r>
              <a:rPr lang="ru-RU" u="sng" dirty="0" smtClean="0"/>
              <a:t/>
            </a:r>
            <a:br>
              <a:rPr lang="ru-RU" u="sng" dirty="0" smtClean="0"/>
            </a:br>
            <a:endParaRPr lang="ru-RU" u="sng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>
            <a:noAutofit/>
          </a:bodyPr>
          <a:lstStyle/>
          <a:p>
            <a:pPr lvl="0"/>
            <a:r>
              <a:rPr lang="ru-RU" sz="1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непрерывности: </a:t>
            </a:r>
            <a:endParaRPr lang="ru-RU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1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целостная, динамическая развивающаяся система,  в которой происходят структурно—функциональные перестройки, носящие не только количественный, но и качественный характер</a:t>
            </a:r>
          </a:p>
          <a:p>
            <a:pPr>
              <a:buNone/>
            </a:pPr>
            <a:endParaRPr lang="ru-RU" sz="11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sz="1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научности:</a:t>
            </a:r>
            <a:endParaRPr lang="ru-RU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1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процесс строится по основным закономерностям психолого-педагогического познания и управления педагогическими объектами и явлениями</a:t>
            </a:r>
          </a:p>
          <a:p>
            <a:pPr>
              <a:buNone/>
            </a:pPr>
            <a:endParaRPr lang="ru-RU" sz="11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sz="1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целесообразности:</a:t>
            </a:r>
            <a:endParaRPr lang="ru-RU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1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ru-RU" sz="1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мониторинг – средство глубокого изучения и инструмент педагогического управления качеством воспитательного процесса.</a:t>
            </a:r>
            <a:endParaRPr lang="ru-RU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1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sz="1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</a:t>
            </a:r>
            <a:r>
              <a:rPr lang="ru-RU" sz="1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диагностико</a:t>
            </a:r>
            <a:r>
              <a:rPr lang="ru-RU" sz="1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прогностической направленности:</a:t>
            </a:r>
            <a:endParaRPr lang="ru-RU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1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полученная в ходе исследования информация должна быть соотнесена с определённой заранее описанной нормативной картиной</a:t>
            </a:r>
          </a:p>
          <a:p>
            <a:pPr>
              <a:buNone/>
            </a:pPr>
            <a:endParaRPr lang="ru-RU" sz="11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sz="1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направленности:</a:t>
            </a:r>
            <a:endParaRPr lang="ru-RU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1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направленность педагогического мониторинга на особенности текущих процессов, что предполагает обнаружение и фиксацию непрогнозируемых, неожиданных результатов профессионального становления</a:t>
            </a:r>
            <a:endParaRPr lang="ru-RU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sz="1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</a:t>
            </a:r>
            <a:r>
              <a:rPr lang="ru-RU" sz="1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прогностичности</a:t>
            </a:r>
            <a:r>
              <a:rPr lang="ru-RU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None/>
            </a:pPr>
            <a:r>
              <a:rPr lang="ru-RU" sz="1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выделение позитивных тенденций процесса профессионального становления педагога, при которых положительные моменты будут доминантными ориентир для организации деятельности, он выполняет роль инструмента ближайшего и перспективного планирования, без которого предупреждение возможных отклонений в процессе профессионального становления  усиление позитивных тенденций невозможно</a:t>
            </a:r>
            <a:endParaRPr lang="ru-RU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r>
              <a:rPr lang="ru-RU" sz="1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общественно-административной эксперти­зы</a:t>
            </a:r>
            <a:r>
              <a:rPr lang="ru-RU" sz="1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1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определение эффективности организационно-содержательных мероприятий по совершенствованию процесса профессионального становления педагогов</a:t>
            </a:r>
            <a:endParaRPr lang="ru-RU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endParaRPr lang="ru-RU" sz="1100" dirty="0" smtClean="0"/>
          </a:p>
          <a:p>
            <a:endParaRPr lang="ru-RU" sz="11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ru-RU" sz="2400" u="sng" dirty="0" smtClean="0">
                <a:solidFill>
                  <a:schemeClr val="tx1"/>
                </a:solidFill>
                <a:effectLst/>
              </a:rPr>
              <a:t>Условия проведения мониторинга  внедрение мониторинга профессионального </a:t>
            </a:r>
            <a:br>
              <a:rPr lang="ru-RU" sz="2400" u="sng" dirty="0" smtClean="0">
                <a:solidFill>
                  <a:schemeClr val="tx1"/>
                </a:solidFill>
                <a:effectLst/>
              </a:rPr>
            </a:br>
            <a:r>
              <a:rPr lang="ru-RU" sz="2400" u="sng" dirty="0" smtClean="0">
                <a:solidFill>
                  <a:schemeClr val="tx1"/>
                </a:solidFill>
                <a:effectLst/>
              </a:rPr>
              <a:t>становления требует от администрации учреждения: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</a:rPr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400" b="1" dirty="0" smtClean="0"/>
              <a:t> Исключения из практики формализма в оценке профессиональных достижений (использовать их как элемент профессионального роста педагога или специалиста, а не как результат этого процесса).</a:t>
            </a:r>
            <a:endParaRPr lang="ru-RU" sz="1400" dirty="0" smtClean="0"/>
          </a:p>
          <a:p>
            <a:pPr lvl="0"/>
            <a:r>
              <a:rPr lang="ru-RU" sz="1400" b="1" dirty="0" smtClean="0"/>
              <a:t>Требуется длительная работа с коллективом по преодолению непонимания и недоверия, а в ряде случаев и боязни педагогов участвовать в реализации мониторинга профессионального становления.</a:t>
            </a:r>
            <a:endParaRPr lang="ru-RU" sz="1400" dirty="0" smtClean="0"/>
          </a:p>
          <a:p>
            <a:pPr lvl="0"/>
            <a:r>
              <a:rPr lang="ru-RU" sz="1400" b="1" dirty="0" smtClean="0"/>
              <a:t>Необходимо изменить отношение самого педагога или специалиста к полученным результатам его деятельности, которые являются основанием для планирования работы по дальнейшему профессиональному самосовершенствованию.</a:t>
            </a:r>
          </a:p>
          <a:p>
            <a:pPr lvl="0"/>
            <a:endParaRPr lang="ru-RU" sz="1400" b="1" dirty="0" smtClean="0"/>
          </a:p>
          <a:p>
            <a:pPr lvl="0"/>
            <a:r>
              <a:rPr lang="ru-RU" sz="1400" i="1" dirty="0" smtClean="0"/>
              <a:t> для каждого педагога  ведется единая карта мониторинга качества профессиональной компетентности;</a:t>
            </a:r>
            <a:endParaRPr lang="ru-RU" sz="1400" dirty="0" smtClean="0"/>
          </a:p>
          <a:p>
            <a:pPr lvl="0"/>
            <a:r>
              <a:rPr lang="ru-RU" sz="1400" i="1" dirty="0" smtClean="0"/>
              <a:t>индивидуальную карту мониторинга педагог  заполняет самостоятельно  после каждой диагностики;</a:t>
            </a:r>
            <a:endParaRPr lang="ru-RU" sz="1400" dirty="0" smtClean="0"/>
          </a:p>
          <a:p>
            <a:pPr lvl="0"/>
            <a:r>
              <a:rPr lang="ru-RU" sz="1400" i="1" dirty="0" smtClean="0"/>
              <a:t>на основании карт мониторинга руководитель или методист заносит результаты в сводную таблицу, на основании которой делает анализ результативности проделанной работы и определяется план дальнейшего совершенствования мастерства</a:t>
            </a:r>
            <a:endParaRPr lang="ru-RU" sz="1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i="1" u="sng" dirty="0" smtClean="0">
                <a:solidFill>
                  <a:schemeClr val="tx1"/>
                </a:solidFill>
              </a:rPr>
              <a:t/>
            </a:r>
            <a:br>
              <a:rPr lang="ru-RU" i="1" u="sng" dirty="0" smtClean="0">
                <a:solidFill>
                  <a:schemeClr val="tx1"/>
                </a:solidFill>
              </a:rPr>
            </a:br>
            <a:r>
              <a:rPr lang="en-US" i="1" u="sng" dirty="0" smtClean="0">
                <a:solidFill>
                  <a:schemeClr val="tx1"/>
                </a:solidFill>
              </a:rPr>
              <a:t>I</a:t>
            </a:r>
            <a:r>
              <a:rPr lang="ru-RU" i="1" u="sng" dirty="0" smtClean="0">
                <a:solidFill>
                  <a:schemeClr val="tx1"/>
                </a:solidFill>
              </a:rPr>
              <a:t> этап – подготовительный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5206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u="sng" dirty="0" smtClean="0"/>
              <a:t>Задачи этапа: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1600" b="1" i="1" dirty="0" smtClean="0"/>
              <a:t>Определение целей, мотивации и задач мониторинга.</a:t>
            </a:r>
          </a:p>
          <a:p>
            <a:pPr lvl="0">
              <a:buFont typeface="Wingdings" pitchFamily="2" charset="2"/>
              <a:buChar char="ü"/>
            </a:pPr>
            <a:r>
              <a:rPr lang="ru-RU" sz="1600" b="1" i="1" dirty="0" smtClean="0"/>
              <a:t>Определение основных показателей и критериев. </a:t>
            </a:r>
            <a:r>
              <a:rPr lang="ru-RU" sz="1600" i="1" dirty="0" smtClean="0"/>
              <a:t> </a:t>
            </a:r>
          </a:p>
          <a:p>
            <a:pPr>
              <a:buNone/>
            </a:pPr>
            <a:r>
              <a:rPr lang="ru-RU" sz="1600" i="1" dirty="0" smtClean="0"/>
              <a:t>       </a:t>
            </a:r>
            <a:r>
              <a:rPr lang="ru-RU" sz="1400" dirty="0" smtClean="0"/>
              <a:t>Критерии оценки качества педагогической деятельности – признаки </a:t>
            </a:r>
            <a:r>
              <a:rPr lang="ru-RU" sz="1400" dirty="0" err="1" smtClean="0"/>
              <a:t>сформированности</a:t>
            </a:r>
            <a:r>
              <a:rPr lang="ru-RU" sz="1400" dirty="0" smtClean="0"/>
              <a:t> профессиональных компетентностей, готовности к профессиональной деятельности.</a:t>
            </a:r>
          </a:p>
          <a:p>
            <a:pPr>
              <a:buNone/>
            </a:pPr>
            <a:r>
              <a:rPr lang="ru-RU" sz="1400" dirty="0" smtClean="0"/>
              <a:t>        В диагностике критерием является переменная </a:t>
            </a:r>
            <a:r>
              <a:rPr lang="ru-RU" sz="1400" dirty="0" err="1" smtClean="0"/>
              <a:t>величена</a:t>
            </a:r>
            <a:r>
              <a:rPr lang="ru-RU" sz="1400" dirty="0" smtClean="0"/>
              <a:t>, принимающая разные значения для разных случаев или для различных моментов времени в рамках одного случая.</a:t>
            </a:r>
          </a:p>
          <a:p>
            <a:pPr>
              <a:buNone/>
            </a:pPr>
            <a:r>
              <a:rPr lang="ru-RU" sz="1400" dirty="0" smtClean="0"/>
              <a:t>        Критерии дают возможность судить о состоянии объекта диагностики.</a:t>
            </a:r>
          </a:p>
          <a:p>
            <a:pPr>
              <a:buNone/>
            </a:pPr>
            <a:endParaRPr lang="ru-RU" sz="1400" dirty="0" smtClean="0"/>
          </a:p>
          <a:p>
            <a:pPr>
              <a:buFont typeface="Wingdings" pitchFamily="2" charset="2"/>
              <a:buChar char="ü"/>
            </a:pPr>
            <a:r>
              <a:rPr lang="ru-RU" sz="1400" b="1" i="1" dirty="0" smtClean="0"/>
              <a:t> Выбор способа установления реальных достижений (реального уровня) обследуемого объекта, выбор инструментария</a:t>
            </a:r>
          </a:p>
          <a:p>
            <a:pPr algn="ctr"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b="1" i="1" dirty="0" smtClean="0"/>
              <a:t>Методы диагностики</a:t>
            </a:r>
            <a:r>
              <a:rPr lang="ru-RU" sz="1600" i="1" dirty="0" smtClean="0"/>
              <a:t>:</a:t>
            </a:r>
            <a:endParaRPr lang="ru-RU" sz="1600" dirty="0" smtClean="0"/>
          </a:p>
          <a:p>
            <a:pPr lvl="0"/>
            <a:r>
              <a:rPr lang="ru-RU" sz="1600" i="1" dirty="0" smtClean="0"/>
              <a:t>наблюдение;</a:t>
            </a:r>
            <a:endParaRPr lang="ru-RU" sz="1600" dirty="0" smtClean="0"/>
          </a:p>
          <a:p>
            <a:pPr lvl="0"/>
            <a:r>
              <a:rPr lang="ru-RU" sz="1600" i="1" dirty="0" smtClean="0"/>
              <a:t>тестирование;</a:t>
            </a:r>
            <a:endParaRPr lang="ru-RU" sz="1600" dirty="0" smtClean="0"/>
          </a:p>
          <a:p>
            <a:pPr lvl="0"/>
            <a:r>
              <a:rPr lang="ru-RU" sz="1600" i="1" dirty="0" smtClean="0"/>
              <a:t>анкетирование;</a:t>
            </a:r>
            <a:endParaRPr lang="ru-RU" sz="1600" dirty="0" smtClean="0"/>
          </a:p>
          <a:p>
            <a:r>
              <a:rPr lang="ru-RU" sz="1600" i="1" dirty="0" smtClean="0"/>
              <a:t>анализ документации</a:t>
            </a:r>
            <a:endParaRPr lang="ru-RU" sz="1600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II</a:t>
            </a:r>
            <a:r>
              <a:rPr lang="ru-RU" i="1" dirty="0" smtClean="0">
                <a:solidFill>
                  <a:schemeClr val="tx1"/>
                </a:solidFill>
              </a:rPr>
              <a:t> этап – практическая часть мониторинга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этапа: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1.Сбор информации с помощью подобранных методик.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2.Количественная и качественная обработка полученных результатов;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3.Учет индивидуальных достижений.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1500" i="1" dirty="0" smtClean="0"/>
              <a:t>На данном этапе руководитель имеет возможность установить степень соответствия профессиональных показателей педагога требуемым квалификационным характеристикам, следовательно, определить уровень профессионального становления педагога.</a:t>
            </a:r>
            <a:endParaRPr lang="ru-RU" sz="1500" dirty="0" smtClean="0"/>
          </a:p>
          <a:p>
            <a:pPr>
              <a:buNone/>
            </a:pPr>
            <a:r>
              <a:rPr lang="ru-RU" sz="1500" i="1" dirty="0" smtClean="0"/>
              <a:t> На основании полученных данных на втором этапе мониторинга проводится детальный анализ причин возникновения встречающихся в процессе становления трудностей и проблем.</a:t>
            </a:r>
          </a:p>
          <a:p>
            <a:pPr>
              <a:buNone/>
            </a:pPr>
            <a:r>
              <a:rPr lang="ru-RU" sz="1900" b="1" i="1" dirty="0" smtClean="0"/>
              <a:t> Методы:</a:t>
            </a:r>
            <a:endParaRPr lang="ru-RU" sz="1900" dirty="0" smtClean="0"/>
          </a:p>
          <a:p>
            <a:pPr lvl="0"/>
            <a:r>
              <a:rPr lang="ru-RU" sz="1900" i="1" dirty="0" smtClean="0"/>
              <a:t>наблюдение;</a:t>
            </a:r>
            <a:endParaRPr lang="ru-RU" sz="1900" dirty="0" smtClean="0"/>
          </a:p>
          <a:p>
            <a:pPr lvl="0"/>
            <a:r>
              <a:rPr lang="ru-RU" sz="1900" i="1" dirty="0" smtClean="0"/>
              <a:t>беседа;</a:t>
            </a:r>
            <a:endParaRPr lang="ru-RU" sz="1900" dirty="0" smtClean="0"/>
          </a:p>
          <a:p>
            <a:pPr lvl="0"/>
            <a:r>
              <a:rPr lang="ru-RU" sz="1900" i="1" dirty="0" smtClean="0"/>
              <a:t>анализ документации;</a:t>
            </a:r>
            <a:endParaRPr lang="ru-RU" sz="19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79</TotalTime>
  <Words>1110</Words>
  <Application>Microsoft Office PowerPoint</Application>
  <PresentationFormat>Экран (4:3)</PresentationFormat>
  <Paragraphs>160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Программа мониторинга</vt:lpstr>
      <vt:lpstr>Актуальность данной проблемы </vt:lpstr>
      <vt:lpstr>Цель мониторинга:  </vt:lpstr>
      <vt:lpstr>Задачи:  </vt:lpstr>
      <vt:lpstr>Функции мониторинга </vt:lpstr>
      <vt:lpstr>Принципы  мониторинга </vt:lpstr>
      <vt:lpstr>Условия проведения мониторинга  внедрение мониторинга профессионального  становления требует от администрации учреждения:   </vt:lpstr>
      <vt:lpstr> I этап – подготовительный   </vt:lpstr>
      <vt:lpstr>II этап – практическая часть мониторинга  </vt:lpstr>
      <vt:lpstr>  III этап – уточняющий </vt:lpstr>
      <vt:lpstr>IV   этап – планово-прогностический    </vt:lpstr>
      <vt:lpstr>V   этап –– организационно-деятельностный </vt:lpstr>
      <vt:lpstr>VI   этап – коррекционно-творческий   </vt:lpstr>
      <vt:lpstr>VII  этап – итогово-аналитический 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мониторинга</dc:title>
  <dc:creator>user</dc:creator>
  <cp:lastModifiedBy>user</cp:lastModifiedBy>
  <cp:revision>9</cp:revision>
  <dcterms:created xsi:type="dcterms:W3CDTF">2009-12-20T06:03:41Z</dcterms:created>
  <dcterms:modified xsi:type="dcterms:W3CDTF">2009-12-21T17:18:00Z</dcterms:modified>
</cp:coreProperties>
</file>