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9" r:id="rId3"/>
    <p:sldId id="266" r:id="rId4"/>
    <p:sldId id="267" r:id="rId5"/>
    <p:sldId id="258" r:id="rId6"/>
    <p:sldId id="256" r:id="rId7"/>
    <p:sldId id="264" r:id="rId8"/>
    <p:sldId id="265" r:id="rId9"/>
    <p:sldId id="260" r:id="rId10"/>
    <p:sldId id="268" r:id="rId11"/>
    <p:sldId id="257" r:id="rId12"/>
    <p:sldId id="262" r:id="rId13"/>
    <p:sldId id="263" r:id="rId14"/>
    <p:sldId id="26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40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0B4E-F7EB-4128-B0E1-83CFEC823AFC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6EFA5-D479-451E-AC06-58904F434F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0B4E-F7EB-4128-B0E1-83CFEC823AFC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6EFA5-D479-451E-AC06-58904F434F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0B4E-F7EB-4128-B0E1-83CFEC823AFC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6EFA5-D479-451E-AC06-58904F434F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0B4E-F7EB-4128-B0E1-83CFEC823AFC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6EFA5-D479-451E-AC06-58904F434F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0B4E-F7EB-4128-B0E1-83CFEC823AFC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6EFA5-D479-451E-AC06-58904F434F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0B4E-F7EB-4128-B0E1-83CFEC823AFC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6EFA5-D479-451E-AC06-58904F434F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0B4E-F7EB-4128-B0E1-83CFEC823AFC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6EFA5-D479-451E-AC06-58904F434F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0B4E-F7EB-4128-B0E1-83CFEC823AFC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6EFA5-D479-451E-AC06-58904F434F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0B4E-F7EB-4128-B0E1-83CFEC823AFC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6EFA5-D479-451E-AC06-58904F434F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0B4E-F7EB-4128-B0E1-83CFEC823AFC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6EFA5-D479-451E-AC06-58904F434F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0B4E-F7EB-4128-B0E1-83CFEC823AFC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6EFA5-D479-451E-AC06-58904F434F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90B4E-F7EB-4128-B0E1-83CFEC823AFC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6EFA5-D479-451E-AC06-58904F434F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8229600" cy="1571636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f:\Documents and Settings\ilya\Мои рисунки\толстой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736"/>
            <a:ext cx="3000364" cy="407569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00034" y="142852"/>
            <a:ext cx="7742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МОУ   «Средняя общеобразовательная школа №7»   г. Донского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714480" y="642918"/>
            <a:ext cx="5154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«Азбука жизни» Л.Н.Толстого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57290" y="114298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857620" y="2428868"/>
            <a:ext cx="471490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Тема: «Карл Иванович и Николенька»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Л.Н.Толстой «Детство».     Главы из повести.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 Глава 4 – «Классы»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929058" y="1428736"/>
            <a:ext cx="4643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Урок   литературного  чтения  в  4  классе</a:t>
            </a:r>
          </a:p>
          <a:p>
            <a:r>
              <a:rPr lang="ru-RU" dirty="0" smtClean="0"/>
              <a:t>                     УМК «школа России» 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071934" y="4714884"/>
            <a:ext cx="42707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Составила  </a:t>
            </a:r>
          </a:p>
          <a:p>
            <a:r>
              <a:rPr lang="ru-RU" dirty="0" smtClean="0"/>
              <a:t>                   </a:t>
            </a:r>
            <a:r>
              <a:rPr lang="ru-RU" dirty="0" err="1" smtClean="0"/>
              <a:t>Махлина</a:t>
            </a:r>
            <a:r>
              <a:rPr lang="ru-RU" dirty="0" smtClean="0"/>
              <a:t>  Евгения  Ильинична -</a:t>
            </a:r>
          </a:p>
          <a:p>
            <a:r>
              <a:rPr lang="ru-RU" dirty="0" smtClean="0"/>
              <a:t>                     учитель  начальных  классов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14818"/>
            <a:ext cx="8229600" cy="928694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ru-RU" sz="2400" dirty="0" smtClean="0"/>
              <a:t>  Кто из этих мальчиков (на обеих картинах), на ваш взгляд, мог бы быть Николенькой </a:t>
            </a:r>
            <a:r>
              <a:rPr lang="ru-RU" sz="2400" dirty="0" err="1" smtClean="0"/>
              <a:t>Иртемьевым</a:t>
            </a:r>
            <a:r>
              <a:rPr lang="ru-RU" sz="2400" dirty="0" smtClean="0"/>
              <a:t>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000636"/>
            <a:ext cx="8229600" cy="428628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Почему?</a:t>
            </a:r>
          </a:p>
          <a:p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5286388"/>
            <a:ext cx="6434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    Можно ли по портрету сказать что  либо  о характере мальчика?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6072206"/>
            <a:ext cx="55771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    Какое настроение вызывает картина?</a:t>
            </a:r>
          </a:p>
        </p:txBody>
      </p:sp>
      <p:pic>
        <p:nvPicPr>
          <p:cNvPr id="9" name="Содержимое 3" descr="ca6457e736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0"/>
            <a:ext cx="3714776" cy="4224226"/>
          </a:xfrm>
          <a:prstGeom prst="rect">
            <a:avLst/>
          </a:prstGeom>
        </p:spPr>
      </p:pic>
      <p:pic>
        <p:nvPicPr>
          <p:cNvPr id="10" name="Содержимое 3" descr="serov05_sma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6529" y="0"/>
            <a:ext cx="4249621" cy="4143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«Учитель Карл Иванович»</a:t>
            </a:r>
            <a:b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(глава из повести)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[LI7RK_12-02]_[IL_03]-k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28661" y="1419226"/>
            <a:ext cx="3082619" cy="4867294"/>
          </a:xfrm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500562" y="1600201"/>
            <a:ext cx="4186238" cy="26146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  </a:t>
            </a:r>
            <a:r>
              <a:rPr lang="ru-RU" dirty="0" smtClean="0"/>
              <a:t>«…Только о том и думает всю жизнь, прошептал я,- как бы мне делать неприятности».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899824" y="3571876"/>
            <a:ext cx="42441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800" dirty="0" smtClean="0"/>
              <a:t>«Какой он добрый</a:t>
            </a:r>
          </a:p>
          <a:p>
            <a:pPr>
              <a:buNone/>
            </a:pPr>
            <a:r>
              <a:rPr lang="ru-RU" sz="2800" dirty="0" smtClean="0"/>
              <a:t> и как нас любит,</a:t>
            </a:r>
          </a:p>
          <a:p>
            <a:pPr>
              <a:buNone/>
            </a:pPr>
            <a:r>
              <a:rPr lang="ru-RU" sz="2800" dirty="0" smtClean="0"/>
              <a:t> а я мог так дурно  </a:t>
            </a:r>
          </a:p>
          <a:p>
            <a:pPr>
              <a:buNone/>
            </a:pPr>
            <a:r>
              <a:rPr lang="ru-RU" sz="2800" dirty="0" smtClean="0"/>
              <a:t>о нём думать».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«Классы»  (глава 4)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14488"/>
            <a:ext cx="47625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214942" y="1643050"/>
            <a:ext cx="41074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«…Дети большие стали,</a:t>
            </a:r>
          </a:p>
          <a:p>
            <a:r>
              <a:rPr lang="ru-RU" sz="2400" dirty="0" smtClean="0"/>
              <a:t> им надо серьёзно  учиться…»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85786" y="5214950"/>
            <a:ext cx="704327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«Из всех пороков самый ужасный – это</a:t>
            </a:r>
          </a:p>
          <a:p>
            <a:r>
              <a:rPr lang="ru-RU" sz="3200" dirty="0" smtClean="0"/>
              <a:t>               неблагодарность…»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Стремление к добру, правде, истине, любви, красоте.</a:t>
            </a:r>
            <a:endParaRPr lang="ru-RU" dirty="0"/>
          </a:p>
        </p:txBody>
      </p:sp>
      <p:pic>
        <p:nvPicPr>
          <p:cNvPr id="1026" name="Picture 2" descr="f:\Documents and Settings\ilya\воспитательная работа\012labmq4h127351744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4165354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57818" y="0"/>
            <a:ext cx="35718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52"/>
            <a:ext cx="28575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642918"/>
            <a:ext cx="2348331" cy="362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357158" y="4643446"/>
            <a:ext cx="850112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 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</a:rPr>
              <a:t>«Во всем, как хотите, чтобы с вами                  поступали люди,  так поступайте и вы              с ними.» 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 (Мф.7:12)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Documents and Settings\ilya\воспитательная работа\ekster2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290"/>
            <a:ext cx="8358246" cy="5411807"/>
          </a:xfrm>
        </p:spPr>
        <p:txBody>
          <a:bodyPr>
            <a:normAutofit/>
          </a:bodyPr>
          <a:lstStyle/>
          <a:p>
            <a:pPr algn="ctr" fontAlgn="ctr">
              <a:buNone/>
            </a:pPr>
            <a:r>
              <a:rPr lang="ru-RU" b="1" dirty="0" smtClean="0"/>
              <a:t>«</a:t>
            </a:r>
            <a:r>
              <a:rPr lang="ru-RU" b="1" i="1" dirty="0" smtClean="0"/>
              <a:t>Чтение хороших книг </a:t>
            </a:r>
            <a:r>
              <a:rPr lang="ru-RU" b="1" dirty="0" smtClean="0"/>
              <a:t>– это  беседа с почтеннейшими людьми прошлых веков — их авторами, </a:t>
            </a:r>
          </a:p>
          <a:p>
            <a:pPr algn="ctr" fontAlgn="ctr">
              <a:buNone/>
            </a:pPr>
            <a:r>
              <a:rPr lang="ru-RU" b="1" dirty="0" smtClean="0"/>
              <a:t>    и причем ученая беседа, в которой они открывают нам только </a:t>
            </a:r>
            <a:r>
              <a:rPr lang="ru-RU" b="1" i="1" dirty="0" smtClean="0"/>
              <a:t>лучшие из своих мыслей.»</a:t>
            </a:r>
          </a:p>
          <a:p>
            <a:pPr algn="ctr">
              <a:buNone/>
            </a:pPr>
            <a:r>
              <a:rPr lang="ru-RU" b="1" i="1" dirty="0" smtClean="0"/>
              <a:t>                                                      Рене Декарт</a:t>
            </a:r>
            <a:endParaRPr lang="ru-RU" b="1" dirty="0" smtClean="0"/>
          </a:p>
          <a:p>
            <a:pPr algn="ctr" fontAlgn="ctr"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Documents and Settings\ilya\воспитательная работа\841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39048" b="86047"/>
          <a:stretch>
            <a:fillRect/>
          </a:stretch>
        </p:blipFill>
        <p:spPr bwMode="auto">
          <a:xfrm>
            <a:off x="928662" y="446938"/>
            <a:ext cx="7929618" cy="4982326"/>
          </a:xfrm>
          <a:prstGeom prst="rect">
            <a:avLst/>
          </a:prstGeom>
          <a:noFill/>
        </p:spPr>
      </p:pic>
      <p:pic>
        <p:nvPicPr>
          <p:cNvPr id="3" name="Picture 2" descr="f:\Documents and Settings\ilya\воспитательная работа\84100.jpg"/>
          <p:cNvPicPr>
            <a:picLocks noChangeAspect="1" noChangeArrowheads="1"/>
          </p:cNvPicPr>
          <p:nvPr/>
        </p:nvPicPr>
        <p:blipFill>
          <a:blip r:embed="rId2"/>
          <a:srcRect r="39048" b="86047"/>
          <a:stretch>
            <a:fillRect/>
          </a:stretch>
        </p:blipFill>
        <p:spPr bwMode="auto">
          <a:xfrm>
            <a:off x="785786" y="544928"/>
            <a:ext cx="8001056" cy="502721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Documents and Settings\ilya\воспитательная работа\sa4000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42852"/>
            <a:ext cx="2939539" cy="3911609"/>
          </a:xfrm>
          <a:prstGeom prst="rect">
            <a:avLst/>
          </a:prstGeom>
          <a:noFill/>
        </p:spPr>
      </p:pic>
      <p:pic>
        <p:nvPicPr>
          <p:cNvPr id="1026" name="Picture 2" descr="f:\Documents and Settings\ilya\воспитательная работа\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016540">
            <a:off x="455022" y="1447387"/>
            <a:ext cx="2243287" cy="3887236"/>
          </a:xfrm>
          <a:prstGeom prst="rect">
            <a:avLst/>
          </a:prstGeom>
          <a:noFill/>
        </p:spPr>
      </p:pic>
      <p:pic>
        <p:nvPicPr>
          <p:cNvPr id="3" name="Picture 3" descr="f:\Documents and Settings\ilya\воспитательная работа\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39410">
            <a:off x="6216606" y="1415180"/>
            <a:ext cx="2499965" cy="351131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7158" y="5929330"/>
            <a:ext cx="8434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Азбука -  начальные основания какой –либо науки. (Словарь)</a:t>
            </a:r>
            <a:endParaRPr lang="ru-RU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7158" y="785794"/>
            <a:ext cx="8329642" cy="5340369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f:\Documents and Settings\ilya\воспитательная работа\84100.jpg"/>
          <p:cNvPicPr>
            <a:picLocks noChangeAspect="1" noChangeArrowheads="1"/>
          </p:cNvPicPr>
          <p:nvPr/>
        </p:nvPicPr>
        <p:blipFill>
          <a:blip r:embed="rId2"/>
          <a:srcRect l="40272" r="39048" b="87237"/>
          <a:stretch>
            <a:fillRect/>
          </a:stretch>
        </p:blipFill>
        <p:spPr bwMode="auto">
          <a:xfrm>
            <a:off x="6072198" y="544928"/>
            <a:ext cx="2714644" cy="459858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57224" y="1071546"/>
            <a:ext cx="3454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«Наум  наставит на ум»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57224" y="1714488"/>
            <a:ext cx="4461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«Как учили дворянских детей»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071538" y="29289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42910" y="3357562"/>
            <a:ext cx="503990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«…Рука  покоится   на  ручке  кресел»</a:t>
            </a:r>
          </a:p>
          <a:p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«…Он нес наши платья и обувь…»</a:t>
            </a:r>
          </a:p>
          <a:p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«…Задал нам урок из истории…»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f:\Documents and Settings\ilya\методический материал\birch_alley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" y="-53534"/>
            <a:ext cx="9143940" cy="6911534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357298"/>
            <a:ext cx="457203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 descr="f:\Documents and Settings\ilya\методический материал\rykunova291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4500570"/>
            <a:ext cx="2132758" cy="207871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785918" y="66437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214414" y="6286520"/>
            <a:ext cx="1188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/>
              <a:t>Прешпект</a:t>
            </a:r>
            <a:endParaRPr lang="ru-RU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1428760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«Без  своей  Ясной  Поляны  я  трудно  могу себе  представить  Россию  и  мое отношение  к  ней.»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7" descr="f:\Documents and Settings\ilya\методический материал\849fcf_700px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43050"/>
            <a:ext cx="2358900" cy="1782654"/>
          </a:xfrm>
          <a:prstGeom prst="rect">
            <a:avLst/>
          </a:prstGeom>
          <a:noFill/>
        </p:spPr>
      </p:pic>
      <p:pic>
        <p:nvPicPr>
          <p:cNvPr id="7" name="Picture 2" descr="f:\Documents and Settings\ilya\методический материал\3ab7e6d2d1aca9e16be9d754646301044fa5e8717949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1357298"/>
            <a:ext cx="2000264" cy="1500198"/>
          </a:xfrm>
          <a:prstGeom prst="rect">
            <a:avLst/>
          </a:prstGeom>
          <a:noFill/>
        </p:spPr>
      </p:pic>
      <p:pic>
        <p:nvPicPr>
          <p:cNvPr id="8" name="Picture 8" descr="f:\Documents and Settings\ilya\методический материал\skam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2092" y="4286256"/>
            <a:ext cx="2436244" cy="1652585"/>
          </a:xfrm>
          <a:prstGeom prst="rect">
            <a:avLst/>
          </a:prstGeom>
          <a:noFill/>
        </p:spPr>
      </p:pic>
      <p:pic>
        <p:nvPicPr>
          <p:cNvPr id="9" name="Содержимое 3" descr="[LI7RK_12-01]_[IL_02]-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16" y="1500174"/>
            <a:ext cx="2535118" cy="3097203"/>
          </a:xfrm>
          <a:prstGeom prst="rect">
            <a:avLst/>
          </a:prstGeom>
        </p:spPr>
      </p:pic>
      <p:pic>
        <p:nvPicPr>
          <p:cNvPr id="11" name="Picture 2" descr="f:\Documents and Settings\ilya\методический материал\53768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51" y="3851410"/>
            <a:ext cx="2214578" cy="1873572"/>
          </a:xfrm>
          <a:prstGeom prst="rect">
            <a:avLst/>
          </a:prstGeom>
          <a:noFill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285865">
            <a:off x="4777064" y="4103039"/>
            <a:ext cx="1361429" cy="2162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6215082"/>
            <a:ext cx="8043890" cy="78579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Валентин Серов  «Дети»</a:t>
            </a:r>
            <a:endParaRPr lang="ru-RU" sz="2000" dirty="0"/>
          </a:p>
        </p:txBody>
      </p:sp>
      <p:pic>
        <p:nvPicPr>
          <p:cNvPr id="4" name="Содержимое 3" descr="ca6457e7367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357166"/>
            <a:ext cx="4929222" cy="6005633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215082"/>
            <a:ext cx="8229600" cy="100013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В. Серов   «</a:t>
            </a:r>
            <a:r>
              <a:rPr lang="ru-RU" sz="2000" dirty="0" err="1" smtClean="0"/>
              <a:t>Мика</a:t>
            </a:r>
            <a:r>
              <a:rPr lang="ru-RU" sz="2000" dirty="0" smtClean="0"/>
              <a:t> Морозов</a:t>
            </a:r>
            <a:r>
              <a:rPr lang="ru-RU" sz="2800" dirty="0" smtClean="0"/>
              <a:t>»</a:t>
            </a:r>
            <a:endParaRPr lang="ru-RU" sz="2800" dirty="0"/>
          </a:p>
        </p:txBody>
      </p:sp>
      <p:pic>
        <p:nvPicPr>
          <p:cNvPr id="4" name="Содержимое 3" descr="serov05_smal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500042"/>
            <a:ext cx="6154658" cy="6000792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300</Words>
  <Application>Microsoft Office PowerPoint</Application>
  <PresentationFormat>Экран (4:3)</PresentationFormat>
  <Paragraphs>44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«Без  своей  Ясной  Поляны  я  трудно  могу себе  представить  Россию  и  мое отношение  к  ней.»</vt:lpstr>
      <vt:lpstr>Валентин Серов  «Дети»</vt:lpstr>
      <vt:lpstr>В. Серов   «Мика Морозов»</vt:lpstr>
      <vt:lpstr>  Кто из этих мальчиков (на обеих картинах), на ваш взгляд, мог бы быть Николенькой Иртемьевым?</vt:lpstr>
      <vt:lpstr>«Учитель Карл Иванович» (глава из повести)</vt:lpstr>
      <vt:lpstr>«Классы»  (глава 4)</vt:lpstr>
      <vt:lpstr>Стремление к добру, правде, истине, любви, красоте.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Л.Н. Толстой «Детство»</dc:title>
  <dc:creator>SamLab.ws</dc:creator>
  <cp:lastModifiedBy>Галина Петровна</cp:lastModifiedBy>
  <cp:revision>73</cp:revision>
  <dcterms:created xsi:type="dcterms:W3CDTF">2011-01-19T09:22:15Z</dcterms:created>
  <dcterms:modified xsi:type="dcterms:W3CDTF">2013-10-23T05:49:58Z</dcterms:modified>
</cp:coreProperties>
</file>