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80" r:id="rId6"/>
    <p:sldId id="261" r:id="rId7"/>
    <p:sldId id="262" r:id="rId8"/>
    <p:sldId id="260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1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ru-RU" sz="1600" b="1" dirty="0"/>
                      <a:t>2</a:t>
                    </a:r>
                    <a:r>
                      <a:rPr lang="en-US" sz="1600" b="1" dirty="0"/>
                      <a:t>0%</a:t>
                    </a:r>
                    <a:endParaRPr lang="ru-RU" sz="1600" b="1" dirty="0"/>
                  </a:p>
                  <a:p>
                    <a:r>
                      <a:rPr lang="ru-RU" sz="1600" b="1" dirty="0"/>
                      <a:t>высокий  уровень</a:t>
                    </a:r>
                    <a:endParaRPr lang="en-US" sz="16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1600" b="1" dirty="0"/>
                      <a:t>40</a:t>
                    </a:r>
                    <a:r>
                      <a:rPr lang="en-US" sz="1600" b="1" dirty="0"/>
                      <a:t>%</a:t>
                    </a:r>
                    <a:endParaRPr lang="ru-RU" sz="1600" b="1" dirty="0"/>
                  </a:p>
                  <a:p>
                    <a:r>
                      <a:rPr lang="ru-RU" sz="1600" b="1" dirty="0"/>
                      <a:t>средний уровень</a:t>
                    </a:r>
                    <a:endParaRPr lang="en-US" sz="16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1600" b="1" dirty="0">
                        <a:solidFill>
                          <a:srgbClr val="FFFFFF"/>
                        </a:solidFill>
                      </a:rPr>
                      <a:t>40</a:t>
                    </a:r>
                    <a:r>
                      <a:rPr lang="en-US" sz="1600" b="1" dirty="0">
                        <a:solidFill>
                          <a:srgbClr val="FFFFFF"/>
                        </a:solidFill>
                      </a:rPr>
                      <a:t>%</a:t>
                    </a:r>
                    <a:endParaRPr lang="ru-RU" sz="1600" b="1" dirty="0">
                      <a:solidFill>
                        <a:srgbClr val="FFFFFF"/>
                      </a:solidFill>
                    </a:endParaRPr>
                  </a:p>
                  <a:p>
                    <a:r>
                      <a:rPr lang="ru-RU" sz="1600" b="1" dirty="0">
                        <a:solidFill>
                          <a:srgbClr val="FFFFFF"/>
                        </a:solidFill>
                      </a:rPr>
                      <a:t>низкий уровень</a:t>
                    </a:r>
                    <a:endParaRPr lang="en-US" sz="1600" b="1" dirty="0">
                      <a:solidFill>
                        <a:srgbClr val="FFFFFF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</c:v>
                </c:pt>
                <c:pt idx="1">
                  <c:v>0.4</c:v>
                </c:pt>
                <c:pt idx="2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ru-RU" sz="2000" b="1" dirty="0"/>
                      <a:t>2</a:t>
                    </a:r>
                    <a:r>
                      <a:rPr lang="en-US" sz="2000" b="1" dirty="0"/>
                      <a:t>0%</a:t>
                    </a:r>
                    <a:endParaRPr lang="ru-RU" sz="2000" b="1" dirty="0"/>
                  </a:p>
                  <a:p>
                    <a:r>
                      <a:rPr lang="ru-RU" sz="1200" b="1" dirty="0"/>
                      <a:t>высокий  уровень</a:t>
                    </a:r>
                    <a:endParaRPr lang="en-US" sz="12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1200" b="1" dirty="0"/>
                      <a:t>40</a:t>
                    </a:r>
                    <a:r>
                      <a:rPr lang="en-US" sz="1200" b="1" dirty="0"/>
                      <a:t>%</a:t>
                    </a:r>
                    <a:endParaRPr lang="ru-RU" sz="1200" b="1" dirty="0"/>
                  </a:p>
                  <a:p>
                    <a:r>
                      <a:rPr lang="ru-RU" sz="1200" b="1" dirty="0"/>
                      <a:t>средний уровень</a:t>
                    </a:r>
                    <a:endParaRPr lang="en-US" sz="12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7606151711861537"/>
                  <c:y val="5.9239628203518434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>
                        <a:solidFill>
                          <a:srgbClr val="FFFFFF"/>
                        </a:solidFill>
                      </a:rPr>
                      <a:t>40</a:t>
                    </a:r>
                    <a:r>
                      <a:rPr lang="en-US" sz="1200" b="1" dirty="0">
                        <a:solidFill>
                          <a:srgbClr val="FFFFFF"/>
                        </a:solidFill>
                      </a:rPr>
                      <a:t>%</a:t>
                    </a:r>
                    <a:endParaRPr lang="ru-RU" sz="1200" b="1" dirty="0">
                      <a:solidFill>
                        <a:srgbClr val="FFFFFF"/>
                      </a:solidFill>
                    </a:endParaRPr>
                  </a:p>
                  <a:p>
                    <a:r>
                      <a:rPr lang="ru-RU" sz="1200" b="1" dirty="0">
                        <a:solidFill>
                          <a:srgbClr val="FFFFFF"/>
                        </a:solidFill>
                      </a:rPr>
                      <a:t>низкий уровень</a:t>
                    </a:r>
                    <a:endParaRPr lang="en-US" sz="1200" b="1" dirty="0">
                      <a:solidFill>
                        <a:srgbClr val="FFFFFF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</c:v>
                </c:pt>
                <c:pt idx="1">
                  <c:v>0.4</c:v>
                </c:pt>
                <c:pt idx="2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0.19838189904188136"/>
                  <c:y val="-0.13303659704256821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/>
                      <a:t>65</a:t>
                    </a:r>
                    <a:r>
                      <a:rPr lang="en-US" sz="1200" b="1" dirty="0"/>
                      <a:t>%</a:t>
                    </a:r>
                    <a:endParaRPr lang="ru-RU" sz="1200" b="1" dirty="0"/>
                  </a:p>
                  <a:p>
                    <a:r>
                      <a:rPr lang="ru-RU" sz="1200" b="1" dirty="0"/>
                      <a:t>высокий  уровень</a:t>
                    </a:r>
                    <a:endParaRPr lang="en-US" sz="12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1200" b="1" dirty="0"/>
                      <a:t>35</a:t>
                    </a:r>
                    <a:r>
                      <a:rPr lang="en-US" sz="1200" b="1" dirty="0"/>
                      <a:t>%</a:t>
                    </a:r>
                    <a:endParaRPr lang="ru-RU" sz="1200" b="1" dirty="0"/>
                  </a:p>
                  <a:p>
                    <a:r>
                      <a:rPr lang="ru-RU" sz="1200" b="1" dirty="0"/>
                      <a:t>средний уровень</a:t>
                    </a:r>
                    <a:endParaRPr lang="en-US" sz="12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1200" b="1" dirty="0"/>
                      <a:t>0</a:t>
                    </a:r>
                    <a:r>
                      <a:rPr lang="en-US" sz="1200" b="1" dirty="0"/>
                      <a:t>%</a:t>
                    </a:r>
                    <a:endParaRPr lang="ru-RU" sz="1200" b="1" dirty="0"/>
                  </a:p>
                  <a:p>
                    <a:r>
                      <a:rPr lang="ru-RU" sz="1200" b="1" dirty="0"/>
                      <a:t>низкий уровень</a:t>
                    </a:r>
                    <a:endParaRPr lang="en-US" sz="12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0.65000000000000169</c:v>
                </c:pt>
                <c:pt idx="1">
                  <c:v>0.35000000000000031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3000"/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gif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6000"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785794"/>
            <a:ext cx="7851648" cy="3214710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b="0" dirty="0" smtClean="0">
                <a:ln w="5715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b="0" dirty="0" smtClean="0">
                <a:ln w="5715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b="0" dirty="0" smtClean="0">
                <a:ln w="5715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b="0" dirty="0" smtClean="0">
                <a:ln w="5715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b="0" dirty="0" smtClean="0">
                <a:ln w="5715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Формирование изобразительных умений у детей 5-7 лет средствами декоративного рисования</a:t>
            </a:r>
            <a:endParaRPr lang="ru-RU" b="0" dirty="0">
              <a:ln w="5715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3400" y="4143380"/>
            <a:ext cx="7854696" cy="1785950"/>
          </a:xfrm>
        </p:spPr>
        <p:txBody>
          <a:bodyPr>
            <a:normAutofit fontScale="85000" lnSpcReduction="2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ru-RU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Опыт работы</a:t>
            </a:r>
          </a:p>
          <a:p>
            <a:pPr algn="ctr"/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воспитателя МАДОУ «Детский сад № 74»</a:t>
            </a:r>
          </a:p>
          <a:p>
            <a:pPr algn="ctr"/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Г. Сыктывкара</a:t>
            </a:r>
          </a:p>
          <a:p>
            <a:pPr algn="ctr"/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Домашкиной</a:t>
            </a:r>
            <a:endParaRPr lang="ru-RU" sz="20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Анастасии Владимировны</a:t>
            </a:r>
            <a:endParaRPr lang="ru-RU" sz="2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6" name="Рисунок 5" descr="29042005121637_X190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4429132"/>
            <a:ext cx="1957380" cy="19065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board21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0892" y="4357694"/>
            <a:ext cx="1452562" cy="2095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chemeClr val="accent5">
                    <a:lumMod val="50000"/>
                  </a:schemeClr>
                </a:solidFill>
              </a:rPr>
              <a:t>Дидактические игры</a:t>
            </a:r>
            <a:endParaRPr lang="ru-RU" b="1" dirty="0">
              <a:ln w="50800"/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DSCN062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24" y="1935163"/>
            <a:ext cx="7710951" cy="43894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chemeClr val="accent5">
                    <a:lumMod val="50000"/>
                  </a:schemeClr>
                </a:solidFill>
              </a:rPr>
              <a:t>Образцы росписей</a:t>
            </a:r>
            <a:endParaRPr lang="ru-RU" b="1" dirty="0">
              <a:ln w="50800"/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71612"/>
            <a:ext cx="4040188" cy="857256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Прямого следования  </a:t>
            </a:r>
            <a:endParaRPr lang="ru-RU" sz="2800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643051"/>
            <a:ext cx="4041775" cy="714379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Неоконченные  </a:t>
            </a:r>
            <a:endParaRPr lang="ru-RU" sz="2800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10" name="Содержимое 9" descr="таблицы элементов.jpg"/>
          <p:cNvPicPr>
            <a:picLocks noGrp="1" noChangeAspect="1"/>
          </p:cNvPicPr>
          <p:nvPr>
            <p:ph sz="quarter" idx="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786020" y="1928702"/>
            <a:ext cx="1988924" cy="27035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Содержимое 8" descr="таблица эл.jpg"/>
          <p:cNvPicPr>
            <a:picLocks noGrp="1" noChangeAspect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4429132"/>
            <a:ext cx="2714644" cy="21431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неок 1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5140" y="2643182"/>
            <a:ext cx="2186560" cy="32072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неок 2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225194" y="4204434"/>
            <a:ext cx="2990013" cy="18677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5">
                    <a:lumMod val="50000"/>
                  </a:schemeClr>
                </a:solidFill>
              </a:rPr>
              <a:t>Образцы росписей</a:t>
            </a:r>
            <a:endParaRPr lang="ru-RU" b="1" dirty="0">
              <a:ln/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14488"/>
            <a:ext cx="4040188" cy="642942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Вариативные</a:t>
            </a:r>
            <a:endParaRPr lang="ru-RU" sz="2800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714489"/>
            <a:ext cx="4041775" cy="642942"/>
          </a:xfrm>
        </p:spPr>
        <p:txBody>
          <a:bodyPr>
            <a:normAutofit fontScale="85000" lnSpcReduction="2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endParaRPr lang="ru-RU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r>
              <a:rPr lang="ru-RU" sz="300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Поэтапные</a:t>
            </a:r>
            <a:r>
              <a:rPr lang="ru-RU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</a:p>
          <a:p>
            <a:endParaRPr lang="ru-RU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7" name="Содержимое 6" descr="вар 2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678761" y="4750603"/>
            <a:ext cx="1428760" cy="22145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Содержимое 7" descr="вар 3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852" y="2214554"/>
            <a:ext cx="2214578" cy="12144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вар 6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852" y="3643314"/>
            <a:ext cx="2214578" cy="12858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поэт 1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314" y="2214554"/>
            <a:ext cx="2000264" cy="12858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поэт 2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2330" y="2214554"/>
            <a:ext cx="1857388" cy="12858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поэт 3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314" y="3643314"/>
            <a:ext cx="2000264" cy="12858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поэт 5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768" y="3714752"/>
            <a:ext cx="1838882" cy="13178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поэт 6.jp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314" y="5143512"/>
            <a:ext cx="2000264" cy="14569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поэт 7.jp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2330" y="5143512"/>
            <a:ext cx="1877568" cy="14548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chemeClr val="accent5">
                    <a:lumMod val="50000"/>
                  </a:schemeClr>
                </a:solidFill>
              </a:rPr>
              <a:t>Схемы узоров</a:t>
            </a:r>
            <a:endParaRPr lang="ru-RU" b="1" dirty="0">
              <a:ln w="50800"/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схемы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0166" y="1935163"/>
            <a:ext cx="5997062" cy="43894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chemeClr val="accent5">
                    <a:lumMod val="50000"/>
                  </a:schemeClr>
                </a:solidFill>
              </a:rPr>
              <a:t>Изделия народных промыслов</a:t>
            </a:r>
            <a:endParaRPr lang="ru-RU" b="1" dirty="0">
              <a:ln w="50800"/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0000789600000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786" y="1785926"/>
            <a:ext cx="3000396" cy="21431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nformation_items_117379128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504" y="1785926"/>
            <a:ext cx="2881316" cy="23574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gorodez1ef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0694" y="4357694"/>
            <a:ext cx="3019428" cy="22145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DSCN0614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7290" y="4214818"/>
            <a:ext cx="2934262" cy="22899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chemeClr val="accent5">
                    <a:lumMod val="50000"/>
                  </a:schemeClr>
                </a:solidFill>
              </a:rPr>
              <a:t>Наглядно-дидактический материал </a:t>
            </a:r>
            <a:endParaRPr lang="ru-RU" b="1" dirty="0">
              <a:ln w="50800"/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118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72132" y="4143380"/>
            <a:ext cx="1857388" cy="2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b019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1571612"/>
            <a:ext cx="1857049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DSCN0615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5918" y="1857364"/>
            <a:ext cx="3143272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DSCN0632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16" y="4214818"/>
            <a:ext cx="3434328" cy="2432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chemeClr val="accent5">
                    <a:lumMod val="50000"/>
                  </a:schemeClr>
                </a:solidFill>
              </a:rPr>
              <a:t>Альбомы </a:t>
            </a:r>
            <a:endParaRPr lang="ru-RU" b="1" dirty="0">
              <a:ln w="50800"/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DSCN06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1643050"/>
            <a:ext cx="5214974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over_gorodec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4429132"/>
            <a:ext cx="2714625" cy="1924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cover_hohloma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32" y="4500570"/>
            <a:ext cx="2714625" cy="1924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10466"/>
          </a:xfrm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chemeClr val="accent5">
                    <a:lumMod val="50000"/>
                  </a:schemeClr>
                </a:solidFill>
              </a:rPr>
              <a:t>Работы детей с формирующего эксперимента</a:t>
            </a:r>
            <a:br>
              <a:rPr lang="ru-RU" b="1" dirty="0" smtClean="0">
                <a:ln w="50800"/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4000" b="1" dirty="0" smtClean="0">
                <a:ln w="50800"/>
                <a:solidFill>
                  <a:schemeClr val="bg1">
                    <a:lumMod val="90000"/>
                    <a:lumOff val="10000"/>
                  </a:schemeClr>
                </a:solidFill>
              </a:rPr>
              <a:t>I </a:t>
            </a:r>
            <a:r>
              <a:rPr lang="ru-RU" sz="4000" b="1" dirty="0" err="1" smtClean="0">
                <a:ln w="50800"/>
                <a:solidFill>
                  <a:schemeClr val="bg1">
                    <a:lumMod val="90000"/>
                    <a:lumOff val="10000"/>
                  </a:schemeClr>
                </a:solidFill>
              </a:rPr>
              <a:t>этап-подготовительный</a:t>
            </a:r>
            <a:endParaRPr lang="ru-RU" sz="4000" b="1" dirty="0">
              <a:ln w="50800"/>
              <a:solidFill>
                <a:schemeClr val="bg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4" name="Содержимое 3" descr="I 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2285992"/>
            <a:ext cx="1721166" cy="113042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I 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10794">
            <a:off x="746269" y="3631872"/>
            <a:ext cx="1825810" cy="1108003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I 3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10" y="4857760"/>
            <a:ext cx="2149922" cy="146266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 descr="I 4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0826" y="2357430"/>
            <a:ext cx="2018094" cy="157163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 descr="I 5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98694">
            <a:off x="7017374" y="4231428"/>
            <a:ext cx="1558431" cy="1936614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Рисунок 8" descr="I 6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678" y="4429132"/>
            <a:ext cx="1661533" cy="214311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Рисунок 9" descr="I 7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33918">
            <a:off x="5214942" y="4357694"/>
            <a:ext cx="1438656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Рисунок 10" descr="DSCN0819.JP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7336">
            <a:off x="3263285" y="2356562"/>
            <a:ext cx="2648510" cy="186136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857388"/>
          </a:xfrm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chemeClr val="accent5">
                    <a:lumMod val="50000"/>
                  </a:schemeClr>
                </a:solidFill>
              </a:rPr>
              <a:t>Работы детей с формирующего эксперимента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en-US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II </a:t>
            </a:r>
            <a:r>
              <a:rPr lang="ru-RU" sz="4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этап-основной</a:t>
            </a:r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(обучающий)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4" name="Содержимое 3" descr="II 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267199" y="1876020"/>
            <a:ext cx="1214444" cy="2034394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II 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1463">
            <a:off x="4612672" y="2293284"/>
            <a:ext cx="2186432" cy="1639824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II 4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0695">
            <a:off x="6869401" y="3283586"/>
            <a:ext cx="1932432" cy="257657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 descr="II 6.gi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6" y="4000504"/>
            <a:ext cx="1857388" cy="252412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 descr="DSCN0820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0565">
            <a:off x="282731" y="3456908"/>
            <a:ext cx="4077270" cy="286149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39028"/>
          </a:xfrm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chemeClr val="accent5">
                    <a:lumMod val="50000"/>
                  </a:schemeClr>
                </a:solidFill>
              </a:rPr>
              <a:t>Работы детей с формирующего эксперимента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en-US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III </a:t>
            </a:r>
            <a:r>
              <a:rPr lang="ru-RU" sz="4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этап-творческий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4" name="Содержимое 3" descr="III 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30736">
            <a:off x="7109240" y="5357373"/>
            <a:ext cx="1657637" cy="124322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III 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2642">
            <a:off x="7066332" y="930031"/>
            <a:ext cx="1709729" cy="42278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II 5.gi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020156">
            <a:off x="-114340" y="3900498"/>
            <a:ext cx="3214710" cy="22717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DSCN0821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0525">
            <a:off x="189221" y="1342678"/>
            <a:ext cx="2339686" cy="1928699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 descr="DSCN0815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6116" y="4643446"/>
            <a:ext cx="3400373" cy="19883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DSCN0206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4612" y="2143116"/>
            <a:ext cx="3786214" cy="25757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8774518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endParaRPr kumimoji="0" lang="ru-RU" sz="1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endParaRPr lang="ru-RU" sz="1400" u="sng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endParaRPr kumimoji="0" lang="ru-RU" sz="1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endParaRPr lang="ru-RU" sz="1400" u="sng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endParaRPr kumimoji="0" lang="ru-RU" sz="1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endParaRPr lang="ru-RU" sz="1400" u="sng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исследования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поиск эффективных педагогических </a:t>
            </a:r>
          </a:p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условий, способствующих формированию </a:t>
            </a:r>
          </a:p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изобразительных умений у детей 5-7 лет </a:t>
            </a:r>
          </a:p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средствами декоративного рисования.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endParaRPr kumimoji="0" lang="ru-RU" sz="2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Объект исследования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педагогический процесс, </a:t>
            </a: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направленный на формирование изобразительных </a:t>
            </a: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умений у детей 5-7 лет средствами </a:t>
            </a: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декоративного рисования.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endParaRPr kumimoji="0" lang="ru-RU" sz="2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Предмет исследования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педагогические условия, </a:t>
            </a: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способствующие формированию изобразительных </a:t>
            </a: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умений у детей 5-7 лет средствами </a:t>
            </a: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декоративного рисования.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Ложка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143116"/>
            <a:ext cx="857256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ложка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5338" y="2143116"/>
            <a:ext cx="785818" cy="2770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53276"/>
          </a:xfrm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u="sng" dirty="0" smtClean="0">
                <a:ln w="50800"/>
                <a:solidFill>
                  <a:schemeClr val="bg1"/>
                </a:solidFill>
              </a:rPr>
              <a:t>Контрольный эксперимент</a:t>
            </a:r>
            <a:r>
              <a:rPr lang="ru-RU" b="1" dirty="0" smtClean="0">
                <a:ln w="50800"/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b="1" dirty="0" smtClean="0">
                <a:ln w="50800"/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Динамика формирования изобразительных умений у детей 5-7  лет</a:t>
            </a:r>
            <a:endParaRPr lang="ru-RU" sz="4000" b="1" dirty="0">
              <a:ln w="50800"/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1928802"/>
            <a:ext cx="75724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</a:t>
            </a:r>
          </a:p>
          <a:p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выявить динамику формирования изобразительных умений у детей 5-7 лет.</a:t>
            </a:r>
            <a:endParaRPr lang="ru-RU" sz="2000" b="1" dirty="0"/>
          </a:p>
        </p:txBody>
      </p:sp>
      <p:pic>
        <p:nvPicPr>
          <p:cNvPr id="6" name="Рисунок 5" descr="DSCN060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3214686"/>
            <a:ext cx="3571900" cy="34330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DSCN061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9124" y="3357562"/>
            <a:ext cx="4434460" cy="32901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14380"/>
          </a:xfrm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chemeClr val="accent5">
                    <a:lumMod val="50000"/>
                  </a:schemeClr>
                </a:solidFill>
              </a:rPr>
              <a:t>Сравним работы Алисы Д.</a:t>
            </a:r>
            <a:endParaRPr lang="ru-RU" b="1" dirty="0">
              <a:ln w="50800"/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1214422"/>
            <a:ext cx="4325940" cy="642942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с констатирующего эксперимента (низкий уровень)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214423"/>
            <a:ext cx="4041775" cy="642942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 контрольного эксперимента (средний уровень)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конст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11" y="2016663"/>
            <a:ext cx="3192442" cy="4256589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Содержимое 7" descr="контр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628" y="1954192"/>
            <a:ext cx="3286148" cy="438153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714380"/>
          </a:xfrm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chemeClr val="accent5">
                    <a:lumMod val="50000"/>
                  </a:schemeClr>
                </a:solidFill>
              </a:rPr>
              <a:t>Сравним работы Саши П.</a:t>
            </a:r>
            <a:endParaRPr lang="ru-RU" b="1" dirty="0">
              <a:ln w="50800"/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1428736"/>
            <a:ext cx="4283106" cy="500066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с констатирующего эксперимента (средний уровень)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428737"/>
            <a:ext cx="4041775" cy="500065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с контрольного эксперимента (высокий уровень)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конст1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3" y="2359008"/>
            <a:ext cx="3000396" cy="40005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Содержимое 7" descr="конт1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0543" y="2428868"/>
            <a:ext cx="2949183" cy="39322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chemeClr val="accent5">
                    <a:lumMod val="50000"/>
                  </a:schemeClr>
                </a:solidFill>
              </a:rPr>
              <a:t>Сравни</a:t>
            </a:r>
            <a:r>
              <a:rPr lang="en-US" b="1" dirty="0" smtClean="0">
                <a:ln w="50800"/>
                <a:solidFill>
                  <a:schemeClr val="accent5">
                    <a:lumMod val="50000"/>
                  </a:schemeClr>
                </a:solidFill>
              </a:rPr>
              <a:t>n</a:t>
            </a:r>
            <a:r>
              <a:rPr lang="ru-RU" b="1" dirty="0" smtClean="0">
                <a:ln w="50800"/>
                <a:solidFill>
                  <a:schemeClr val="accent5">
                    <a:lumMod val="50000"/>
                  </a:schemeClr>
                </a:solidFill>
              </a:rPr>
              <a:t>тельные результаты</a:t>
            </a:r>
            <a:endParaRPr lang="ru-RU" b="1" dirty="0">
              <a:ln w="50800"/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 констатирующего эксперимента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  контрольного эксперимента 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2"/>
          </p:nvPr>
        </p:nvGraphicFramePr>
        <p:xfrm>
          <a:off x="457200" y="2514600"/>
          <a:ext cx="3829048" cy="3846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Содержимое 6"/>
          <p:cNvGraphicFramePr>
            <a:graphicFrameLocks noGrp="1"/>
          </p:cNvGraphicFramePr>
          <p:nvPr>
            <p:ph sz="quarter" idx="4"/>
          </p:nvPr>
        </p:nvGraphicFramePr>
        <p:xfrm>
          <a:off x="4645025" y="2514600"/>
          <a:ext cx="4041775" cy="3846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714356"/>
            <a:ext cx="7772400" cy="1214446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n/>
                <a:solidFill>
                  <a:schemeClr val="accent5">
                    <a:lumMod val="50000"/>
                  </a:schemeClr>
                </a:solidFill>
                <a:effectLst/>
              </a:rPr>
              <a:t>Спасибо за внимание!</a:t>
            </a:r>
            <a:endParaRPr lang="ru-RU" dirty="0">
              <a:ln/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DSCN061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538" y="2643182"/>
            <a:ext cx="6715172" cy="4004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8861978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539750" algn="l"/>
              </a:tabLst>
            </a:pPr>
            <a:endParaRPr kumimoji="0" lang="ru-RU" sz="1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539750" algn="l"/>
              </a:tabLst>
            </a:pPr>
            <a:endParaRPr lang="ru-RU" sz="1400" u="sng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539750" algn="l"/>
              </a:tabLst>
            </a:pPr>
            <a:endParaRPr kumimoji="0" lang="ru-RU" sz="1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539750" algn="l"/>
              </a:tabLst>
            </a:pPr>
            <a:endParaRPr lang="ru-RU" sz="1400" u="sng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39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539750" algn="l"/>
              </a:tabLst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Гипотеза исследования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изобразительных </a:t>
            </a:r>
          </a:p>
          <a:p>
            <a:pPr marL="0" marR="0" lvl="0" indent="539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53975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умений у детей 5-7  лет  средствами декоративного </a:t>
            </a:r>
          </a:p>
          <a:p>
            <a:pPr marL="0" marR="0" lvl="0" indent="539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53975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рисования будет эффективным, если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  <a:tab pos="5397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  <a:tab pos="5397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отобрать элементы и композиции декоративного рисования доступные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  <a:tab pos="5397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восприятию и воспроизведению детьми 5-7 лет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  <a:tab pos="5397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в художественной деятельности;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  <a:tab pos="5397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  <a:tab pos="5397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разработать поэтапную систему занятий, направленную на развитие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  <a:tab pos="5397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движений руки у детей 5-7 лет и построенную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постепенном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  <a:tab pos="5397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усложнении изобразительных задач от подражательной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  <a:tab pos="5397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деятельности детей к самостоятельной творческой;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  <a:tab pos="539750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  <a:tab pos="5397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обогатить предметно-развивающую среду группы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  <a:tab pos="5397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дидактическими играми, образцами росписей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  <a:tab pos="5397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(вариативными, поэтапными, неоконченными, образцами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  <a:tab pos="539750" algn="l"/>
              </a:tabLs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прямого следования), схемами построения узоров,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  <a:tab pos="539750" algn="l"/>
              </a:tabLs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альбомами.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3" descr="c11941a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4248" y="4157659"/>
            <a:ext cx="1809752" cy="27003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69433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endParaRPr kumimoji="0" lang="ru-RU" sz="1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endParaRPr lang="ru-RU" sz="1400" u="sng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endParaRPr kumimoji="0" lang="ru-RU" sz="1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r>
              <a:rPr kumimoji="0" lang="ru-RU" sz="1400" b="1" i="0" strike="noStrike" cap="none" normalizeH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исследования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66775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66775" algn="l"/>
              </a:tabLs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изучить и проанализировать психолого-педагогическую, методическую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6677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и искусствоведческую литературу по проблеме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развития изобразительных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6677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умений у детей 5-7 лет средствами декоративного рисования;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66775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6677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выявить уровень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сформированности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изобразительных умений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66775" algn="l"/>
              </a:tabLs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детей 5-7 лет;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66775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6677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разработать и экспериментально проверить систему занятий по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6677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формированию изобразительных умений у детей 5-7 лет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6677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средствами декоративного рисования;</a:t>
            </a:r>
            <a:endParaRPr lang="ru-RU" sz="2000" b="1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866775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86677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выявить динамику формирования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66775" algn="l"/>
              </a:tabLs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изобразительных умений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66775" algn="l"/>
              </a:tabLs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детей 5-7 лет.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ohlo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4429132"/>
            <a:ext cx="3333750" cy="21955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3929066"/>
            <a:ext cx="3286148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857232"/>
            <a:ext cx="3629044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N0207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786" y="1214422"/>
            <a:ext cx="3786214" cy="5143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500298" y="571480"/>
            <a:ext cx="407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chemeClr val="accent5">
                    <a:lumMod val="75000"/>
                  </a:schemeClr>
                </a:solidFill>
              </a:rPr>
              <a:t>Изостудия</a:t>
            </a:r>
            <a:endParaRPr lang="ru-RU" sz="2800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796218"/>
          </a:xfrm>
        </p:spPr>
        <p:txBody>
          <a:bodyPr>
            <a:noAutofit/>
          </a:bodyPr>
          <a:lstStyle/>
          <a:p>
            <a:pPr algn="ctr"/>
            <a:r>
              <a:rPr lang="ru-RU" sz="2800" b="1" u="sng" dirty="0" smtClean="0">
                <a:solidFill>
                  <a:srgbClr val="C00000"/>
                </a:solidFill>
              </a:rPr>
              <a:t/>
            </a:r>
            <a:br>
              <a:rPr lang="ru-RU" sz="2800" b="1" u="sng" dirty="0" smtClean="0">
                <a:solidFill>
                  <a:srgbClr val="C00000"/>
                </a:solidFill>
              </a:rPr>
            </a:br>
            <a:r>
              <a:rPr lang="ru-RU" sz="2800" b="1" u="sng" dirty="0" smtClean="0">
                <a:solidFill>
                  <a:srgbClr val="C00000"/>
                </a:solidFill>
              </a:rPr>
              <a:t/>
            </a:r>
            <a:br>
              <a:rPr lang="ru-RU" sz="2800" b="1" u="sng" dirty="0" smtClean="0">
                <a:solidFill>
                  <a:srgbClr val="C00000"/>
                </a:solidFill>
              </a:rPr>
            </a:br>
            <a:r>
              <a:rPr lang="ru-RU" sz="2800" b="1" u="sng" dirty="0" smtClean="0">
                <a:solidFill>
                  <a:srgbClr val="C00000"/>
                </a:solidFill>
              </a:rPr>
              <a:t/>
            </a:r>
            <a:br>
              <a:rPr lang="ru-RU" sz="2800" b="1" u="sng" dirty="0" smtClean="0">
                <a:solidFill>
                  <a:srgbClr val="C00000"/>
                </a:solidFill>
              </a:rPr>
            </a:br>
            <a:r>
              <a:rPr lang="ru-RU" sz="2800" b="1" u="sng" dirty="0" err="1" smtClean="0">
                <a:solidFill>
                  <a:schemeClr val="bg1"/>
                </a:solidFill>
              </a:rPr>
              <a:t>Констатирущий</a:t>
            </a:r>
            <a:r>
              <a:rPr lang="ru-RU" sz="2800" b="1" u="sng" dirty="0" smtClean="0">
                <a:solidFill>
                  <a:schemeClr val="bg1"/>
                </a:solidFill>
              </a:rPr>
              <a:t> эксперимент</a:t>
            </a:r>
            <a:br>
              <a:rPr lang="ru-RU" sz="2800" b="1" u="sng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Выявление уровня </a:t>
            </a:r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</a:rPr>
              <a:t>сформированности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 изобразительных умений у детей 5-7 лет в декоративном рисовании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9136284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85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</a:t>
            </a:r>
          </a:p>
          <a:p>
            <a:pPr marL="0" marR="0" lvl="0" indent="685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685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685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685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685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685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685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685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685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685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685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685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</a:t>
            </a:r>
          </a:p>
          <a:p>
            <a:pPr marL="0" marR="0" lvl="0" indent="685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выявить уровень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сформированности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изобразительных умений </a:t>
            </a:r>
          </a:p>
          <a:p>
            <a:pPr marL="0" marR="0" lvl="0" indent="685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детей 5-7 лет.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68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68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2000" b="1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68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выявить  уровень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сформированности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изобразительной грамотности  </a:t>
            </a:r>
          </a:p>
          <a:p>
            <a:pPr marL="0" marR="0" lvl="0" indent="68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 детей 5-7 лет;</a:t>
            </a:r>
            <a:endParaRPr lang="ru-RU" sz="2000" b="1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68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выявить уровень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сформированности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технических умений </a:t>
            </a:r>
          </a:p>
          <a:p>
            <a:pPr marL="0" marR="0" lvl="0" indent="68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детей 5-7 лет;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68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проанализировать состояние предметно-развивающей среды и </a:t>
            </a:r>
          </a:p>
          <a:p>
            <a:pPr marL="0" marR="0" lvl="0" indent="68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документации по планированию работы педагогов по проблеме </a:t>
            </a:r>
          </a:p>
          <a:p>
            <a:pPr marL="0" marR="0" lvl="0" indent="68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формирования изобразительных умений у детей 5-7 лет.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42918"/>
            <a:ext cx="8029604" cy="1033484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u="sng" dirty="0" smtClean="0">
                <a:solidFill>
                  <a:schemeClr val="bg1"/>
                </a:solidFill>
              </a:rPr>
              <a:t>Диаграмма</a:t>
            </a: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Уровни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сформированности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изобразительных умений </a:t>
            </a:r>
            <a:b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у детей 5-7 лет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sz="1800" b="1" dirty="0" smtClean="0"/>
          </a:p>
          <a:p>
            <a:endParaRPr lang="ru-RU" sz="1800" b="1" dirty="0" smtClean="0"/>
          </a:p>
          <a:p>
            <a:endParaRPr lang="ru-RU" sz="1800" b="1" dirty="0" smtClean="0"/>
          </a:p>
          <a:p>
            <a:r>
              <a:rPr lang="ru-RU" sz="1800" b="1" dirty="0" smtClean="0"/>
              <a:t>Высокий уровень-20%</a:t>
            </a:r>
          </a:p>
          <a:p>
            <a:endParaRPr lang="ru-RU" sz="1800" b="1" dirty="0" smtClean="0"/>
          </a:p>
          <a:p>
            <a:r>
              <a:rPr lang="ru-RU" sz="1800" b="1" dirty="0" smtClean="0"/>
              <a:t>Средний уровень-40%</a:t>
            </a:r>
          </a:p>
          <a:p>
            <a:endParaRPr lang="ru-RU" sz="1800" b="1" dirty="0" smtClean="0"/>
          </a:p>
          <a:p>
            <a:r>
              <a:rPr lang="ru-RU" sz="1800" b="1" dirty="0" smtClean="0"/>
              <a:t>Низкий уровень-40%</a:t>
            </a:r>
            <a:endParaRPr lang="ru-RU" sz="1800" b="1" dirty="0"/>
          </a:p>
        </p:txBody>
      </p:sp>
      <p:graphicFrame>
        <p:nvGraphicFramePr>
          <p:cNvPr id="5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3575050" y="1950720"/>
          <a:ext cx="511175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u="sng" dirty="0" smtClean="0">
                <a:ln w="50800"/>
                <a:solidFill>
                  <a:schemeClr val="accent5">
                    <a:lumMod val="50000"/>
                  </a:schemeClr>
                </a:solidFill>
              </a:rPr>
              <a:t>Работы детей с констатирующего </a:t>
            </a:r>
            <a:br>
              <a:rPr lang="ru-RU" sz="3600" b="1" u="sng" dirty="0" smtClean="0">
                <a:ln w="50800"/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600" b="1" u="sng" dirty="0" smtClean="0">
                <a:ln w="50800"/>
                <a:solidFill>
                  <a:schemeClr val="accent5">
                    <a:lumMod val="50000"/>
                  </a:schemeClr>
                </a:solidFill>
              </a:rPr>
              <a:t>эксперимента</a:t>
            </a:r>
            <a:endParaRPr lang="ru-RU" sz="3600" b="1" u="sng" dirty="0">
              <a:ln w="50800"/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Низкий уровень </a:t>
            </a:r>
            <a:r>
              <a:rPr lang="ru-RU" sz="1600" dirty="0" err="1" smtClean="0">
                <a:solidFill>
                  <a:schemeClr val="bg1"/>
                </a:solidFill>
              </a:rPr>
              <a:t>сформированности</a:t>
            </a:r>
            <a:r>
              <a:rPr lang="ru-RU" sz="1600" dirty="0" smtClean="0">
                <a:solidFill>
                  <a:schemeClr val="bg1"/>
                </a:solidFill>
              </a:rPr>
              <a:t> изобразительных умений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Средний уровень </a:t>
            </a:r>
            <a:r>
              <a:rPr lang="ru-RU" sz="1600" dirty="0" err="1" smtClean="0">
                <a:solidFill>
                  <a:schemeClr val="bg1"/>
                </a:solidFill>
              </a:rPr>
              <a:t>сформированности</a:t>
            </a:r>
            <a:r>
              <a:rPr lang="ru-RU" sz="1600" dirty="0" smtClean="0">
                <a:solidFill>
                  <a:schemeClr val="bg1"/>
                </a:solidFill>
              </a:rPr>
              <a:t> изобразительных умений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7" name="Содержимое 6" descr="конст Алиса Д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507" y="2635475"/>
            <a:ext cx="2703573" cy="36047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Содержимое 7" descr="конст Саша П.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4942" y="2618720"/>
            <a:ext cx="2814421" cy="37525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10466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b="1" u="sng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ru-RU" sz="2800" b="1" u="sng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2800" b="1" u="sng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Формирующий эксперимент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2400" b="1" dirty="0" smtClean="0">
                <a:ln w="50800"/>
                <a:solidFill>
                  <a:schemeClr val="accent5">
                    <a:lumMod val="50000"/>
                  </a:schemeClr>
                </a:solidFill>
              </a:rPr>
              <a:t>Система занятий, направленная на формирование  изобразительных умений у детей 5-7 лет средствами декоративного рисования </a:t>
            </a:r>
            <a:br>
              <a:rPr lang="ru-RU" sz="2400" b="1" dirty="0" smtClean="0">
                <a:ln w="50800"/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b="1" dirty="0" smtClean="0">
                <a:ln w="50800"/>
                <a:solidFill>
                  <a:schemeClr val="accent5">
                    <a:lumMod val="50000"/>
                  </a:schemeClr>
                </a:solidFill>
              </a:rPr>
              <a:t>(по мотивам городецкой и хохломской росписи)</a:t>
            </a:r>
            <a:endParaRPr lang="ru-RU" sz="2400" b="1" dirty="0">
              <a:ln w="50800"/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42844" y="2500306"/>
            <a:ext cx="8543956" cy="3824294"/>
          </a:xfrm>
        </p:spPr>
        <p:txBody>
          <a:bodyPr>
            <a:normAutofit fontScale="55000" lnSpcReduction="20000"/>
          </a:bodyPr>
          <a:lstStyle/>
          <a:p>
            <a:r>
              <a:rPr lang="ru-RU" sz="2900" b="1" u="sng" dirty="0" smtClean="0">
                <a:solidFill>
                  <a:srgbClr val="C00000"/>
                </a:solidFill>
              </a:rPr>
              <a:t>Цель:</a:t>
            </a:r>
            <a:r>
              <a:rPr lang="ru-RU" sz="2900" b="1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r>
              <a:rPr lang="ru-RU" sz="2900" b="1" dirty="0" smtClean="0">
                <a:solidFill>
                  <a:srgbClr val="C00000"/>
                </a:solidFill>
              </a:rPr>
              <a:t>      </a:t>
            </a:r>
            <a:r>
              <a:rPr lang="ru-RU" sz="2900" b="1" dirty="0" smtClean="0"/>
              <a:t>создание педагогических условий, способствующих формированию изобразительных умений у детей 5-7 лет средствами декоративного рисования.</a:t>
            </a:r>
          </a:p>
          <a:p>
            <a:pPr>
              <a:buNone/>
            </a:pPr>
            <a:r>
              <a:rPr lang="ru-RU" sz="2900" b="1" dirty="0" smtClean="0"/>
              <a:t>     </a:t>
            </a:r>
          </a:p>
          <a:p>
            <a:pPr>
              <a:buNone/>
            </a:pPr>
            <a:r>
              <a:rPr lang="ru-RU" sz="2900" b="1" dirty="0" smtClean="0"/>
              <a:t>     </a:t>
            </a:r>
            <a:r>
              <a:rPr lang="en-US" sz="2900" b="1" u="sng" dirty="0" err="1" smtClean="0">
                <a:solidFill>
                  <a:srgbClr val="C00000"/>
                </a:solidFill>
              </a:rPr>
              <a:t>Задачи</a:t>
            </a:r>
            <a:r>
              <a:rPr lang="en-US" sz="2900" b="1" u="sng" dirty="0" smtClean="0">
                <a:solidFill>
                  <a:srgbClr val="C00000"/>
                </a:solidFill>
              </a:rPr>
              <a:t>:</a:t>
            </a:r>
            <a:endParaRPr lang="ru-RU" sz="2900" b="1" u="sng" dirty="0" smtClean="0">
              <a:solidFill>
                <a:srgbClr val="C00000"/>
              </a:solidFill>
            </a:endParaRPr>
          </a:p>
          <a:p>
            <a:pPr lvl="0"/>
            <a:r>
              <a:rPr lang="ru-RU" sz="2900" b="1" dirty="0" smtClean="0"/>
              <a:t>отобрать элементы и композиции декоративного рисования доступные восприятию и воспроизведению детьми 5-7 лет в художественной деятельности;</a:t>
            </a:r>
          </a:p>
          <a:p>
            <a:pPr lvl="0"/>
            <a:endParaRPr lang="ru-RU" sz="2900" b="1" dirty="0" smtClean="0"/>
          </a:p>
          <a:p>
            <a:pPr lvl="0"/>
            <a:r>
              <a:rPr lang="ru-RU" sz="2900" b="1" dirty="0" smtClean="0"/>
              <a:t>разработать поэтапную систему занятий, направленную на развитие движений руки у детей 5-7 лет и построенную на постепенном усложнении изобразительных задач от подражательной деятельности детей к самостоятельной творческой;</a:t>
            </a:r>
          </a:p>
          <a:p>
            <a:pPr lvl="0"/>
            <a:endParaRPr lang="ru-RU" sz="2900" b="1" dirty="0" smtClean="0"/>
          </a:p>
          <a:p>
            <a:pPr lvl="0"/>
            <a:r>
              <a:rPr lang="ru-RU" sz="2900" b="1" dirty="0" smtClean="0"/>
              <a:t>обогатить предметно-развивающую среду группы дидактическими играми,</a:t>
            </a:r>
          </a:p>
          <a:p>
            <a:pPr lvl="0">
              <a:buNone/>
            </a:pPr>
            <a:r>
              <a:rPr lang="ru-RU" sz="2900" b="1" dirty="0" smtClean="0"/>
              <a:t>      образцами росписей (вариативными, поэтапными, неоконченными, </a:t>
            </a:r>
          </a:p>
          <a:p>
            <a:pPr lvl="0">
              <a:buNone/>
            </a:pPr>
            <a:r>
              <a:rPr lang="ru-RU" sz="2900" b="1" dirty="0" smtClean="0"/>
              <a:t>      образцами прямого следования), схемами построения узоров, альбомами.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4">
      <a:dk1>
        <a:srgbClr val="171717"/>
      </a:dk1>
      <a:lt1>
        <a:srgbClr val="171717"/>
      </a:lt1>
      <a:dk2>
        <a:srgbClr val="FCD9BB"/>
      </a:dk2>
      <a:lt2>
        <a:srgbClr val="FAC08F"/>
      </a:lt2>
      <a:accent1>
        <a:srgbClr val="FFFF00"/>
      </a:accent1>
      <a:accent2>
        <a:srgbClr val="FF0000"/>
      </a:accent2>
      <a:accent3>
        <a:srgbClr val="000000"/>
      </a:accent3>
      <a:accent4>
        <a:srgbClr val="000000"/>
      </a:accent4>
      <a:accent5>
        <a:srgbClr val="00B050"/>
      </a:accent5>
      <a:accent6>
        <a:srgbClr val="FFFF00"/>
      </a:accent6>
      <a:hlink>
        <a:srgbClr val="C00000"/>
      </a:hlink>
      <a:folHlink>
        <a:srgbClr val="262626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566</Words>
  <Application>Microsoft Office PowerPoint</Application>
  <PresentationFormat>Экран (4:3)</PresentationFormat>
  <Paragraphs>165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Constantia</vt:lpstr>
      <vt:lpstr>Times New Roman</vt:lpstr>
      <vt:lpstr>Wingdings 2</vt:lpstr>
      <vt:lpstr>Поток</vt:lpstr>
      <vt:lpstr>  Формирование изобразительных умений у детей 5-7 лет средствами декоративного рисования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   Констатирущий эксперимент Выявление уровня сформированности изобразительных умений у детей 5-7 лет в декоративном рисовании</vt:lpstr>
      <vt:lpstr>                                        Диаграмма Уровни сформированности изобразительных умений  у детей 5-7 лет</vt:lpstr>
      <vt:lpstr>Работы детей с констатирующего  эксперимента</vt:lpstr>
      <vt:lpstr> Формирующий эксперимент Система занятий, направленная на формирование  изобразительных умений у детей 5-7 лет средствами декоративного рисования  (по мотивам городецкой и хохломской росписи)</vt:lpstr>
      <vt:lpstr>Дидактические игры</vt:lpstr>
      <vt:lpstr>Образцы росписей</vt:lpstr>
      <vt:lpstr>Образцы росписей</vt:lpstr>
      <vt:lpstr>Схемы узоров</vt:lpstr>
      <vt:lpstr>Изделия народных промыслов</vt:lpstr>
      <vt:lpstr>Наглядно-дидактический материал </vt:lpstr>
      <vt:lpstr>Альбомы </vt:lpstr>
      <vt:lpstr>Работы детей с формирующего эксперимента I этап-подготовительный</vt:lpstr>
      <vt:lpstr>Работы детей с формирующего эксперимента II этап-основной (обучающий)</vt:lpstr>
      <vt:lpstr>Работы детей с формирующего эксперимента III этап-творческий</vt:lpstr>
      <vt:lpstr>Контрольный эксперимент Динамика формирования изобразительных умений у детей 5-7  лет</vt:lpstr>
      <vt:lpstr>Сравним работы Алисы Д.</vt:lpstr>
      <vt:lpstr>Сравним работы Саши П.</vt:lpstr>
      <vt:lpstr>Сравниnтельные результаты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Администратор</cp:lastModifiedBy>
  <cp:revision>42</cp:revision>
  <dcterms:modified xsi:type="dcterms:W3CDTF">2014-02-04T19:19:37Z</dcterms:modified>
</cp:coreProperties>
</file>