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2" r:id="rId6"/>
    <p:sldId id="263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4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268760"/>
            <a:ext cx="7772400" cy="1470025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FFFF00"/>
                </a:solidFill>
              </a:rPr>
              <a:t>«Почему </a:t>
            </a:r>
            <a:r>
              <a:rPr lang="ru-RU" sz="5400" b="1" dirty="0">
                <a:solidFill>
                  <a:srgbClr val="FFFF00"/>
                </a:solidFill>
              </a:rPr>
              <a:t>дети разные?</a:t>
            </a:r>
            <a:endParaRPr lang="ru-RU" sz="5400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>
                <a:solidFill>
                  <a:srgbClr val="00B0F0"/>
                </a:solidFill>
              </a:rPr>
              <a:t>Консультация для </a:t>
            </a:r>
            <a:r>
              <a:rPr lang="ru-RU" b="1" dirty="0" smtClean="0">
                <a:solidFill>
                  <a:srgbClr val="00B0F0"/>
                </a:solidFill>
              </a:rPr>
              <a:t>родителей</a:t>
            </a:r>
          </a:p>
          <a:p>
            <a:endParaRPr lang="ru-RU" b="1" dirty="0" smtClean="0">
              <a:solidFill>
                <a:srgbClr val="00B0F0"/>
              </a:solidFill>
            </a:endParaRPr>
          </a:p>
          <a:p>
            <a:pPr algn="r"/>
            <a:r>
              <a:rPr lang="ru-RU" b="1" dirty="0" smtClean="0">
                <a:solidFill>
                  <a:srgbClr val="FF0000"/>
                </a:solidFill>
              </a:rPr>
              <a:t>Выполнила : </a:t>
            </a:r>
            <a:r>
              <a:rPr lang="ru-RU" b="1" dirty="0" err="1" smtClean="0">
                <a:solidFill>
                  <a:srgbClr val="FF0000"/>
                </a:solidFill>
              </a:rPr>
              <a:t>Веприцкая</a:t>
            </a:r>
            <a:r>
              <a:rPr lang="ru-RU" b="1" dirty="0" smtClean="0">
                <a:solidFill>
                  <a:srgbClr val="FF0000"/>
                </a:solidFill>
              </a:rPr>
              <a:t> Л.Е.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6412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fontScale="92500" lnSpcReduction="10000"/>
          </a:bodyPr>
          <a:lstStyle/>
          <a:p>
            <a:pPr marL="457200" lvl="1" indent="0">
              <a:buNone/>
            </a:pPr>
            <a:r>
              <a:rPr lang="ru-RU" dirty="0" smtClean="0">
                <a:solidFill>
                  <a:srgbClr val="00B0F0"/>
                </a:solidFill>
              </a:rPr>
              <a:t>	Отрыв </a:t>
            </a:r>
            <a:r>
              <a:rPr lang="ru-RU" dirty="0">
                <a:solidFill>
                  <a:srgbClr val="00B0F0"/>
                </a:solidFill>
              </a:rPr>
              <a:t>от дома и близких, встреча с новыми взрослыми, незнакомыми детьми могут стать для ребенка серьезной психической травмой. Малыш может воспринять это как отчуждение, лишение родительской любви, внимания, защиты. Очень важно, чтобы этот переход был плавным, мягким, </a:t>
            </a:r>
            <a:r>
              <a:rPr lang="ru-RU" dirty="0" err="1" smtClean="0">
                <a:solidFill>
                  <a:srgbClr val="00B0F0"/>
                </a:solidFill>
              </a:rPr>
              <a:t>бестравматичным</a:t>
            </a:r>
            <a:r>
              <a:rPr lang="ru-RU" dirty="0" smtClean="0">
                <a:solidFill>
                  <a:srgbClr val="00B0F0"/>
                </a:solidFill>
              </a:rPr>
              <a:t>, уже </a:t>
            </a:r>
            <a:r>
              <a:rPr lang="ru-RU" dirty="0">
                <a:solidFill>
                  <a:srgbClr val="00B0F0"/>
                </a:solidFill>
              </a:rPr>
              <a:t>в первые годы жизни дети отличаются друг от друга поведением. Одни шустрые, энергичные, другие более пассивные, третьи хотя и активны, но медлительны. Идеал большинства взрослых – послушный ребенок. Но не к каждому малышу подходит этот эпитет. Драчун и «паинька», «сорви голова» и робкий, боязливый, неумелый, требующий постоянной опеки и вполне самостоятельный – вот какие они разные, наши малыши!</a:t>
            </a:r>
          </a:p>
          <a:p>
            <a:pPr marL="457200" lvl="1" indent="0">
              <a:buNone/>
            </a:pPr>
            <a:endParaRPr lang="ru-RU" dirty="0">
              <a:solidFill>
                <a:srgbClr val="00B0F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7366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2800" dirty="0" smtClean="0">
                <a:solidFill>
                  <a:srgbClr val="00B0F0"/>
                </a:solidFill>
              </a:rPr>
              <a:t>	Ребенок </a:t>
            </a:r>
            <a:r>
              <a:rPr lang="ru-RU" sz="2800" dirty="0">
                <a:solidFill>
                  <a:srgbClr val="00B0F0"/>
                </a:solidFill>
              </a:rPr>
              <a:t>не рождается добрым или жадным, послушным или капризным, самостоятельным или неумелым. Эти особенности складываются постепенно, под влиянием условий жизни и воспитания. Имеет значение и состояние здоровья ребенка. Если малыш ослаблен, много болеет, он может стать вялым, раздражительным, капризным</a:t>
            </a:r>
            <a:r>
              <a:rPr lang="ru-RU" sz="2800" dirty="0" smtClean="0">
                <a:solidFill>
                  <a:srgbClr val="00B0F0"/>
                </a:solidFill>
              </a:rPr>
              <a:t>.</a:t>
            </a:r>
          </a:p>
          <a:p>
            <a:pPr marL="0" indent="0">
              <a:buNone/>
            </a:pPr>
            <a:r>
              <a:rPr lang="ru-RU" sz="2800" dirty="0" smtClean="0">
                <a:solidFill>
                  <a:srgbClr val="00B0F0"/>
                </a:solidFill>
              </a:rPr>
              <a:t>	С </a:t>
            </a:r>
            <a:r>
              <a:rPr lang="ru-RU" sz="2800" dirty="0">
                <a:solidFill>
                  <a:srgbClr val="00B0F0"/>
                </a:solidFill>
              </a:rPr>
              <a:t>самого рождения дети отличаются друг от друга особенностями нервной системы, накладывающими отпечаток на поведение ребенка. Эти особенности сказываются на общей подвижности малыша, быстроте движений, темпе речи, на том, как скоро и легко возникают чувства и насколько они сильны. Вследствие этого дети очень рано начинают проявлять себя как шустрые или медлительные, энергичные или вялые, более или менее эмоциональные.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27171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2400" dirty="0" smtClean="0">
                <a:solidFill>
                  <a:srgbClr val="00B0F0"/>
                </a:solidFill>
              </a:rPr>
              <a:t>	Тип </a:t>
            </a:r>
            <a:r>
              <a:rPr lang="ru-RU" sz="2400" dirty="0">
                <a:solidFill>
                  <a:srgbClr val="00B0F0"/>
                </a:solidFill>
              </a:rPr>
              <a:t>высшей нервной деятельности очень устойчив и мало поддается изменениям. Однако надо иметь в виду, что ярко выраженные представители того или иного типа нервной системы встречаются среди детей реже, чем так называемые «переходные</a:t>
            </a:r>
            <a:r>
              <a:rPr lang="ru-RU" sz="2400" dirty="0" smtClean="0">
                <a:solidFill>
                  <a:srgbClr val="00B0F0"/>
                </a:solidFill>
              </a:rPr>
              <a:t>».</a:t>
            </a:r>
            <a:r>
              <a:rPr lang="ru-RU" sz="2400" dirty="0">
                <a:solidFill>
                  <a:srgbClr val="00B0F0"/>
                </a:solidFill>
              </a:rPr>
              <a:t> </a:t>
            </a:r>
            <a:r>
              <a:rPr lang="ru-RU" sz="2400" dirty="0" smtClean="0">
                <a:solidFill>
                  <a:srgbClr val="00B0F0"/>
                </a:solidFill>
              </a:rPr>
              <a:t>Истинный </a:t>
            </a:r>
            <a:r>
              <a:rPr lang="ru-RU" sz="2400" dirty="0">
                <a:solidFill>
                  <a:srgbClr val="00B0F0"/>
                </a:solidFill>
              </a:rPr>
              <a:t>тип высшей нервной деятельности как бы маскируется под влиянием условий жизни и воспитания. Например, возможно, что ребенок от природы быстрый, подвижный, а его флегматичная мама не дает возможности активно двигаться. Постепенно он становится малоподвижным, флегматичным.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rgbClr val="00B0F0"/>
                </a:solidFill>
              </a:rPr>
              <a:t>	Чрезмерная </a:t>
            </a:r>
            <a:r>
              <a:rPr lang="ru-RU" sz="2400" dirty="0">
                <a:solidFill>
                  <a:srgbClr val="00B0F0"/>
                </a:solidFill>
              </a:rPr>
              <a:t>строгость в отношении к ребенку, злоупотребление наказаниями, постоянные запреты также могут привести к маскировке типа высшей нервной деятельности, при которой ребенок с сильными нервными процессами, подвижный может стать робким, тихим, малоактивным. Однако в первые годы жизни типологические особенности проявляются наиболее отчетливо.</a:t>
            </a:r>
          </a:p>
        </p:txBody>
      </p:sp>
    </p:spTree>
    <p:extLst>
      <p:ext uri="{BB962C8B-B14F-4D97-AF65-F5344CB8AC3E}">
        <p14:creationId xmlns:p14="http://schemas.microsoft.com/office/powerpoint/2010/main" val="1655446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mtClean="0">
                <a:solidFill>
                  <a:srgbClr val="00B0F0"/>
                </a:solidFill>
              </a:rPr>
              <a:t>	Период </a:t>
            </a:r>
            <a:r>
              <a:rPr lang="ru-RU" dirty="0">
                <a:solidFill>
                  <a:srgbClr val="00B0F0"/>
                </a:solidFill>
              </a:rPr>
              <a:t>адаптации – тяжелое время для малыша. Но в это время тяжело не только детям, но и их родителям. Поэтому очень важна совместная работа родителей и воспитателей. Рассказывая воспитателям об интересах, привычках своих детей, о состоянии их здоровья, об уровне развития, о том, как спит ребенок, любит ли он играть, трудиться, родители способствуют развитию открытых и доверительных отношений с педагогами, помогают воспитателю найти индивидуальный подход к ребенку.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9187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rgbClr val="00B0F0"/>
                </a:solidFill>
              </a:rPr>
              <a:t>	В </a:t>
            </a:r>
            <a:r>
              <a:rPr lang="ru-RU" dirty="0">
                <a:solidFill>
                  <a:srgbClr val="00B0F0"/>
                </a:solidFill>
              </a:rPr>
              <a:t>наших общих интересах добиться того, чтобы ребенок справился с трудностями привыкания к новой среде на уровне легкой адаптации и всячески предупреждать и не допускать проявления тяжелой адаптации!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2832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dirty="0" smtClean="0">
                <a:solidFill>
                  <a:srgbClr val="FF0000"/>
                </a:solidFill>
              </a:rPr>
              <a:t>Спасибо за внимание!</a:t>
            </a:r>
            <a:endParaRPr lang="ru-RU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69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17</Words>
  <Application>Microsoft Office PowerPoint</Application>
  <PresentationFormat>Экран (4:3)</PresentationFormat>
  <Paragraphs>12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«Почему дети разные?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4</cp:revision>
  <dcterms:created xsi:type="dcterms:W3CDTF">2013-02-04T20:47:10Z</dcterms:created>
  <dcterms:modified xsi:type="dcterms:W3CDTF">2015-03-01T12:32:14Z</dcterms:modified>
</cp:coreProperties>
</file>