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49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43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7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66B60-EA1B-45F7-835D-51A0B5A451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7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273DB-EBF0-4E32-A1AE-4E96E9B2D8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D83E1-565A-4545-B62A-AA8ECC838A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32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751DB-33E8-42F5-B502-411B3C8AA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1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67E7A-EC40-4AEC-8968-AC2B05E7FA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1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4005C-E5E1-4D3E-BBA1-56048203B9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1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87D92-9FCC-4760-BA82-552F512C51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0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EE2EF-7E39-4502-96EB-D25ABAA4B9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2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9C26E-FFB1-49AC-89C6-41780CF057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3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6DBCC-3260-427B-990A-D643CBBAB8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7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1CCAE-EEDD-4FE6-A73F-B3D4D6A964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9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66B60-EA1B-45F7-835D-51A0B5A451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273DB-EBF0-4E32-A1AE-4E96E9B2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83E1-565A-4545-B62A-AA8ECC838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751DB-33E8-42F5-B502-411B3C8AA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7E7A-EC40-4AEC-8968-AC2B05E7F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005C-E5E1-4D3E-BBA1-56048203B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87D92-9FCC-4760-BA82-552F512C5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22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E2EF-7E39-4502-96EB-D25ABAA4B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89C26E-FFB1-49AC-89C6-41780CF057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BCC-3260-427B-990A-D643CBBAB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1CCAE-EEDD-4FE6-A73F-B3D4D6A964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4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99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6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71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4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81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11971A-730E-4E25-AEA4-A9BBFC3E24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7772400" cy="1109662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Познавательно-речевое развитие детей раннего возраста в процессе игровой деятельности.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301208"/>
            <a:ext cx="6400800" cy="69691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Выполнила: Панина О.А. воспитатель группы №1 МБДОУ </a:t>
            </a:r>
            <a:r>
              <a:rPr lang="ru-RU" dirty="0" err="1" smtClean="0">
                <a:solidFill>
                  <a:schemeClr val="tx2"/>
                </a:solidFill>
              </a:rPr>
              <a:t>д.с</a:t>
            </a:r>
            <a:r>
              <a:rPr lang="ru-RU" dirty="0" smtClean="0">
                <a:solidFill>
                  <a:schemeClr val="tx2"/>
                </a:solidFill>
              </a:rPr>
              <a:t>. №20 «Улыбка</a:t>
            </a:r>
            <a:r>
              <a:rPr lang="ru-RU" dirty="0" smtClean="0">
                <a:solidFill>
                  <a:schemeClr val="tx2"/>
                </a:solidFill>
              </a:rPr>
              <a:t>» г. Реутов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26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Выделяются разные виды игр передающие детям определенные знания и умения:</a:t>
            </a:r>
          </a:p>
          <a:p>
            <a:r>
              <a:rPr lang="ru-RU" dirty="0" smtClean="0"/>
              <a:t>Дидактические;</a:t>
            </a:r>
          </a:p>
          <a:p>
            <a:r>
              <a:rPr lang="ru-RU" dirty="0" smtClean="0"/>
              <a:t>Сюжетно-дидактические;</a:t>
            </a:r>
          </a:p>
          <a:p>
            <a:r>
              <a:rPr lang="ru-RU" dirty="0" smtClean="0"/>
              <a:t>Подвижные;</a:t>
            </a:r>
          </a:p>
          <a:p>
            <a:r>
              <a:rPr lang="ru-RU" dirty="0" smtClean="0"/>
              <a:t>Игры драматизации;</a:t>
            </a:r>
          </a:p>
          <a:p>
            <a:r>
              <a:rPr lang="ru-RU" dirty="0" smtClean="0"/>
              <a:t>Музыкально-коммуникативные;</a:t>
            </a:r>
          </a:p>
          <a:p>
            <a:r>
              <a:rPr lang="ru-RU" dirty="0" smtClean="0"/>
              <a:t>Игры-забавы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196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1484784"/>
            <a:ext cx="8229600" cy="438943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Организовывая сюжетно-дидактическую игру  необходимо наладить эмоциональный контакт и деловое сотрудничество с ребенком, продумать подбор игрушек так, что бы ребенку было удобно с ними действовать; в процессе совместной деятельности провоцировать ребенка на речевое взаимодействие или придумывать доступные для него поводы для общения. Например в С.Д.И.  «Научим куклу раздеваться» можно побудить детей к произношению названий предметов одежды, их частей, а так же действий (снять, повесить, положить, поставить.)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54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Можно использовать чтение различных стихов и </a:t>
            </a:r>
            <a:r>
              <a:rPr lang="ru-RU" dirty="0" err="1" smtClean="0"/>
              <a:t>потешек</a:t>
            </a:r>
            <a:r>
              <a:rPr lang="ru-RU" dirty="0" smtClean="0"/>
              <a:t>, поскольку игры-</a:t>
            </a:r>
            <a:r>
              <a:rPr lang="ru-RU" dirty="0" err="1" smtClean="0"/>
              <a:t>потешки</a:t>
            </a:r>
            <a:r>
              <a:rPr lang="ru-RU" dirty="0" smtClean="0"/>
              <a:t>, забавы, песенки и стишки, сопровождающиеся разнообразными движениями и звуками, обладают огромным развивающим потенциалом, способствуют пассивной и активной речи, обогащению словаря.</a:t>
            </a:r>
          </a:p>
          <a:p>
            <a:pPr marL="0" indent="0" algn="just">
              <a:buNone/>
            </a:pPr>
            <a:r>
              <a:rPr lang="ru-RU" dirty="0" smtClean="0"/>
              <a:t>Например при укладывании куклы спать можно предложить спеть «Баю-бай, баю-бай, ты собачка не лай…», во время причесывания куклы Кати читаем </a:t>
            </a:r>
            <a:r>
              <a:rPr lang="ru-RU" dirty="0" err="1" smtClean="0"/>
              <a:t>потешку</a:t>
            </a:r>
            <a:r>
              <a:rPr lang="ru-RU" dirty="0" smtClean="0"/>
              <a:t> «Расти коса до пояса…»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1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Систематически проводится работа по развитию мелкой моторики рук, используя пальчиковые игры, такие как «Сорока – ворона», «Коза рогатая», «Ладушки», «Этот пальчик дедушка» и т.д., различные мозаики, дидактические вкладыши, шнуровки, разнообразные конструкторы и пр., т.к. уровень речевого развития детей находится в прямой зависимости от степени </a:t>
            </a:r>
            <a:r>
              <a:rPr lang="ru-RU" dirty="0" err="1" smtClean="0"/>
              <a:t>сфомированности</a:t>
            </a:r>
            <a:r>
              <a:rPr lang="ru-RU" dirty="0" smtClean="0"/>
              <a:t> тонких движений пальцев рук.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0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В процессе игр и совместной деятельности с ребенком осуществляется поэтапно отработка произношения звуков: проговаривание изолированного звука (во время игры «Дочки-матери» предлагается убаюкать куклу: «а-а-а», «м-м-м», послушать на прогулке и повторить песенку ветра: «у-у-у», во время мытья рук услышать и спеть песенку водички: «с-с-с» и т.д.); произнесение несложных звукосочетаний Д.И. «Кто как кричит?» и т.п.;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53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Дети нашей группы часто говорят или тихо, или, наоборот, очень громко, не умеют разговаривать шепотом, поэтому с целью развития голосового аппарата применяются игровые упражнения, в которых одни и те же звуки или звукосочетания произносятся с различной громкостью, например: «Тихо-громко», «Эхо», «Мама и детки»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45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Для выработки относительно плавного и продолжительного выдоха во время </a:t>
            </a:r>
            <a:r>
              <a:rPr lang="ru-RU" dirty="0" err="1" smtClean="0"/>
              <a:t>д.и</a:t>
            </a:r>
            <a:r>
              <a:rPr lang="ru-RU" dirty="0" smtClean="0"/>
              <a:t>. «Напоим мишку чаем» вместе с ребятами остужаем слишком горячий чай и т.п.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08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Организуя сюжетно-дидактические и сюжетно-ролевые игры, используем разнообразные приёмы, направленные на развитие активной речи детей, например, приём речевого подражания «Как лает собачка? Скажи: «Не лай!», «Катя не хочет есть кашу? Попроси её «Катя, ешь!»; приём внезапного исчезновения объекта (ребёнка ставят перед необходимостью произнести нужное слово или предложение «Ляля ушла!»); разговор об игрушке в её отсутствие, беседа о событиях недавнего прошлого и т.п.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01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своей работе большое внимание уделяем обогащению сенсорного и сенсомоторного опыта детей. Окружающий мир многообразен, его познание требует включения в процесс восприятия разных анализаторов – зрения, слуха, осязания, обоняния, вкуса – и сенсомоторных действий, что позволяет ребёнку выделять широкий спектр свойств предметов и объектов окружающего мира, познать их с разных сторон. </a:t>
            </a:r>
          </a:p>
        </p:txBody>
      </p:sp>
    </p:spTree>
    <p:extLst>
      <p:ext uri="{BB962C8B-B14F-4D97-AF65-F5344CB8AC3E}">
        <p14:creationId xmlns:p14="http://schemas.microsoft.com/office/powerpoint/2010/main" val="74730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Без </a:t>
            </a:r>
            <a:r>
              <a:rPr lang="ru-RU" dirty="0"/>
              <a:t>дидактических игр здесь не обойтись. Такие игры, как «Что за форма?», </a:t>
            </a:r>
            <a:r>
              <a:rPr lang="ru-RU" dirty="0" smtClean="0"/>
              <a:t>«</a:t>
            </a:r>
            <a:r>
              <a:rPr lang="ru-RU" dirty="0"/>
              <a:t>Весёлый паровозик», «Собери картинку» помогают значительно расширить чувственный опыт малышей. Процесс восприятия всегда нужно сопровождать словом, называя качества предметов и явлений (шарик круглый, гладкий, красный; музыка весёлая, грустная, тихая, громкая; звуки длинные, короткие, и т.п.). Дети, воспринимая предметы и явления, одновременно запоминают и словесные обозначения их качеств.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76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44824"/>
            <a:ext cx="7643812" cy="367188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Ранний возраст – особый период в жизни каждого человека, отличающийся интенсивностью развития всех психических процессов. Неслучайно в последнее десятилетие во всем научном мире появился особый интерес к раннему периоду в жизни ребенка, в частности, </a:t>
            </a:r>
            <a:r>
              <a:rPr lang="ru-RU" dirty="0">
                <a:solidFill>
                  <a:schemeClr val="accent1">
                    <a:lumMod val="10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accent1">
                    <a:lumMod val="10000"/>
                  </a:schemeClr>
                </a:solidFill>
              </a:rPr>
              <a:t> интеллектуальному, речевому и познавательному развитию маленьких детей.</a:t>
            </a:r>
            <a:endParaRPr lang="ru-RU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04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Большую роль в познавательно-речевом развитии детей играют музыкально-дидактические, музыкально-коммуникативные игры, игры-драматизации, такие как «Кто в домике живёт?», «Музыкальная коробочка», «Весёлые матрёшки», «Три поросёнка», несущие в себе особый эмоциональный заряд. Проводим для детей различные праздники, развлечения, показываем сказки-драматизации, настольные, кукольные и теневые театры. </a:t>
            </a:r>
          </a:p>
        </p:txBody>
      </p:sp>
    </p:spTree>
    <p:extLst>
      <p:ext uri="{BB962C8B-B14F-4D97-AF65-F5344CB8AC3E}">
        <p14:creationId xmlns:p14="http://schemas.microsoft.com/office/powerpoint/2010/main" val="208020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 процессе игровой деятельности не ставится перед детьми задач прямого обучения речи, как это делается на занятиях. Постановка проблемных речевых задач в игре носит ситуативный характер; ребёнок говорит только то, что хочет сказать, а не то, что запланировал педагог. </a:t>
            </a:r>
          </a:p>
        </p:txBody>
      </p:sp>
    </p:spTree>
    <p:extLst>
      <p:ext uri="{BB962C8B-B14F-4D97-AF65-F5344CB8AC3E}">
        <p14:creationId xmlns:p14="http://schemas.microsoft.com/office/powerpoint/2010/main" val="288757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Основная особенность игровой деятельности состоит в том, что ребёнок раннего возраста, играя, учится действовать в воображаемой ситуации. У него формируется способность к замещению предметов, действий, что обеспечивает постепенное развитие элементов более отвлечённого мышления и речи. </a:t>
            </a:r>
          </a:p>
        </p:txBody>
      </p:sp>
    </p:spTree>
    <p:extLst>
      <p:ext uri="{BB962C8B-B14F-4D97-AF65-F5344CB8AC3E}">
        <p14:creationId xmlns:p14="http://schemas.microsoft.com/office/powerpoint/2010/main" val="60040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При этом особое место занимает предметно-развивающая среда. Поэтому, начиная работать по данной теме, мы поставили перед собой цель: создать такую среду в группе, которая, в первую очередь, была бы комфортной и, конечно же, способствовала полноценному, всестороннему развитию детей, побуждала их к речевой </a:t>
            </a:r>
            <a:r>
              <a:rPr lang="ru-RU" dirty="0" smtClean="0"/>
              <a:t>активности.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3172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группе совместно с родителями </a:t>
            </a:r>
            <a:r>
              <a:rPr lang="ru-RU" dirty="0" smtClean="0"/>
              <a:t>создаются </a:t>
            </a:r>
            <a:r>
              <a:rPr lang="ru-RU" dirty="0"/>
              <a:t>все условия для максимального раскрытия и удовлетворения интересов и желаний каждого малыша: имеется уголок </a:t>
            </a:r>
            <a:r>
              <a:rPr lang="ru-RU" dirty="0" smtClean="0"/>
              <a:t>уединения; новые</a:t>
            </a:r>
            <a:r>
              <a:rPr lang="ru-RU" dirty="0"/>
              <a:t>, отвечающие современным требованиям сюжетно-игровые модули: </a:t>
            </a:r>
            <a:r>
              <a:rPr lang="ru-RU" dirty="0" smtClean="0"/>
              <a:t>«</a:t>
            </a:r>
            <a:r>
              <a:rPr lang="ru-RU" dirty="0"/>
              <a:t>Уголок ряженья», «Кукольный уголок», «Природный уголок»; новые куклы, игрушки, настольные и дидактические игры, книжки для малышей и т.д. </a:t>
            </a:r>
          </a:p>
        </p:txBody>
      </p:sp>
    </p:spTree>
    <p:extLst>
      <p:ext uri="{BB962C8B-B14F-4D97-AF65-F5344CB8AC3E}">
        <p14:creationId xmlns:p14="http://schemas.microsoft.com/office/powerpoint/2010/main" val="268927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 группе имеется аудиотека детских песенок, колыбельных, русских народных сказок, звуков природы, музыки русских и зарубежных  композиторов и др</a:t>
            </a:r>
            <a:r>
              <a:rPr lang="ru-RU" dirty="0" smtClean="0"/>
              <a:t>. несущие </a:t>
            </a:r>
            <a:r>
              <a:rPr lang="ru-RU" dirty="0"/>
              <a:t>в себе познавательно-речевую нагрузку.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56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Содержание работы выстраиваем на принципах доступности, последовательности, целесообразности, используя методы развивающего обучения с учётом регионального компонента в соответствии с Федеральными </a:t>
            </a:r>
            <a:r>
              <a:rPr lang="ru-RU" dirty="0" smtClean="0"/>
              <a:t>государственными стандартами.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02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solidFill>
                  <a:schemeClr val="accent4"/>
                </a:solidFill>
              </a:rPr>
              <a:t>Спасибо за внимание!</a:t>
            </a:r>
          </a:p>
          <a:p>
            <a:pPr marL="0" indent="0" algn="ctr">
              <a:buNone/>
            </a:pPr>
            <a:endParaRPr lang="ru-RU" sz="5400" dirty="0">
              <a:solidFill>
                <a:schemeClr val="accent4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2780928"/>
            <a:ext cx="2236606" cy="3789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69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Известно, что ребенок овладевает речью за какие-нибудь 2-3 года. В год он произносит примерно 10 слов, в 2 года – 300-400, а к 3 годам в его активном словаре уже от 1500 и более слов. Малыш познает грамматический строй языка, от простых предложений переходя к более сложным, в том числе к сложноподчиненным. Он употребляет слова, обозначающие не только предметы и действия, но и признаки предметов, их количество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65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Таким образом, речь имеет прямое отношение к познавательному развитию: с ее помощью ребенку сообщаются определенные знания. Передаются умения и навыки. Было бы ошибкой предполагать, что все это приходит к ребенку спонтанно. Само собой. Что бы он развивался. Необходимо общение со взрослым. Который способствует формированию речи малыша, развитию его познавательной активности.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48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Работая с детьми раннего возраста, заметили, что в сад с каждым годом стало поступать все больше детей с задержкой речевого развития. На наш взгляд, </a:t>
            </a:r>
            <a:r>
              <a:rPr lang="ru-RU" dirty="0"/>
              <a:t>о</a:t>
            </a:r>
            <a:r>
              <a:rPr lang="ru-RU" dirty="0" smtClean="0"/>
              <a:t>сновными причинами этого являются: </a:t>
            </a:r>
          </a:p>
          <a:p>
            <a:pPr algn="just"/>
            <a:r>
              <a:rPr lang="ru-RU" dirty="0" smtClean="0"/>
              <a:t>частые заболевания ( что приводит к физическому и как следствие, к психическому ослаблению организма);</a:t>
            </a:r>
          </a:p>
          <a:p>
            <a:pPr algn="just"/>
            <a:r>
              <a:rPr lang="ru-RU" dirty="0"/>
              <a:t>о</a:t>
            </a:r>
            <a:r>
              <a:rPr lang="ru-RU" dirty="0" smtClean="0"/>
              <a:t>сложненная адаптация к новым условиям жизни в детском саду;</a:t>
            </a:r>
          </a:p>
          <a:p>
            <a:pPr algn="just"/>
            <a:r>
              <a:rPr lang="ru-RU" dirty="0"/>
              <a:t>р</a:t>
            </a:r>
            <a:r>
              <a:rPr lang="ru-RU" dirty="0" smtClean="0"/>
              <a:t>одительская некомпетентность (загруженность родителей и, как следствие, недостаток внимания со стороны родителей «домашняя запущенность»)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3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Основной формой педагогического воздействия на процесс речевого развития детей являются игры-занятия по развитию речи и ознакомлению с окружающим. Но что бы программные задачи  организованного обучения решались более успешно, необходимо весь день пребывания ребенка в детском саду сделать содержательным и интересным. Вот здесь и приходит на выручку совместная игровая деятельность.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55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Проанализировав ситуацию, мы поставили перед собой </a:t>
            </a:r>
            <a:r>
              <a:rPr lang="ru-RU" b="1" dirty="0" smtClean="0"/>
              <a:t>цель: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dirty="0" smtClean="0"/>
              <a:t>развивать </a:t>
            </a:r>
            <a:r>
              <a:rPr lang="ru-RU" dirty="0" smtClean="0"/>
              <a:t>речь детей и расширять их представления об окружающем мире в процессе игровой деятельности.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1131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Исходя из цели , были определены следующие </a:t>
            </a:r>
            <a:r>
              <a:rPr lang="ru-RU" b="1" dirty="0" smtClean="0"/>
              <a:t>задачи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Вызвать интерес к познавательно-речевой деятельности посредством применения различных игр и игровых упражнений;</a:t>
            </a:r>
          </a:p>
          <a:p>
            <a:pPr algn="just"/>
            <a:r>
              <a:rPr lang="ru-RU" dirty="0" smtClean="0"/>
              <a:t>Развивать понимание ребенком речи взрослого;</a:t>
            </a:r>
          </a:p>
          <a:p>
            <a:r>
              <a:rPr lang="ru-RU" dirty="0" smtClean="0"/>
              <a:t>Обогащать пассивный и активный словарь детей;</a:t>
            </a:r>
          </a:p>
          <a:p>
            <a:r>
              <a:rPr lang="ru-RU" dirty="0" smtClean="0"/>
              <a:t>Формировать активную речь ребенка путем использования сюжетно-дидактических игр;</a:t>
            </a:r>
          </a:p>
          <a:p>
            <a:r>
              <a:rPr lang="ru-RU" dirty="0" smtClean="0"/>
              <a:t>Учить пользоваться речью как средством общения с окружающими и как средством познания окружающей действительности;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32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Формировать звуковую культуру речи, развивать голосовой аппарат и речевое дыхание в процессе д/и </a:t>
            </a:r>
            <a:r>
              <a:rPr lang="ru-RU" dirty="0" err="1"/>
              <a:t>и</a:t>
            </a:r>
            <a:r>
              <a:rPr lang="ru-RU" dirty="0"/>
              <a:t> упражнений;</a:t>
            </a:r>
          </a:p>
          <a:p>
            <a:r>
              <a:rPr lang="ru-RU" dirty="0"/>
              <a:t>Расширять ориентировку в </a:t>
            </a:r>
            <a:r>
              <a:rPr lang="ru-RU" dirty="0" smtClean="0"/>
              <a:t>окружающем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Учить действовать в воображаемой ситуации;</a:t>
            </a:r>
          </a:p>
          <a:p>
            <a:pPr algn="just"/>
            <a:r>
              <a:rPr lang="ru-RU" dirty="0" smtClean="0"/>
              <a:t>Формировать способность к замещению предметов; развивать в процессе игры навыки самостоятельности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47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006">
  <a:themeElements>
    <a:clrScheme name="006 3">
      <a:dk1>
        <a:srgbClr val="C0C0C0"/>
      </a:dk1>
      <a:lt1>
        <a:srgbClr val="FFFFFF"/>
      </a:lt1>
      <a:dk2>
        <a:srgbClr val="800000"/>
      </a:dk2>
      <a:lt2>
        <a:srgbClr val="FFCC99"/>
      </a:lt2>
      <a:accent1>
        <a:srgbClr val="FF9900"/>
      </a:accent1>
      <a:accent2>
        <a:srgbClr val="CC0000"/>
      </a:accent2>
      <a:accent3>
        <a:srgbClr val="C0AAAA"/>
      </a:accent3>
      <a:accent4>
        <a:srgbClr val="DADADA"/>
      </a:accent4>
      <a:accent5>
        <a:srgbClr val="FFCAAA"/>
      </a:accent5>
      <a:accent6>
        <a:srgbClr val="B90000"/>
      </a:accent6>
      <a:hlink>
        <a:srgbClr val="FF33CC"/>
      </a:hlink>
      <a:folHlink>
        <a:srgbClr val="FFCC00"/>
      </a:folHlink>
    </a:clrScheme>
    <a:fontScheme name="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6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6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">
      <a:dk1>
        <a:srgbClr val="000000"/>
      </a:dk1>
      <a:lt1>
        <a:srgbClr val="800000"/>
      </a:lt1>
      <a:dk2>
        <a:srgbClr val="A50021"/>
      </a:dk2>
      <a:lt2>
        <a:srgbClr val="C0C0C0"/>
      </a:lt2>
      <a:accent1>
        <a:srgbClr val="FF9900"/>
      </a:accent1>
      <a:accent2>
        <a:srgbClr val="CC0000"/>
      </a:accent2>
      <a:accent3>
        <a:srgbClr val="C0AAAA"/>
      </a:accent3>
      <a:accent4>
        <a:srgbClr val="000000"/>
      </a:accent4>
      <a:accent5>
        <a:srgbClr val="FFCAAA"/>
      </a:accent5>
      <a:accent6>
        <a:srgbClr val="B90000"/>
      </a:accent6>
      <a:hlink>
        <a:srgbClr val="FF33CC"/>
      </a:hlink>
      <a:folHlink>
        <a:srgbClr val="FFCC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ccvety</Template>
  <TotalTime>207</TotalTime>
  <Words>1420</Words>
  <Application>Microsoft Office PowerPoint</Application>
  <PresentationFormat>Экран (4:3)</PresentationFormat>
  <Paragraphs>47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006</vt:lpstr>
      <vt:lpstr>1_colormaster</vt:lpstr>
      <vt:lpstr>Поток</vt:lpstr>
      <vt:lpstr>Познавательно-речевое развитие детей раннего возраста в процессе игровой деятельности.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Познавательно-речевое развитие детей раннего возраста в процессе игровой деятельности.</dc:title>
  <cp:lastModifiedBy>АЛЕКСЕЙ</cp:lastModifiedBy>
  <cp:revision>21</cp:revision>
  <dcterms:modified xsi:type="dcterms:W3CDTF">2015-02-15T09:56:34Z</dcterms:modified>
</cp:coreProperties>
</file>