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3"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653080C-BA19-41B2-91CA-F8E714048D09}"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9A97EC-142D-46E1-BF69-38EC6202BE7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53080C-BA19-41B2-91CA-F8E714048D09}"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9A97EC-142D-46E1-BF69-38EC6202BE7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53080C-BA19-41B2-91CA-F8E714048D09}"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9A97EC-142D-46E1-BF69-38EC6202BE7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53080C-BA19-41B2-91CA-F8E714048D09}"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9A97EC-142D-46E1-BF69-38EC6202BE7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653080C-BA19-41B2-91CA-F8E714048D09}"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9A97EC-142D-46E1-BF69-38EC6202BE7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653080C-BA19-41B2-91CA-F8E714048D09}" type="datetimeFigureOut">
              <a:rPr lang="ru-RU" smtClean="0"/>
              <a:pPr/>
              <a:t>19.03.2014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9A97EC-142D-46E1-BF69-38EC6202BE7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653080C-BA19-41B2-91CA-F8E714048D09}" type="datetimeFigureOut">
              <a:rPr lang="ru-RU" smtClean="0"/>
              <a:pPr/>
              <a:t>19.03.2014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19A97EC-142D-46E1-BF69-38EC6202BE7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653080C-BA19-41B2-91CA-F8E714048D09}" type="datetimeFigureOut">
              <a:rPr lang="ru-RU" smtClean="0"/>
              <a:pPr/>
              <a:t>19.03.2014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19A97EC-142D-46E1-BF69-38EC6202BE7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53080C-BA19-41B2-91CA-F8E714048D09}" type="datetimeFigureOut">
              <a:rPr lang="ru-RU" smtClean="0"/>
              <a:pPr/>
              <a:t>19.03.2014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19A97EC-142D-46E1-BF69-38EC6202BE7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653080C-BA19-41B2-91CA-F8E714048D09}" type="datetimeFigureOut">
              <a:rPr lang="ru-RU" smtClean="0"/>
              <a:pPr/>
              <a:t>19.03.2014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9A97EC-142D-46E1-BF69-38EC6202BE7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653080C-BA19-41B2-91CA-F8E714048D09}" type="datetimeFigureOut">
              <a:rPr lang="ru-RU" smtClean="0"/>
              <a:pPr/>
              <a:t>19.03.2014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9A97EC-142D-46E1-BF69-38EC6202BE7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3080C-BA19-41B2-91CA-F8E714048D09}" type="datetimeFigureOut">
              <a:rPr lang="ru-RU" smtClean="0"/>
              <a:pPr/>
              <a:t>19.03.2014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A97EC-142D-46E1-BF69-38EC6202BE7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tranamasterov.ru/taxonomy/term/364" TargetMode="External"/><Relationship Id="rId4" Type="http://schemas.openxmlformats.org/officeDocument/2006/relationships/hyperlink" Target="http://stranamasterov.ru/taxonomy/term/121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radikal.ru/F/i045.radikal.ru/0811/01/51f8284d6000.jpg.html"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radikal.ru/F/i004.radikal.ru/0811/75/85a74e5816a7.jpg.html"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714348" y="0"/>
            <a:ext cx="7772400" cy="714380"/>
          </a:xfrm>
        </p:spPr>
        <p:txBody>
          <a:bodyPr>
            <a:normAutofit/>
          </a:bodyPr>
          <a:lstStyle/>
          <a:p>
            <a:r>
              <a:rPr lang="ru-RU" sz="1400" dirty="0" smtClean="0">
                <a:solidFill>
                  <a:schemeClr val="accent2">
                    <a:lumMod val="50000"/>
                  </a:schemeClr>
                </a:solidFill>
                <a:latin typeface="Times New Roman" pitchFamily="18" charset="0"/>
                <a:cs typeface="Times New Roman" pitchFamily="18" charset="0"/>
              </a:rPr>
              <a:t>Муниципальное бюджетное дошкольное образовательное учреждение</a:t>
            </a:r>
            <a:br>
              <a:rPr lang="ru-RU" sz="1400" dirty="0" smtClean="0">
                <a:solidFill>
                  <a:schemeClr val="accent2">
                    <a:lumMod val="50000"/>
                  </a:schemeClr>
                </a:solidFill>
                <a:latin typeface="Times New Roman" pitchFamily="18" charset="0"/>
                <a:cs typeface="Times New Roman" pitchFamily="18" charset="0"/>
              </a:rPr>
            </a:br>
            <a:r>
              <a:rPr lang="ru-RU" sz="1400" dirty="0" smtClean="0">
                <a:solidFill>
                  <a:schemeClr val="accent2">
                    <a:lumMod val="50000"/>
                  </a:schemeClr>
                </a:solidFill>
                <a:latin typeface="Times New Roman" pitchFamily="18" charset="0"/>
                <a:cs typeface="Times New Roman" pitchFamily="18" charset="0"/>
              </a:rPr>
              <a:t>«Детский сад </a:t>
            </a:r>
            <a:r>
              <a:rPr lang="ru-RU" sz="1400" dirty="0" smtClean="0">
                <a:solidFill>
                  <a:schemeClr val="accent2">
                    <a:lumMod val="50000"/>
                  </a:schemeClr>
                </a:solidFill>
                <a:latin typeface="Times New Roman" pitchFamily="18" charset="0"/>
                <a:cs typeface="Times New Roman" pitchFamily="18" charset="0"/>
              </a:rPr>
              <a:t>комбинированного вида №31 «Медвежонок»</a:t>
            </a:r>
            <a:endParaRPr lang="ru-RU" sz="1400" dirty="0">
              <a:solidFill>
                <a:schemeClr val="accent2">
                  <a:lumMod val="50000"/>
                </a:schemeClr>
              </a:solidFill>
              <a:latin typeface="Times New Roman" pitchFamily="18" charset="0"/>
              <a:cs typeface="Times New Roman" pitchFamily="18" charset="0"/>
            </a:endParaRPr>
          </a:p>
        </p:txBody>
      </p:sp>
      <p:pic>
        <p:nvPicPr>
          <p:cNvPr id="5" name="img_0" descr="http://moikompas.ru/img/compas/2008-02-15/risovanie_deti/12836752.jpg"/>
          <p:cNvPicPr/>
          <p:nvPr/>
        </p:nvPicPr>
        <p:blipFill>
          <a:blip r:embed="rId3">
            <a:clrChange>
              <a:clrFrom>
                <a:srgbClr val="FFFFFF"/>
              </a:clrFrom>
              <a:clrTo>
                <a:srgbClr val="FFFFFF">
                  <a:alpha val="0"/>
                </a:srgbClr>
              </a:clrTo>
            </a:clrChange>
          </a:blip>
          <a:stretch>
            <a:fillRect/>
          </a:stretch>
        </p:blipFill>
        <p:spPr bwMode="auto">
          <a:xfrm rot="20757114">
            <a:off x="701535" y="1448010"/>
            <a:ext cx="2759684" cy="2000264"/>
          </a:xfrm>
          <a:prstGeom prst="rect">
            <a:avLst/>
          </a:prstGeom>
          <a:ln>
            <a:noFill/>
          </a:ln>
          <a:effectLst>
            <a:outerShdw blurRad="292100" dist="139700" dir="2700000" algn="tl" rotWithShape="0">
              <a:srgbClr val="333333">
                <a:alpha val="65000"/>
              </a:srgbClr>
            </a:outerShdw>
          </a:effectLst>
        </p:spPr>
      </p:pic>
      <p:sp>
        <p:nvSpPr>
          <p:cNvPr id="6" name="Заголовок 1"/>
          <p:cNvSpPr txBox="1">
            <a:spLocks/>
          </p:cNvSpPr>
          <p:nvPr/>
        </p:nvSpPr>
        <p:spPr>
          <a:xfrm>
            <a:off x="1714480" y="3786190"/>
            <a:ext cx="6172200" cy="1894362"/>
          </a:xfrm>
          <a:prstGeom prst="rect">
            <a:avLst/>
          </a:prstGeom>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accent2">
                    <a:lumMod val="75000"/>
                  </a:schemeClr>
                </a:solidFill>
                <a:effectLst/>
                <a:uLnTx/>
                <a:uFillTx/>
                <a:latin typeface="Times New Roman" pitchFamily="18" charset="0"/>
                <a:cs typeface="Times New Roman" pitchFamily="18" charset="0"/>
              </a:rPr>
              <a:t>Использование нетрадиционных техник рисования в детском саду</a:t>
            </a:r>
            <a:endParaRPr kumimoji="0" lang="ru-RU" sz="4400" b="0" i="0" u="none" strike="noStrike" kern="1200" cap="none" spc="0" normalizeH="0" baseline="0" noProof="0" dirty="0">
              <a:ln>
                <a:noFill/>
              </a:ln>
              <a:solidFill>
                <a:schemeClr val="accent2">
                  <a:lumMod val="75000"/>
                </a:schemeClr>
              </a:solidFill>
              <a:effectLst/>
              <a:uLnTx/>
              <a:uFillTx/>
              <a:latin typeface="Times New Roman" pitchFamily="18" charset="0"/>
              <a:cs typeface="Times New Roman" pitchFamily="18" charset="0"/>
            </a:endParaRPr>
          </a:p>
        </p:txBody>
      </p:sp>
      <p:sp>
        <p:nvSpPr>
          <p:cNvPr id="7" name="Подзаголовок 2"/>
          <p:cNvSpPr txBox="1">
            <a:spLocks/>
          </p:cNvSpPr>
          <p:nvPr/>
        </p:nvSpPr>
        <p:spPr>
          <a:xfrm>
            <a:off x="1785918" y="5486400"/>
            <a:ext cx="6172200" cy="1371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000" b="1" i="0" u="none" strike="noStrike" kern="1200" cap="none" spc="0" normalizeH="0" baseline="0" noProof="0" dirty="0" smtClean="0">
              <a:ln>
                <a:noFill/>
              </a:ln>
              <a:solidFill>
                <a:schemeClr val="accent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1" i="0" u="none" strike="noStrike" kern="1200" cap="none" spc="0" normalizeH="0" baseline="0" noProof="0" dirty="0" smtClean="0">
                <a:ln>
                  <a:noFill/>
                </a:ln>
                <a:solidFill>
                  <a:schemeClr val="accent2">
                    <a:lumMod val="75000"/>
                  </a:schemeClr>
                </a:solidFill>
                <a:effectLst/>
                <a:uLnTx/>
                <a:uFillTx/>
                <a:latin typeface="Times New Roman" pitchFamily="18" charset="0"/>
                <a:cs typeface="Times New Roman" pitchFamily="18" charset="0"/>
              </a:rPr>
              <a:t>Семинар для педагогов </a:t>
            </a:r>
            <a:endParaRPr kumimoji="0" lang="ru-RU" sz="2000" b="1" i="0" u="none" strike="noStrike" kern="1200" cap="none" spc="0" normalizeH="0" baseline="0" noProof="0" dirty="0" smtClean="0">
              <a:ln>
                <a:noFill/>
              </a:ln>
              <a:solidFill>
                <a:schemeClr val="accent2">
                  <a:lumMod val="75000"/>
                </a:schemeClr>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2000" b="1" dirty="0" smtClean="0">
                <a:solidFill>
                  <a:schemeClr val="accent2">
                    <a:lumMod val="75000"/>
                  </a:schemeClr>
                </a:solidFill>
                <a:latin typeface="Times New Roman" pitchFamily="18" charset="0"/>
                <a:cs typeface="Times New Roman" pitchFamily="18" charset="0"/>
              </a:rPr>
              <a:t>Март</a:t>
            </a:r>
            <a:r>
              <a:rPr kumimoji="0" lang="ru-RU" sz="2000" b="1" i="0" u="none" strike="noStrike" kern="1200" cap="none" spc="0" normalizeH="0" baseline="0" noProof="0" dirty="0" smtClean="0">
                <a:ln>
                  <a:noFill/>
                </a:ln>
                <a:solidFill>
                  <a:schemeClr val="accent2">
                    <a:lumMod val="75000"/>
                  </a:schemeClr>
                </a:solidFill>
                <a:effectLst/>
                <a:uLnTx/>
                <a:uFillTx/>
                <a:latin typeface="Times New Roman" pitchFamily="18" charset="0"/>
                <a:cs typeface="Times New Roman" pitchFamily="18" charset="0"/>
              </a:rPr>
              <a:t> 2014</a:t>
            </a:r>
            <a:r>
              <a:rPr kumimoji="0" lang="ru-RU" sz="2000" b="1" i="0" u="none" strike="noStrike" kern="1200" cap="none" spc="0" normalizeH="0" noProof="0" dirty="0" smtClean="0">
                <a:ln>
                  <a:noFill/>
                </a:ln>
                <a:solidFill>
                  <a:schemeClr val="accent2">
                    <a:lumMod val="75000"/>
                  </a:schemeClr>
                </a:solidFill>
                <a:effectLst/>
                <a:uLnTx/>
                <a:uFillTx/>
                <a:latin typeface="Times New Roman" pitchFamily="18" charset="0"/>
                <a:cs typeface="Times New Roman" pitchFamily="18" charset="0"/>
              </a:rPr>
              <a:t> </a:t>
            </a:r>
            <a:r>
              <a:rPr kumimoji="0" lang="ru-RU" sz="2000" b="1" i="0" u="none" strike="noStrike" kern="1200" cap="none" spc="0" normalizeH="0" baseline="0" noProof="0" dirty="0" smtClean="0">
                <a:ln>
                  <a:noFill/>
                </a:ln>
                <a:solidFill>
                  <a:schemeClr val="accent2">
                    <a:lumMod val="75000"/>
                  </a:schemeClr>
                </a:solidFill>
                <a:effectLst/>
                <a:uLnTx/>
                <a:uFillTx/>
                <a:latin typeface="Times New Roman" pitchFamily="18" charset="0"/>
                <a:cs typeface="Times New Roman" pitchFamily="18" charset="0"/>
              </a:rPr>
              <a:t>год</a:t>
            </a:r>
            <a:endParaRPr kumimoji="0" lang="ru-RU" sz="2000" b="1" i="0" u="none" strike="noStrike" kern="1200" cap="none" spc="0" normalizeH="0" baseline="0" noProof="0" dirty="0">
              <a:ln>
                <a:noFill/>
              </a:ln>
              <a:solidFill>
                <a:schemeClr val="accent2">
                  <a:lumMod val="75000"/>
                </a:schemeClr>
              </a:solidFill>
              <a:effectLst/>
              <a:uLnTx/>
              <a:uFillTx/>
              <a:latin typeface="Times New Roman" pitchFamily="18" charset="0"/>
              <a:cs typeface="Times New Roman" pitchFamily="18" charset="0"/>
            </a:endParaRPr>
          </a:p>
        </p:txBody>
      </p:sp>
      <p:pic>
        <p:nvPicPr>
          <p:cNvPr id="8" name="img_0" descr="http://moikompas.ru/img/compas/2008-02-15/risovanie_deti/12836752.jpg"/>
          <p:cNvPicPr/>
          <p:nvPr/>
        </p:nvPicPr>
        <p:blipFill>
          <a:blip r:embed="rId4" cstate="print"/>
          <a:stretch>
            <a:fillRect/>
          </a:stretch>
        </p:blipFill>
        <p:spPr bwMode="auto">
          <a:xfrm rot="1704159">
            <a:off x="5975132" y="1241440"/>
            <a:ext cx="1863217" cy="216597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Бабочка"/>
          <p:cNvPicPr/>
          <p:nvPr/>
        </p:nvPicPr>
        <p:blipFill>
          <a:blip r:embed="rId3" cstate="print"/>
          <a:srcRect/>
          <a:stretch>
            <a:fillRect/>
          </a:stretch>
        </p:blipFill>
        <p:spPr bwMode="auto">
          <a:xfrm>
            <a:off x="428596" y="142852"/>
            <a:ext cx="3810000"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Жабки"/>
          <p:cNvPicPr>
            <a:picLocks/>
          </p:cNvPicPr>
          <p:nvPr/>
        </p:nvPicPr>
        <p:blipFill>
          <a:blip r:embed="rId4" cstate="print"/>
          <a:srcRect t="6934" b="6934"/>
          <a:stretch>
            <a:fillRect/>
          </a:stretch>
        </p:blipFill>
        <p:spPr bwMode="auto">
          <a:xfrm>
            <a:off x="1285852" y="3286124"/>
            <a:ext cx="3714744" cy="3286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Заголовок 1"/>
          <p:cNvSpPr txBox="1">
            <a:spLocks/>
          </p:cNvSpPr>
          <p:nvPr/>
        </p:nvSpPr>
        <p:spPr>
          <a:xfrm rot="5400000">
            <a:off x="3217556" y="3211808"/>
            <a:ext cx="6309360" cy="457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Зеркальное отображение </a:t>
            </a:r>
            <a:endParaRPr kumimoji="0" lang="ru-RU" sz="44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6" name="Текст 3"/>
          <p:cNvSpPr txBox="1">
            <a:spLocks/>
          </p:cNvSpPr>
          <p:nvPr/>
        </p:nvSpPr>
        <p:spPr>
          <a:xfrm>
            <a:off x="6500826" y="285728"/>
            <a:ext cx="2378202" cy="5950287"/>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Развивает воображение, </a:t>
            </a:r>
          </a:p>
          <a:p>
            <a:pPr marL="342900" marR="0" lvl="0" indent="-342900" algn="l" defTabSz="914400" rtl="0" eaLnBrk="1" fontAlgn="auto" latinLnBrk="0" hangingPunct="1">
              <a:lnSpc>
                <a:spcPct val="100000"/>
              </a:lnSpc>
              <a:spcBef>
                <a:spcPct val="20000"/>
              </a:spcBef>
              <a:spcAft>
                <a:spcPts val="0"/>
              </a:spcAft>
              <a:buClrTx/>
              <a:buSzTx/>
              <a:tabLst/>
              <a:defRPr/>
            </a:pPr>
            <a:r>
              <a:rPr lang="ru-RU" sz="1400" dirty="0" smtClean="0">
                <a:solidFill>
                  <a:schemeClr val="accent2">
                    <a:lumMod val="50000"/>
                  </a:schemeClr>
                </a:solidFill>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творчество.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Материал: гуашь всех</a:t>
            </a:r>
          </a:p>
          <a:p>
            <a:pPr marL="342900" marR="0" lvl="0" indent="-342900" algn="l" defTabSz="914400" rtl="0" eaLnBrk="1" fontAlgn="auto" latinLnBrk="0" hangingPunct="1">
              <a:lnSpc>
                <a:spcPct val="100000"/>
              </a:lnSpc>
              <a:spcBef>
                <a:spcPct val="20000"/>
              </a:spcBef>
              <a:spcAft>
                <a:spcPts val="0"/>
              </a:spcAft>
              <a:buClrTx/>
              <a:buSzTx/>
              <a:tabLst/>
              <a:defRPr/>
            </a:pPr>
            <a:r>
              <a:rPr lang="ru-RU" sz="1400" dirty="0" smtClean="0">
                <a:solidFill>
                  <a:schemeClr val="accent2">
                    <a:lumMod val="50000"/>
                  </a:schemeClr>
                </a:solidFill>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цветов, кисточки, бумага.</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Сначала сворачивают</a:t>
            </a:r>
          </a:p>
          <a:p>
            <a:pPr marL="342900" marR="0" lvl="0" indent="-342900" algn="l" defTabSz="914400" rtl="0" eaLnBrk="1" fontAlgn="auto" latinLnBrk="0" hangingPunct="1">
              <a:lnSpc>
                <a:spcPct val="100000"/>
              </a:lnSpc>
              <a:spcBef>
                <a:spcPct val="20000"/>
              </a:spcBef>
              <a:spcAft>
                <a:spcPts val="0"/>
              </a:spcAft>
              <a:buClrTx/>
              <a:buSzTx/>
              <a:tabLst/>
              <a:defRPr/>
            </a:pPr>
            <a:r>
              <a:rPr lang="ru-RU" sz="1400" dirty="0" smtClean="0">
                <a:solidFill>
                  <a:schemeClr val="accent2">
                    <a:lumMod val="50000"/>
                  </a:schemeClr>
                </a:solidFill>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лист бумаги пополам.</a:t>
            </a:r>
          </a:p>
          <a:p>
            <a:pPr marL="342900" marR="0" lvl="0" indent="-342900" algn="l" defTabSz="914400" rtl="0" eaLnBrk="1" fontAlgn="auto" latinLnBrk="0" hangingPunct="1">
              <a:lnSpc>
                <a:spcPct val="100000"/>
              </a:lnSpc>
              <a:spcBef>
                <a:spcPct val="20000"/>
              </a:spcBef>
              <a:spcAft>
                <a:spcPts val="0"/>
              </a:spcAft>
              <a:buClrTx/>
              <a:buSzTx/>
              <a:tabLst/>
              <a:defRPr/>
            </a:pPr>
            <a:r>
              <a:rPr lang="ru-RU" sz="1400" dirty="0" smtClean="0">
                <a:solidFill>
                  <a:schemeClr val="accent2">
                    <a:lumMod val="50000"/>
                  </a:schemeClr>
                </a:solidFill>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Затем разворачивают.</a:t>
            </a:r>
          </a:p>
          <a:p>
            <a:pPr marL="342900" marR="0" lvl="0" indent="-342900" algn="l" defTabSz="914400" rtl="0" eaLnBrk="1" fontAlgn="auto" latinLnBrk="0" hangingPunct="1">
              <a:lnSpc>
                <a:spcPct val="100000"/>
              </a:lnSpc>
              <a:spcBef>
                <a:spcPct val="20000"/>
              </a:spcBef>
              <a:spcAft>
                <a:spcPts val="0"/>
              </a:spcAft>
              <a:buClrTx/>
              <a:buSzTx/>
              <a:tabLst/>
              <a:defRPr/>
            </a:pPr>
            <a:r>
              <a:rPr lang="ru-RU" sz="1400" dirty="0" smtClean="0">
                <a:solidFill>
                  <a:schemeClr val="accent2">
                    <a:lumMod val="50000"/>
                  </a:schemeClr>
                </a:solidFill>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Наносят различного</a:t>
            </a:r>
          </a:p>
          <a:p>
            <a:pPr marL="342900" marR="0" lvl="0" indent="-342900" algn="l" defTabSz="914400" rtl="0" eaLnBrk="1" fontAlgn="auto" latinLnBrk="0" hangingPunct="1">
              <a:lnSpc>
                <a:spcPct val="100000"/>
              </a:lnSpc>
              <a:spcBef>
                <a:spcPct val="20000"/>
              </a:spcBef>
              <a:spcAft>
                <a:spcPts val="0"/>
              </a:spcAft>
              <a:buClrTx/>
              <a:buSzTx/>
              <a:tabLst/>
              <a:defRPr/>
            </a:pPr>
            <a:r>
              <a:rPr lang="ru-RU" sz="1400" dirty="0" smtClean="0">
                <a:solidFill>
                  <a:schemeClr val="accent2">
                    <a:lumMod val="50000"/>
                  </a:schemeClr>
                </a:solidFill>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размера гуашевые пятна</a:t>
            </a:r>
          </a:p>
          <a:p>
            <a:pPr marL="342900" marR="0" lvl="0" indent="-342900" algn="l" defTabSz="914400" rtl="0" eaLnBrk="1" fontAlgn="auto" latinLnBrk="0" hangingPunct="1">
              <a:lnSpc>
                <a:spcPct val="100000"/>
              </a:lnSpc>
              <a:spcBef>
                <a:spcPct val="20000"/>
              </a:spcBef>
              <a:spcAft>
                <a:spcPts val="0"/>
              </a:spcAft>
              <a:buClrTx/>
              <a:buSzTx/>
              <a:tabLst/>
              <a:defRPr/>
            </a:pPr>
            <a:r>
              <a:rPr lang="ru-RU" sz="1400" dirty="0" smtClean="0">
                <a:solidFill>
                  <a:schemeClr val="accent2">
                    <a:lumMod val="50000"/>
                  </a:schemeClr>
                </a:solidFill>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(произвольно). Затем</a:t>
            </a:r>
          </a:p>
          <a:p>
            <a:pPr marL="342900" marR="0" lvl="0" indent="-342900" algn="l" defTabSz="914400" rtl="0" eaLnBrk="1" fontAlgn="auto" latinLnBrk="0" hangingPunct="1">
              <a:lnSpc>
                <a:spcPct val="100000"/>
              </a:lnSpc>
              <a:spcBef>
                <a:spcPct val="20000"/>
              </a:spcBef>
              <a:spcAft>
                <a:spcPts val="0"/>
              </a:spcAft>
              <a:buClrTx/>
              <a:buSzTx/>
              <a:tabLst/>
              <a:defRPr/>
            </a:pPr>
            <a:r>
              <a:rPr lang="ru-RU" sz="1400" dirty="0" smtClean="0">
                <a:solidFill>
                  <a:schemeClr val="accent2">
                    <a:lumMod val="50000"/>
                  </a:schemeClr>
                </a:solidFill>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опять сворачивают,</a:t>
            </a:r>
          </a:p>
          <a:p>
            <a:pPr marL="342900" marR="0" lvl="0" indent="-342900" algn="l" defTabSz="914400" rtl="0" eaLnBrk="1" fontAlgn="auto" latinLnBrk="0" hangingPunct="1">
              <a:lnSpc>
                <a:spcPct val="100000"/>
              </a:lnSpc>
              <a:spcBef>
                <a:spcPct val="20000"/>
              </a:spcBef>
              <a:spcAft>
                <a:spcPts val="0"/>
              </a:spcAft>
              <a:buClrTx/>
              <a:buSzTx/>
              <a:tabLst/>
              <a:defRPr/>
            </a:pPr>
            <a:r>
              <a:rPr lang="ru-RU" sz="1400" dirty="0" smtClean="0">
                <a:solidFill>
                  <a:schemeClr val="accent2">
                    <a:lumMod val="50000"/>
                  </a:schemeClr>
                </a:solidFill>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проводят рукой, дают</a:t>
            </a:r>
          </a:p>
          <a:p>
            <a:pPr marL="342900" marR="0" lvl="0" indent="-342900" algn="l" defTabSz="914400" rtl="0" eaLnBrk="1" fontAlgn="auto" latinLnBrk="0" hangingPunct="1">
              <a:lnSpc>
                <a:spcPct val="100000"/>
              </a:lnSpc>
              <a:spcBef>
                <a:spcPct val="20000"/>
              </a:spcBef>
              <a:spcAft>
                <a:spcPts val="0"/>
              </a:spcAft>
              <a:buClrTx/>
              <a:buSzTx/>
              <a:tabLst/>
              <a:defRPr/>
            </a:pPr>
            <a:r>
              <a:rPr lang="ru-RU" sz="1400" dirty="0" smtClean="0">
                <a:solidFill>
                  <a:schemeClr val="accent2">
                    <a:lumMod val="50000"/>
                  </a:schemeClr>
                </a:solidFill>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краске смешаться</a:t>
            </a:r>
          </a:p>
          <a:p>
            <a:pPr marL="342900" marR="0" lvl="0" indent="-342900" algn="l" defTabSz="914400" rtl="0" eaLnBrk="1" fontAlgn="auto" latinLnBrk="0" hangingPunct="1">
              <a:lnSpc>
                <a:spcPct val="100000"/>
              </a:lnSpc>
              <a:spcBef>
                <a:spcPct val="20000"/>
              </a:spcBef>
              <a:spcAft>
                <a:spcPts val="0"/>
              </a:spcAft>
              <a:buClrTx/>
              <a:buSzTx/>
              <a:tabLst/>
              <a:defRPr/>
            </a:pPr>
            <a:r>
              <a:rPr lang="ru-RU" sz="1400" dirty="0" smtClean="0">
                <a:solidFill>
                  <a:schemeClr val="accent2">
                    <a:lumMod val="50000"/>
                  </a:schemeClr>
                </a:solidFill>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разворачивают и</a:t>
            </a:r>
          </a:p>
          <a:p>
            <a:pPr marL="342900" marR="0" lvl="0" indent="-342900" algn="l" defTabSz="914400" rtl="0" eaLnBrk="1" fontAlgn="auto" latinLnBrk="0" hangingPunct="1">
              <a:lnSpc>
                <a:spcPct val="100000"/>
              </a:lnSpc>
              <a:spcBef>
                <a:spcPct val="20000"/>
              </a:spcBef>
              <a:spcAft>
                <a:spcPts val="0"/>
              </a:spcAft>
              <a:buClrTx/>
              <a:buSzTx/>
              <a:tabLst/>
              <a:defRPr/>
            </a:pPr>
            <a:r>
              <a:rPr lang="ru-RU" sz="1400" dirty="0" smtClean="0">
                <a:solidFill>
                  <a:schemeClr val="accent2">
                    <a:lumMod val="50000"/>
                  </a:schemeClr>
                </a:solidFill>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получают все что</a:t>
            </a:r>
          </a:p>
          <a:p>
            <a:pPr marL="342900" marR="0" lvl="0" indent="-342900" algn="l" defTabSz="914400" rtl="0" eaLnBrk="1" fontAlgn="auto" latinLnBrk="0" hangingPunct="1">
              <a:lnSpc>
                <a:spcPct val="100000"/>
              </a:lnSpc>
              <a:spcBef>
                <a:spcPct val="20000"/>
              </a:spcBef>
              <a:spcAft>
                <a:spcPts val="0"/>
              </a:spcAft>
              <a:buClrTx/>
              <a:buSzTx/>
              <a:tabLst/>
              <a:defRPr/>
            </a:pPr>
            <a:r>
              <a:rPr lang="ru-RU" sz="1400" dirty="0" smtClean="0">
                <a:solidFill>
                  <a:schemeClr val="accent2">
                    <a:lumMod val="50000"/>
                  </a:schemeClr>
                </a:solidFill>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угодно, от мотыльков до</a:t>
            </a:r>
          </a:p>
          <a:p>
            <a:pPr marL="342900" marR="0" lvl="0" indent="-342900" algn="l" defTabSz="914400" rtl="0" eaLnBrk="1" fontAlgn="auto" latinLnBrk="0" hangingPunct="1">
              <a:lnSpc>
                <a:spcPct val="100000"/>
              </a:lnSpc>
              <a:spcBef>
                <a:spcPct val="20000"/>
              </a:spcBef>
              <a:spcAft>
                <a:spcPts val="0"/>
              </a:spcAft>
              <a:buClrTx/>
              <a:buSzTx/>
              <a:tabLst/>
              <a:defRPr/>
            </a:pPr>
            <a:r>
              <a:rPr lang="ru-RU" sz="1400" dirty="0" smtClean="0">
                <a:solidFill>
                  <a:schemeClr val="accent2">
                    <a:lumMod val="50000"/>
                  </a:schemeClr>
                </a:solidFill>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елочек от щенков до</a:t>
            </a:r>
          </a:p>
          <a:p>
            <a:pPr marL="342900" marR="0" lvl="0" indent="-342900" algn="l" defTabSz="914400" rtl="0" eaLnBrk="1" fontAlgn="auto" latinLnBrk="0" hangingPunct="1">
              <a:lnSpc>
                <a:spcPct val="100000"/>
              </a:lnSpc>
              <a:spcBef>
                <a:spcPct val="20000"/>
              </a:spcBef>
              <a:spcAft>
                <a:spcPts val="0"/>
              </a:spcAft>
              <a:buClrTx/>
              <a:buSzTx/>
              <a:tabLst/>
              <a:defRPr/>
            </a:pPr>
            <a:r>
              <a:rPr lang="ru-RU" sz="1400" dirty="0" smtClean="0">
                <a:solidFill>
                  <a:schemeClr val="accent2">
                    <a:lumMod val="50000"/>
                  </a:schemeClr>
                </a:solidFill>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разбойников. Этот вид</a:t>
            </a:r>
          </a:p>
          <a:p>
            <a:pPr marL="342900" marR="0" lvl="0" indent="-342900" algn="l" defTabSz="914400" rtl="0" eaLnBrk="1" fontAlgn="auto" latinLnBrk="0" hangingPunct="1">
              <a:lnSpc>
                <a:spcPct val="100000"/>
              </a:lnSpc>
              <a:spcBef>
                <a:spcPct val="20000"/>
              </a:spcBef>
              <a:spcAft>
                <a:spcPts val="0"/>
              </a:spcAft>
              <a:buClrTx/>
              <a:buSzTx/>
              <a:tabLst/>
              <a:defRPr/>
            </a:pPr>
            <a:r>
              <a:rPr lang="ru-RU" sz="1400" dirty="0" smtClean="0">
                <a:solidFill>
                  <a:schemeClr val="accent2">
                    <a:lumMod val="50000"/>
                  </a:schemeClr>
                </a:solidFill>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рисования очень</a:t>
            </a:r>
          </a:p>
          <a:p>
            <a:pPr marL="342900" marR="0" lvl="0" indent="-342900" algn="l" defTabSz="914400" rtl="0" eaLnBrk="1" fontAlgn="auto" latinLnBrk="0" hangingPunct="1">
              <a:lnSpc>
                <a:spcPct val="100000"/>
              </a:lnSpc>
              <a:spcBef>
                <a:spcPct val="20000"/>
              </a:spcBef>
              <a:spcAft>
                <a:spcPts val="0"/>
              </a:spcAft>
              <a:buClrTx/>
              <a:buSzTx/>
              <a:tabLst/>
              <a:defRPr/>
            </a:pPr>
            <a:r>
              <a:rPr lang="ru-RU" sz="1400" dirty="0" smtClean="0">
                <a:solidFill>
                  <a:schemeClr val="accent2">
                    <a:lumMod val="50000"/>
                  </a:schemeClr>
                </a:solidFill>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нравится детям всех</a:t>
            </a:r>
          </a:p>
          <a:p>
            <a:pPr marL="342900" marR="0" lvl="0" indent="-342900" algn="l" defTabSz="914400" rtl="0" eaLnBrk="1" fontAlgn="auto" latinLnBrk="0" hangingPunct="1">
              <a:lnSpc>
                <a:spcPct val="100000"/>
              </a:lnSpc>
              <a:spcBef>
                <a:spcPct val="20000"/>
              </a:spcBef>
              <a:spcAft>
                <a:spcPts val="0"/>
              </a:spcAft>
              <a:buClrTx/>
              <a:buSzTx/>
              <a:tabLst/>
              <a:defRPr/>
            </a:pPr>
            <a:r>
              <a:rPr lang="ru-RU" sz="1400" dirty="0" smtClean="0">
                <a:solidFill>
                  <a:schemeClr val="accent2">
                    <a:lumMod val="50000"/>
                  </a:schemeClr>
                </a:solidFill>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возрастов.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http://s39.radikal.ru/i085/0811/fd/8d8c834cc8d8.jpg"/>
          <p:cNvPicPr/>
          <p:nvPr/>
        </p:nvPicPr>
        <p:blipFill>
          <a:blip r:embed="rId3" cstate="print"/>
          <a:srcRect/>
          <a:stretch>
            <a:fillRect/>
          </a:stretch>
        </p:blipFill>
        <p:spPr bwMode="auto">
          <a:xfrm>
            <a:off x="214282" y="142852"/>
            <a:ext cx="3929090" cy="2928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http://i054.radikal.ru/0811/b2/c32c32bbb29a.jpg"/>
          <p:cNvPicPr>
            <a:picLocks/>
          </p:cNvPicPr>
          <p:nvPr/>
        </p:nvPicPr>
        <p:blipFill>
          <a:blip r:embed="rId4" cstate="print"/>
          <a:srcRect l="16953" r="16953"/>
          <a:stretch>
            <a:fillRect/>
          </a:stretch>
        </p:blipFill>
        <p:spPr bwMode="auto">
          <a:xfrm>
            <a:off x="1000100" y="3500438"/>
            <a:ext cx="4214810" cy="2928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Заголовок 1"/>
          <p:cNvSpPr txBox="1">
            <a:spLocks/>
          </p:cNvSpPr>
          <p:nvPr/>
        </p:nvSpPr>
        <p:spPr>
          <a:xfrm rot="5400000">
            <a:off x="3003242" y="3140370"/>
            <a:ext cx="6309360" cy="457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Пальцевая живопись </a:t>
            </a:r>
            <a:endParaRPr kumimoji="0" lang="ru-RU" sz="44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6" name="Текст 3"/>
          <p:cNvSpPr txBox="1">
            <a:spLocks/>
          </p:cNvSpPr>
          <p:nvPr/>
        </p:nvSpPr>
        <p:spPr>
          <a:xfrm>
            <a:off x="6715140" y="642918"/>
            <a:ext cx="1949606" cy="4956048"/>
          </a:xfrm>
          <a:prstGeom prst="rect">
            <a:avLst/>
          </a:prstGeom>
        </p:spPr>
        <p:txBody>
          <a:bodyPr>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3200" b="1" i="0" u="none" strike="noStrike" kern="1200" cap="none" spc="0" normalizeH="0" baseline="0" noProof="0" dirty="0" smtClean="0">
                <a:ln>
                  <a:noFill/>
                </a:ln>
                <a:solidFill>
                  <a:schemeClr val="tx1"/>
                </a:solidFill>
                <a:effectLst/>
                <a:uLnTx/>
                <a:uFillTx/>
                <a:latin typeface="+mn-lt"/>
                <a:ea typeface="+mn-ea"/>
                <a:cs typeface="+mn-cs"/>
              </a:rPr>
              <a:t> </a:t>
            </a:r>
            <a:endParaRPr kumimoji="0" lang="ru-RU" sz="43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defTabSz="914400" rtl="0" eaLnBrk="1" fontAlgn="auto" latinLnBrk="0" hangingPunct="1">
              <a:lnSpc>
                <a:spcPct val="100000"/>
              </a:lnSpc>
              <a:spcBef>
                <a:spcPct val="20000"/>
              </a:spcBef>
              <a:spcAft>
                <a:spcPts val="0"/>
              </a:spcAft>
              <a:buClrTx/>
              <a:buSzTx/>
              <a:tabLst/>
              <a:defRPr/>
            </a:pPr>
            <a:r>
              <a:rPr kumimoji="0" lang="ru-RU" sz="43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5600" b="1"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Материал:</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розетки с гуашью и</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вложенным в них</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порошком, бумага,</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мокрая ветошь. </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Ребенок обмакивает</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палец в</a:t>
            </a:r>
            <a:r>
              <a:rPr kumimoji="0" lang="ru-RU" sz="5600" b="0" i="0" u="none" strike="noStrike" kern="1200" cap="none" spc="0" normalizeH="0" noProof="0" dirty="0" smtClean="0">
                <a:ln>
                  <a:noFill/>
                </a:ln>
                <a:solidFill>
                  <a:schemeClr val="accent2">
                    <a:lumMod val="50000"/>
                  </a:schemeClr>
                </a:solidFill>
                <a:effectLst/>
                <a:uLnTx/>
                <a:uFillTx/>
                <a:latin typeface="Times New Roman" pitchFamily="18" charset="0"/>
                <a:cs typeface="Times New Roman" pitchFamily="18" charset="0"/>
              </a:rPr>
              <a:t> </a:t>
            </a: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краску и</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отпечатывает его на</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бумаге, так как</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необходимо</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для того рисунка,</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Который</a:t>
            </a:r>
            <a:r>
              <a:rPr lang="ru-RU" sz="5600" dirty="0" smtClean="0">
                <a:solidFill>
                  <a:schemeClr val="accent2">
                    <a:lumMod val="50000"/>
                  </a:schemeClr>
                </a:solidFill>
                <a:latin typeface="Times New Roman" pitchFamily="18" charset="0"/>
                <a:cs typeface="Times New Roman" pitchFamily="18" charset="0"/>
              </a:rPr>
              <a:t> </a:t>
            </a: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он</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изображает. </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Затем краска</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вытирается влажной</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салфеткой.</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А рисовать пальцами</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Можно</a:t>
            </a:r>
            <a:r>
              <a:rPr lang="ru-RU" sz="5600" dirty="0" smtClean="0">
                <a:solidFill>
                  <a:schemeClr val="accent2">
                    <a:lumMod val="50000"/>
                  </a:schemeClr>
                </a:solidFill>
                <a:latin typeface="Times New Roman" pitchFamily="18" charset="0"/>
                <a:cs typeface="Times New Roman" pitchFamily="18" charset="0"/>
              </a:rPr>
              <a:t> </a:t>
            </a: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все животных,</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растения,</a:t>
            </a:r>
            <a:r>
              <a:rPr kumimoji="0" lang="ru-RU" sz="5600" b="0" i="0" u="none" strike="noStrike" kern="1200" cap="none" spc="0" normalizeH="0" noProof="0" dirty="0" smtClean="0">
                <a:ln>
                  <a:noFill/>
                </a:ln>
                <a:solidFill>
                  <a:schemeClr val="accent2">
                    <a:lumMod val="50000"/>
                  </a:schemeClr>
                </a:solidFill>
                <a:effectLst/>
                <a:uLnTx/>
                <a:uFillTx/>
                <a:latin typeface="Times New Roman" pitchFamily="18" charset="0"/>
                <a:cs typeface="Times New Roman" pitchFamily="18" charset="0"/>
              </a:rPr>
              <a:t> </a:t>
            </a: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цветы, ягод</a:t>
            </a:r>
            <a:endParaRPr lang="ru-RU" sz="5600" baseline="0" dirty="0" smtClean="0">
              <a:solidFill>
                <a:schemeClr val="accent2">
                  <a:lumMod val="50000"/>
                </a:schemeClr>
              </a:solidFill>
              <a:latin typeface="Times New Roman" pitchFamily="18" charset="0"/>
              <a:cs typeface="Times New Roman" pitchFamily="18" charset="0"/>
            </a:endParaRP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и т.д.</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Рисовать пальчиками</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Дети</a:t>
            </a:r>
            <a:r>
              <a:rPr lang="ru-RU" sz="5600" dirty="0" smtClean="0">
                <a:solidFill>
                  <a:schemeClr val="accent2">
                    <a:lumMod val="50000"/>
                  </a:schemeClr>
                </a:solidFill>
                <a:latin typeface="Times New Roman" pitchFamily="18" charset="0"/>
                <a:cs typeface="Times New Roman" pitchFamily="18" charset="0"/>
              </a:rPr>
              <a:t> </a:t>
            </a: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могут со второй</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Младшей</a:t>
            </a:r>
            <a:r>
              <a:rPr lang="ru-RU" sz="5600" dirty="0" smtClean="0">
                <a:solidFill>
                  <a:schemeClr val="accent2">
                    <a:lumMod val="50000"/>
                  </a:schemeClr>
                </a:solidFill>
                <a:latin typeface="Times New Roman" pitchFamily="18" charset="0"/>
                <a:cs typeface="Times New Roman" pitchFamily="18" charset="0"/>
              </a:rPr>
              <a:t> </a:t>
            </a: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группы.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Дерево возле озера"/>
          <p:cNvPicPr/>
          <p:nvPr/>
        </p:nvPicPr>
        <p:blipFill>
          <a:blip r:embed="rId3" cstate="print"/>
          <a:srcRect/>
          <a:stretch>
            <a:fillRect/>
          </a:stretch>
        </p:blipFill>
        <p:spPr bwMode="auto">
          <a:xfrm>
            <a:off x="1142976" y="642918"/>
            <a:ext cx="3810000" cy="525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Заголовок 1"/>
          <p:cNvSpPr txBox="1">
            <a:spLocks/>
          </p:cNvSpPr>
          <p:nvPr/>
        </p:nvSpPr>
        <p:spPr>
          <a:xfrm rot="5400000">
            <a:off x="2931804" y="3283246"/>
            <a:ext cx="6309360" cy="457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Зеркальная копия </a:t>
            </a:r>
            <a:endParaRPr kumimoji="0" lang="ru-RU" sz="44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5" name="Текст 3"/>
          <p:cNvSpPr txBox="1">
            <a:spLocks/>
          </p:cNvSpPr>
          <p:nvPr/>
        </p:nvSpPr>
        <p:spPr>
          <a:xfrm>
            <a:off x="6215074" y="785794"/>
            <a:ext cx="2714644" cy="564360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Этот способ основан на том, что силуэт, нарисованный красками, может легко отпечататься при накладывании на него листа бумаги. Лист сгибается пополам, разворачивается, поверхность слегка, омачивается водой. На одной половине листа рисуется красками силуэт какого-либо предмета или часть симметричного изображения, например, половина елочки, половина цветка, поло­вина домика. Лист складывается и сильно прижимается рукой. Развернув его, вы увидите целое изображение или два предмета (если вы рисовали целый предмет). </a:t>
            </a:r>
            <a:endParaRPr kumimoji="0" lang="ru-RU" sz="1400" b="0" i="0" u="none" strike="noStrike" kern="1200" cap="none" spc="0" normalizeH="0" baseline="0" noProof="0" dirty="0">
              <a:ln>
                <a:noFill/>
              </a:ln>
              <a:solidFill>
                <a:schemeClr val="accent2">
                  <a:lumMod val="50000"/>
                </a:schemeClr>
              </a:solidFill>
              <a:effectLst/>
              <a:uLnTx/>
              <a:uFillTx/>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http://i014.radikal.ru/0811/57/56b91d4939c8.jpg"/>
          <p:cNvPicPr/>
          <p:nvPr/>
        </p:nvPicPr>
        <p:blipFill>
          <a:blip r:embed="rId3" cstate="print"/>
          <a:srcRect/>
          <a:stretch>
            <a:fillRect/>
          </a:stretch>
        </p:blipFill>
        <p:spPr bwMode="auto">
          <a:xfrm>
            <a:off x="928662" y="428604"/>
            <a:ext cx="4286250" cy="5610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Заголовок 1"/>
          <p:cNvSpPr txBox="1">
            <a:spLocks/>
          </p:cNvSpPr>
          <p:nvPr/>
        </p:nvSpPr>
        <p:spPr>
          <a:xfrm rot="5400000">
            <a:off x="2931804" y="2926080"/>
            <a:ext cx="6309360" cy="457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По мятой бумаге </a:t>
            </a:r>
            <a:endParaRPr kumimoji="0" lang="ru-RU" sz="44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5" name="Текст 3"/>
          <p:cNvSpPr txBox="1">
            <a:spLocks/>
          </p:cNvSpPr>
          <p:nvPr/>
        </p:nvSpPr>
        <p:spPr>
          <a:xfrm>
            <a:off x="6215074" y="714356"/>
            <a:ext cx="2571768" cy="5878849"/>
          </a:xfrm>
          <a:prstGeom prst="rect">
            <a:avLst/>
          </a:prstGeom>
        </p:spPr>
        <p:txBody>
          <a:bodyPr>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35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3500" b="0" i="0"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Технология рисования: </a:t>
            </a:r>
            <a:r>
              <a:rPr kumimoji="0" lang="ru-RU" sz="35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эта техника интересна, тем, что в местах изгибов бумаги краска при закрашивании делается более интенсивной, темной - это называется </a:t>
            </a:r>
            <a:r>
              <a:rPr kumimoji="0" lang="ru-RU" sz="3500" b="0" i="0" u="none" strike="noStrike" kern="1200" cap="none" spc="0" normalizeH="0" baseline="0" noProof="0" dirty="0" err="1" smtClean="0">
                <a:ln>
                  <a:noFill/>
                </a:ln>
                <a:solidFill>
                  <a:schemeClr val="accent2">
                    <a:lumMod val="50000"/>
                  </a:schemeClr>
                </a:solidFill>
                <a:effectLst/>
                <a:uLnTx/>
                <a:uFillTx/>
                <a:latin typeface="Times New Roman" pitchFamily="18" charset="0"/>
                <a:cs typeface="Times New Roman" pitchFamily="18" charset="0"/>
              </a:rPr>
              <a:t>эффек-том</a:t>
            </a:r>
            <a:r>
              <a:rPr kumimoji="0" lang="ru-RU" sz="35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мозаики. Рисовать по мятой бумаге очень просто. Перед рисованием аккуратно мнем бумагу, потом аккуратно разглаживаем и начинаем рисовать. </a:t>
            </a:r>
            <a:r>
              <a:rPr kumimoji="0" lang="ru-RU" sz="3500" b="0" i="0" u="sng"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Материал:</a:t>
            </a:r>
            <a:r>
              <a:rPr kumimoji="0" lang="ru-RU" sz="35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мятая бумага, гуашевые краски, кисти, салфетки.</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http://s57.radikal.ru/i155/0811/72/0c08fef7322f.jpg"/>
          <p:cNvPicPr/>
          <p:nvPr/>
        </p:nvPicPr>
        <p:blipFill>
          <a:blip r:embed="rId3" cstate="print"/>
          <a:srcRect/>
          <a:stretch>
            <a:fillRect/>
          </a:stretch>
        </p:blipFill>
        <p:spPr bwMode="auto">
          <a:xfrm>
            <a:off x="2428875" y="466725"/>
            <a:ext cx="4286250" cy="5924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Мишка"/>
          <p:cNvPicPr/>
          <p:nvPr/>
        </p:nvPicPr>
        <p:blipFill>
          <a:blip r:embed="rId3" cstate="print"/>
          <a:srcRect t="1609"/>
          <a:stretch>
            <a:fillRect/>
          </a:stretch>
        </p:blipFill>
        <p:spPr bwMode="auto">
          <a:xfrm>
            <a:off x="857224" y="857232"/>
            <a:ext cx="3810000" cy="4510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Заголовок 1"/>
          <p:cNvSpPr txBox="1">
            <a:spLocks/>
          </p:cNvSpPr>
          <p:nvPr/>
        </p:nvSpPr>
        <p:spPr>
          <a:xfrm rot="5400000">
            <a:off x="2288862" y="3140370"/>
            <a:ext cx="6309360" cy="457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Тампонирование</a:t>
            </a:r>
            <a:endParaRPr kumimoji="0" lang="ru-RU" sz="44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5" name="Текст 3"/>
          <p:cNvSpPr txBox="1">
            <a:spLocks/>
          </p:cNvSpPr>
          <p:nvPr/>
        </p:nvSpPr>
        <p:spPr>
          <a:xfrm>
            <a:off x="5786446" y="285728"/>
            <a:ext cx="3143240" cy="5214975"/>
          </a:xfrm>
          <a:prstGeom prst="rect">
            <a:avLst/>
          </a:prstGeom>
        </p:spPr>
        <p:txBody>
          <a:bodyPr>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Сделаем тампон из марли (его можно заменить кусочком поролона). Штемпельная подушка послужит палитрой. Наберем краски — и легкими прикосновениями к бумаге будем рисовать что-нибудь пушистое, легкое, воздушное, прозрачное.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В младших группах — облака, солнечные зайчики, сугробы, одуванчики. И не беда, что цветными станут не только ваши герои, но и руки: они легко отмоются!</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В средней группе большим тампоном очень приятно рисовать пушистых цыплят, веселых зайцев, доброго снеговика, ярких светлячков (дорисовывая нужные детали).</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А старшие дошкольники могут на интегрированных занятиях (аппликация и рисование) со­четать эту технику с техникой "Трафарет".</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Сначала вырежем трафарет. Кто, какой хочет! Затем, прижав его пальцем к листу бумаги, обведем по контуру легкими прикосновениями тампона. Осторожно приподнимаем трафарет... Чудо! Четкий и ясный, он остался на бумаге! Все то же самое можно повторить другим цветом и в другом месте.</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http://stranamasterov.ru/files/imagecache/orig_with_logo/i/DSC05171.JPG"/>
          <p:cNvPicPr>
            <a:picLocks/>
          </p:cNvPicPr>
          <p:nvPr/>
        </p:nvPicPr>
        <p:blipFill>
          <a:blip r:embed="rId3" cstate="print"/>
          <a:srcRect l="16250" r="16250"/>
          <a:stretch>
            <a:fillRect/>
          </a:stretch>
        </p:blipFill>
        <p:spPr bwMode="auto">
          <a:xfrm>
            <a:off x="285720" y="428604"/>
            <a:ext cx="3286116" cy="2500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http://stranamasterov.ru/files/imagecache/orig_with_logo/i/DSC05175.JPG"/>
          <p:cNvPicPr/>
          <p:nvPr/>
        </p:nvPicPr>
        <p:blipFill>
          <a:blip r:embed="rId4" cstate="print"/>
          <a:srcRect/>
          <a:stretch>
            <a:fillRect/>
          </a:stretch>
        </p:blipFill>
        <p:spPr bwMode="auto">
          <a:xfrm>
            <a:off x="714348" y="3500438"/>
            <a:ext cx="4191012" cy="2643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Заголовок 1"/>
          <p:cNvSpPr txBox="1">
            <a:spLocks/>
          </p:cNvSpPr>
          <p:nvPr/>
        </p:nvSpPr>
        <p:spPr>
          <a:xfrm rot="5400000">
            <a:off x="2533745" y="3109801"/>
            <a:ext cx="6309360" cy="518339"/>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ea typeface="+mj-ea"/>
                <a:cs typeface="Times New Roman" pitchFamily="18" charset="0"/>
              </a:rPr>
              <a:t>Монотипия</a:t>
            </a:r>
            <a:br>
              <a:rPr kumimoji="0" lang="ru-RU" sz="3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ea typeface="+mj-ea"/>
                <a:cs typeface="Times New Roman" pitchFamily="18" charset="0"/>
              </a:rPr>
            </a:br>
            <a:endParaRPr kumimoji="0" lang="ru-RU" sz="32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ea typeface="+mj-ea"/>
              <a:cs typeface="Times New Roman" pitchFamily="18" charset="0"/>
            </a:endParaRPr>
          </a:p>
        </p:txBody>
      </p:sp>
      <p:sp>
        <p:nvSpPr>
          <p:cNvPr id="6" name="Текст 3"/>
          <p:cNvSpPr txBox="1">
            <a:spLocks/>
          </p:cNvSpPr>
          <p:nvPr/>
        </p:nvSpPr>
        <p:spPr>
          <a:xfrm>
            <a:off x="5929322" y="264794"/>
            <a:ext cx="3000396" cy="6236039"/>
          </a:xfrm>
          <a:prstGeom prst="rect">
            <a:avLst/>
          </a:prstGeom>
        </p:spPr>
        <p:txBody>
          <a:bodyPr>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5600" b="0" i="0" u="none" strike="noStrike" kern="1200" cap="none" spc="0" normalizeH="0" baseline="0" noProof="0" dirty="0" smtClean="0">
                <a:ln>
                  <a:noFill/>
                </a:ln>
                <a:solidFill>
                  <a:schemeClr val="accent2">
                    <a:lumMod val="50000"/>
                  </a:schemeClr>
                </a:solidFill>
                <a:effectLst/>
                <a:uLnTx/>
                <a:uFillTx/>
                <a:latin typeface="+mn-lt"/>
                <a:ea typeface="+mn-ea"/>
                <a:cs typeface="+mn-cs"/>
              </a:rPr>
              <a:t>               </a:t>
            </a: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Одной из простейших графических техник считается монотипия...</a:t>
            </a:r>
            <a:b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b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По гладкой поверхности стекла или толстой глянцевой бумаге (она не должна пропускать воду) — делается рисунок гуашевой краской или красками.  Сверху накладывается лист бумаги и придавливается к поверхности. Получается оттиск в зеркальном отображении.</a:t>
            </a:r>
            <a:b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b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Монотипию (от греческого </a:t>
            </a:r>
            <a:r>
              <a:rPr kumimoji="0" lang="ru-RU" sz="5600" b="0" i="0" u="none" strike="noStrike" kern="1200" cap="none" spc="0" normalizeH="0" baseline="0" noProof="0" dirty="0" err="1" smtClean="0">
                <a:ln>
                  <a:noFill/>
                </a:ln>
                <a:solidFill>
                  <a:schemeClr val="accent2">
                    <a:lumMod val="50000"/>
                  </a:schemeClr>
                </a:solidFill>
                <a:effectLst/>
                <a:uLnTx/>
                <a:uFillTx/>
                <a:latin typeface="Times New Roman" pitchFamily="18" charset="0"/>
                <a:cs typeface="Times New Roman" pitchFamily="18" charset="0"/>
              </a:rPr>
              <a:t>monos</a:t>
            </a: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 один, единый и </a:t>
            </a:r>
            <a:r>
              <a:rPr kumimoji="0" lang="ru-RU" sz="5600" b="0" i="0" u="none" strike="noStrike" kern="1200" cap="none" spc="0" normalizeH="0" baseline="0" noProof="0" dirty="0" err="1" smtClean="0">
                <a:ln>
                  <a:noFill/>
                </a:ln>
                <a:solidFill>
                  <a:schemeClr val="accent2">
                    <a:lumMod val="50000"/>
                  </a:schemeClr>
                </a:solidFill>
                <a:effectLst/>
                <a:uLnTx/>
                <a:uFillTx/>
                <a:latin typeface="Times New Roman" pitchFamily="18" charset="0"/>
                <a:cs typeface="Times New Roman" pitchFamily="18" charset="0"/>
              </a:rPr>
              <a:t>tupos</a:t>
            </a: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 отпечаток) могут освоить  дети дошкольного возраста, печатая осенний пейзаж, букет цветов в вазе, бабочек….</a:t>
            </a:r>
            <a:b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br>
            <a:r>
              <a:rPr kumimoji="0" lang="ru-RU" sz="5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Постарайтесь пробудить фантазию малыша, обратите занятие в игру.  Оставьте несколько   крупных капель  краски на листе бумаги. Согните лист пополам и плотно сожмите.   Разверните, и вы увидите необычные, причудливые узоры – кляксы. А можно  нарисовать  краской  половинку бабочки на половине листа.  Согнуть  пополам лист и плотно сжать его половинки.  Как будто  бабочка расправила крылья и собирается взлететь!</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Букет  сирени"/>
          <p:cNvPicPr>
            <a:picLocks/>
          </p:cNvPicPr>
          <p:nvPr/>
        </p:nvPicPr>
        <p:blipFill>
          <a:blip r:embed="rId3" cstate="print"/>
          <a:srcRect l="16250" r="16250"/>
          <a:stretch>
            <a:fillRect/>
          </a:stretch>
        </p:blipFill>
        <p:spPr bwMode="auto">
          <a:xfrm>
            <a:off x="214282" y="357166"/>
            <a:ext cx="4071934" cy="2714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http://stranamasterov.ru/files/imagecache/orig_with_logo/i/Photo035_0.jpg"/>
          <p:cNvPicPr/>
          <p:nvPr/>
        </p:nvPicPr>
        <p:blipFill>
          <a:blip r:embed="rId4" cstate="print"/>
          <a:srcRect/>
          <a:stretch>
            <a:fillRect/>
          </a:stretch>
        </p:blipFill>
        <p:spPr bwMode="auto">
          <a:xfrm>
            <a:off x="1285852" y="3357562"/>
            <a:ext cx="3543309" cy="32146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Заголовок 1"/>
          <p:cNvSpPr txBox="1">
            <a:spLocks/>
          </p:cNvSpPr>
          <p:nvPr/>
        </p:nvSpPr>
        <p:spPr>
          <a:xfrm rot="5400000">
            <a:off x="3146118" y="3211808"/>
            <a:ext cx="6309360" cy="4572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ea typeface="+mj-ea"/>
                <a:cs typeface="Times New Roman" pitchFamily="18" charset="0"/>
              </a:rPr>
              <a:t>Штамповка</a:t>
            </a:r>
            <a:br>
              <a:rPr kumimoji="0" lang="ru-RU" sz="36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ea typeface="+mj-ea"/>
                <a:cs typeface="Times New Roman" pitchFamily="18" charset="0"/>
              </a:rPr>
            </a:br>
            <a:endParaRPr kumimoji="0" lang="ru-RU" sz="36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ea typeface="+mj-ea"/>
              <a:cs typeface="Times New Roman" pitchFamily="18" charset="0"/>
            </a:endParaRPr>
          </a:p>
        </p:txBody>
      </p:sp>
      <p:sp>
        <p:nvSpPr>
          <p:cNvPr id="6" name="Текст 3"/>
          <p:cNvSpPr txBox="1">
            <a:spLocks/>
          </p:cNvSpPr>
          <p:nvPr/>
        </p:nvSpPr>
        <p:spPr>
          <a:xfrm>
            <a:off x="6500826" y="357166"/>
            <a:ext cx="2500330" cy="6000792"/>
          </a:xfrm>
          <a:prstGeom prst="rect">
            <a:avLst/>
          </a:prstGeom>
        </p:spPr>
        <p:txBody>
          <a:bodyPr>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9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В качестве исходного материала для штамповки при помощи  печать-клише обычно используют деревяшку, чтобы её было удобно взять в руку. Одна сторона   делается ровной, т.к. на неё наклеивают картон, а на картон — узоры. Они (узоры) могут быть  из бумаги, из веревки, из старого ластика, из корнеплодов...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9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Окунаем в краску и штампуем узоры на бумаге или на ткани.   Так можно украсить косынку, футболку, салфетку или носовой платок. Сюжеты разнообразны: цветы, листья, птицы, животные, фигурки, ваше имя.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http://stranamasterov.ru/files/imagecache/orig_with_logo/i0911/ImgK27.jpg"/>
          <p:cNvPicPr>
            <a:picLocks/>
          </p:cNvPicPr>
          <p:nvPr/>
        </p:nvPicPr>
        <p:blipFill>
          <a:blip r:embed="rId3" cstate="print"/>
          <a:srcRect l="16510" t="15385" r="21411" b="10256"/>
          <a:stretch>
            <a:fillRect/>
          </a:stretch>
        </p:blipFill>
        <p:spPr bwMode="auto">
          <a:xfrm>
            <a:off x="357158" y="1357298"/>
            <a:ext cx="4786346" cy="3929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Заголовок 1"/>
          <p:cNvSpPr txBox="1">
            <a:spLocks/>
          </p:cNvSpPr>
          <p:nvPr/>
        </p:nvSpPr>
        <p:spPr>
          <a:xfrm rot="5400000">
            <a:off x="2503176" y="3211808"/>
            <a:ext cx="6309360" cy="4572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ea typeface="+mj-ea"/>
                <a:cs typeface="Times New Roman" pitchFamily="18" charset="0"/>
              </a:rPr>
              <a:t>Коллаж </a:t>
            </a:r>
            <a:endParaRPr kumimoji="0" lang="ru-RU" sz="36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ea typeface="+mj-ea"/>
              <a:cs typeface="Times New Roman" pitchFamily="18" charset="0"/>
            </a:endParaRPr>
          </a:p>
        </p:txBody>
      </p:sp>
      <p:sp>
        <p:nvSpPr>
          <p:cNvPr id="5" name="Текст 3"/>
          <p:cNvSpPr txBox="1">
            <a:spLocks/>
          </p:cNvSpPr>
          <p:nvPr/>
        </p:nvSpPr>
        <p:spPr>
          <a:xfrm>
            <a:off x="5643570" y="142852"/>
            <a:ext cx="3357554" cy="6378916"/>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Развивает мелкую моторику пальцев. Коллаж — сочетание аппликации, переходящей в конструирование.</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Материал: клей ПВА, акварельные краски, шаблоны или готовые контурные рисунки. Крупа (соль, песок, пластикат в гранулах), бумага, ткань, различный бросовый материал, яичная скорлупа.</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Дети обводят по контуру трафаретный рисунок, затем заполняют его клеем, засыпают крупой или другим материалом в зависимости от задуманного. После высыхания лишнюю </a:t>
            </a:r>
            <a:r>
              <a:rPr kumimoji="0" lang="ru-RU" sz="1400" b="0" i="0" u="none" strike="noStrike" kern="1200" cap="none" spc="0" normalizeH="0" baseline="0" noProof="0" dirty="0" err="1" smtClean="0">
                <a:ln>
                  <a:noFill/>
                </a:ln>
                <a:solidFill>
                  <a:schemeClr val="accent2">
                    <a:lumMod val="50000"/>
                  </a:schemeClr>
                </a:solidFill>
                <a:effectLst/>
                <a:uLnTx/>
                <a:uFillTx/>
                <a:latin typeface="Times New Roman" pitchFamily="18" charset="0"/>
                <a:cs typeface="Times New Roman" pitchFamily="18" charset="0"/>
              </a:rPr>
              <a:t>крпу</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обтряхивают и раскрашивают, если в этом есть необходимость, красками. Коллаж можно выполните бумагой разных цветов. Можно сделать изображение плоским. Для этого нужно заботиться только о линиях и цвете (общем цветовом сочетании). Для объемного же необходима небольшая подготовительная работа. Для этого нужно отложить все оттенки используемой бумаги, разложив их по цвету. (Этот вид рисования доступен старшим детям). </a:t>
            </a:r>
            <a:endParaRPr kumimoji="0" lang="ru-RU" sz="1400" b="0" i="0" u="none" strike="noStrike" kern="1200" cap="none" spc="0" normalizeH="0" baseline="0" noProof="0" dirty="0">
              <a:ln>
                <a:noFill/>
              </a:ln>
              <a:solidFill>
                <a:schemeClr val="accent2">
                  <a:lumMod val="50000"/>
                </a:schemeClr>
              </a:solidFill>
              <a:effectLst/>
              <a:uLnTx/>
              <a:uFillTx/>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http://stranamasterov.ru/files/imagecache/orig_with_logo/i0911/1.JPG"/>
          <p:cNvPicPr/>
          <p:nvPr/>
        </p:nvPicPr>
        <p:blipFill>
          <a:blip r:embed="rId3" cstate="print"/>
          <a:srcRect r="3960"/>
          <a:stretch>
            <a:fillRect/>
          </a:stretch>
        </p:blipFill>
        <p:spPr bwMode="auto">
          <a:xfrm>
            <a:off x="785786" y="500042"/>
            <a:ext cx="7072362" cy="5929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txBox="1">
            <a:spLocks/>
          </p:cNvSpPr>
          <p:nvPr/>
        </p:nvSpPr>
        <p:spPr>
          <a:xfrm>
            <a:off x="500034" y="1500174"/>
            <a:ext cx="8215370" cy="5473844"/>
          </a:xfrm>
          <a:prstGeom prst="rect">
            <a:avLst/>
          </a:prstGeom>
        </p:spPr>
        <p:txBody>
          <a:bodyPr>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1"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Мы взрослые порой этого счастья не разделяем, и даже возмущаемся до глубины души, разглядывая художества малыша на стенах в квартире. А ведь рисование имеет огромное значение в формировании личности ребенка. Поэтому перед тем, как ругать малыша, постарайтесь направить его творчество в нужное русло. </a:t>
            </a:r>
            <a:br>
              <a:rPr kumimoji="0" lang="ru-RU" sz="3200" b="1"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br>
            <a:r>
              <a:rPr kumimoji="0" lang="ru-RU" sz="3200" b="1"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От рисования малыш получает лишь пользу. Особенно важна связь рисования с мышлением ребенка. При этом в работу включаются зрительные, двигательные, мускульно-осязаемые анализаторы. Кроме того, рисование развивает память, внимание, мелкую моторику, учит ребенка думать и анализировать, соизмерять и сравнивать, сочинять и воображать. Для умственного развития детей имеет большое значение постепенное расширение запаса знаний. Оно влияет на формирование словарного запаса и связной речи у ребенка. Согласитесь, разнообразие форм предметов окружающего мира, различные величины, многообразие оттенков цветов, пространственных обозначений лишь способствуют обогащению словаря малыша.</a:t>
            </a:r>
            <a:br>
              <a:rPr kumimoji="0" lang="ru-RU" sz="3200" b="1"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br>
            <a:r>
              <a:rPr kumimoji="0" lang="ru-RU" sz="3200" b="1"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В процессе изобразительной деятельности сочетается умственная и физическая активность ребенка. Для создания рисунка необходимо приложить усилия, потрудиться, овладевая определенными умениями. Сначала у детей возникает интерес к движению карандаша или кисти, к следам, оставляемым на бумаге, лишь постепенно появляется мотивация к творчеству — желание получить результат, создать определенное изображение.</a:t>
            </a:r>
            <a:br>
              <a:rPr kumimoji="0" lang="ru-RU" sz="3200" b="1"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br>
            <a:r>
              <a:rPr kumimoji="0" lang="ru-RU" sz="3200" b="1"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Помните, каждый ребенок — это отдельный мир со своими правилами поведения, своими чувствами. И чем богаче, разнообразнее жизненные впечатления ребенка, тем ярче, неординарное его воображение, тем вероятнее, что интуитивная тяга к искусству станет со временем осмысленнее. "Истоки способностей и дарования детей — на кончиках их пальцев. От пальцев, образно говоря, идут тончайшие нити — ручейки, которые питают источник творческой мысли. Другими словами, чем больше мастерства в детской руке, тем умнее ребенок", — утверждал В.А.Сухомлинский.</a:t>
            </a:r>
            <a:br>
              <a:rPr kumimoji="0" lang="ru-RU" sz="3200" b="1"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br>
            <a:r>
              <a:rPr kumimoji="0" lang="ru-RU" sz="3200" b="1"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Воображение и фантазия — это важнейшая сторона жизни ребенка. А развивается воображение особенно интенсивно в возрасте от 5 до 15 лет. Вместе с уменьшением способности фантазировать у детей обедняется личность, снижаются возможности творческого мышления, гаснет интерес к искусству, к творческой деятельности. Для того чтобы развивать творческое воображение у детей, необходима особая организация изобразительной деятельности.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Заголовок 1"/>
          <p:cNvSpPr txBox="1">
            <a:spLocks/>
          </p:cNvSpPr>
          <p:nvPr/>
        </p:nvSpPr>
        <p:spPr>
          <a:xfrm>
            <a:off x="2214546" y="428604"/>
            <a:ext cx="4572032" cy="714380"/>
          </a:xfrm>
          <a:prstGeom prst="rect">
            <a:avLst/>
          </a:prstGeom>
        </p:spPr>
        <p:txBody>
          <a:bodyPr>
            <a:normAutofit fontScale="8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Польза рисования</a:t>
            </a:r>
            <a:endParaRPr kumimoji="0" lang="ru-RU" sz="44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0890090010.jpg"/>
          <p:cNvPicPr/>
          <p:nvPr/>
        </p:nvPicPr>
        <p:blipFill>
          <a:blip r:embed="rId3" cstate="print"/>
          <a:srcRect r="4938"/>
          <a:stretch>
            <a:fillRect/>
          </a:stretch>
        </p:blipFill>
        <p:spPr bwMode="auto">
          <a:xfrm>
            <a:off x="357158" y="1214422"/>
            <a:ext cx="4786346" cy="3929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Заголовок 1"/>
          <p:cNvSpPr txBox="1">
            <a:spLocks/>
          </p:cNvSpPr>
          <p:nvPr/>
        </p:nvSpPr>
        <p:spPr>
          <a:xfrm rot="5400000">
            <a:off x="2574614" y="3140370"/>
            <a:ext cx="6309360" cy="457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ea typeface="+mj-ea"/>
                <a:cs typeface="Times New Roman" pitchFamily="18" charset="0"/>
              </a:rPr>
              <a:t>Живопись бумажная</a:t>
            </a:r>
            <a:endParaRPr kumimoji="0" lang="ru-RU" sz="36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ea typeface="+mj-ea"/>
              <a:cs typeface="Times New Roman" pitchFamily="18" charset="0"/>
            </a:endParaRPr>
          </a:p>
        </p:txBody>
      </p:sp>
      <p:sp>
        <p:nvSpPr>
          <p:cNvPr id="5" name="Текст 3"/>
          <p:cNvSpPr txBox="1">
            <a:spLocks/>
          </p:cNvSpPr>
          <p:nvPr/>
        </p:nvSpPr>
        <p:spPr>
          <a:xfrm>
            <a:off x="5929322" y="479084"/>
            <a:ext cx="2928958" cy="6378916"/>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0" u="none" strike="noStrike" kern="1200" cap="none" spc="0" normalizeH="0" noProof="0" dirty="0" smtClean="0">
                <a:ln>
                  <a:noFill/>
                </a:ln>
                <a:solidFill>
                  <a:schemeClr val="tx1"/>
                </a:solidFill>
                <a:effectLst/>
                <a:uLnTx/>
                <a:uFillTx/>
                <a:latin typeface="+mn-lt"/>
                <a:ea typeface="+mn-ea"/>
                <a:cs typeface="+mn-cs"/>
              </a:rPr>
              <a:t> </a:t>
            </a:r>
            <a:r>
              <a:rPr kumimoji="0" lang="ru-RU" sz="1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Техника </a:t>
            </a:r>
            <a:r>
              <a:rPr kumimoji="0" lang="ru-RU" sz="1600" b="1" i="1"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Бумажной живописи</a:t>
            </a:r>
            <a:r>
              <a:rPr kumimoji="0" lang="ru-RU" sz="1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напоминает технику </a:t>
            </a:r>
            <a:r>
              <a:rPr kumimoji="0" lang="ru-RU" sz="1600" b="1" i="1"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hlinkClick r:id="rId4"/>
              </a:rPr>
              <a:t>Обычной </a:t>
            </a:r>
            <a:r>
              <a:rPr kumimoji="0" lang="ru-RU" sz="1600" b="1" i="1" u="sng" strike="noStrike" kern="1200" cap="none" spc="0" normalizeH="0" baseline="0" noProof="0" dirty="0" smtClean="0">
                <a:ln>
                  <a:noFill/>
                </a:ln>
                <a:solidFill>
                  <a:srgbClr val="FF0000"/>
                </a:solidFill>
                <a:effectLst/>
                <a:uLnTx/>
                <a:uFillTx/>
                <a:latin typeface="Times New Roman" pitchFamily="18" charset="0"/>
                <a:cs typeface="Times New Roman" pitchFamily="18" charset="0"/>
                <a:hlinkClick r:id="rId4"/>
              </a:rPr>
              <a:t>живописи</a:t>
            </a:r>
            <a:r>
              <a:rPr kumimoji="0" lang="ru-RU" sz="1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ru-RU" sz="1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т. к. просматривается явная аналогия принципа нанесения рисунка послойно, но не красками, а кусочками разноцветной бумаги. Обычно используют цветную бумагу, клей и кисти для выполнения работ в этой технике, а также — художественные навыки.</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6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Хотя явно прослеживается аналогичное накладывание элементов и в такой технике, как </a:t>
            </a:r>
            <a:r>
              <a:rPr kumimoji="0" lang="ru-RU" sz="1600" b="1" i="0" strike="noStrike" kern="1200" cap="none" spc="0" normalizeH="0" baseline="0" noProof="0" dirty="0" smtClean="0">
                <a:ln>
                  <a:noFill/>
                </a:ln>
                <a:solidFill>
                  <a:srgbClr val="FF0000"/>
                </a:solidFill>
                <a:effectLst/>
                <a:uLnTx/>
                <a:uFillTx/>
                <a:latin typeface="Times New Roman" pitchFamily="18" charset="0"/>
                <a:cs typeface="Times New Roman" pitchFamily="18" charset="0"/>
                <a:hlinkClick r:id="rId5"/>
              </a:rPr>
              <a:t>аппликация</a:t>
            </a:r>
            <a:r>
              <a:rPr kumimoji="0" lang="ru-RU" sz="1600" b="0" i="0"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365367.jpg"/>
          <p:cNvPicPr/>
          <p:nvPr/>
        </p:nvPicPr>
        <p:blipFill>
          <a:blip r:embed="rId3" cstate="print"/>
          <a:srcRect/>
          <a:stretch>
            <a:fillRect/>
          </a:stretch>
        </p:blipFill>
        <p:spPr bwMode="auto">
          <a:xfrm>
            <a:off x="142844" y="214290"/>
            <a:ext cx="4357718" cy="2786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365376.jpg"/>
          <p:cNvPicPr/>
          <p:nvPr/>
        </p:nvPicPr>
        <p:blipFill>
          <a:blip r:embed="rId4" cstate="print"/>
          <a:srcRect r="4807"/>
          <a:stretch>
            <a:fillRect/>
          </a:stretch>
        </p:blipFill>
        <p:spPr bwMode="auto">
          <a:xfrm>
            <a:off x="3286116" y="2857496"/>
            <a:ext cx="4714908" cy="3714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http://stranamasterov.ru/files/imagecache/orig_with_logo/i/113.jpg"/>
          <p:cNvPicPr>
            <a:picLocks/>
          </p:cNvPicPr>
          <p:nvPr/>
        </p:nvPicPr>
        <p:blipFill>
          <a:blip r:embed="rId3" cstate="print"/>
          <a:srcRect l="7903" r="7903"/>
          <a:stretch>
            <a:fillRect/>
          </a:stretch>
        </p:blipFill>
        <p:spPr bwMode="auto">
          <a:xfrm>
            <a:off x="500034" y="857232"/>
            <a:ext cx="4500594" cy="47149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1"/>
          <p:cNvSpPr txBox="1">
            <a:spLocks noChangeArrowheads="1"/>
          </p:cNvSpPr>
          <p:nvPr/>
        </p:nvSpPr>
        <p:spPr bwMode="auto">
          <a:xfrm rot="5400000">
            <a:off x="4684035" y="2959775"/>
            <a:ext cx="1851020"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36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ea typeface="Times New Roman" pitchFamily="18" charset="0"/>
                <a:cs typeface="Times New Roman" pitchFamily="18" charset="0"/>
              </a:rPr>
              <a:t>Витраж</a:t>
            </a:r>
            <a:endParaRPr kumimoji="0" lang="ru-RU" sz="36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ea typeface="+mj-ea"/>
              <a:cs typeface="Times New Roman" pitchFamily="18" charset="0"/>
            </a:endParaRPr>
          </a:p>
        </p:txBody>
      </p:sp>
      <p:sp>
        <p:nvSpPr>
          <p:cNvPr id="5" name="Текст 3"/>
          <p:cNvSpPr txBox="1">
            <a:spLocks/>
          </p:cNvSpPr>
          <p:nvPr/>
        </p:nvSpPr>
        <p:spPr>
          <a:xfrm>
            <a:off x="5929322" y="550522"/>
            <a:ext cx="2928958" cy="630747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400" b="1"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Витраж</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(лат. </a:t>
            </a:r>
            <a:r>
              <a:rPr kumimoji="0" lang="ru-RU" sz="1400" b="0" i="0" u="none" strike="noStrike" kern="1200" cap="none" spc="0" normalizeH="0" baseline="0" noProof="0" dirty="0" err="1" smtClean="0">
                <a:ln>
                  <a:noFill/>
                </a:ln>
                <a:solidFill>
                  <a:schemeClr val="accent2">
                    <a:lumMod val="50000"/>
                  </a:schemeClr>
                </a:solidFill>
                <a:effectLst/>
                <a:uLnTx/>
                <a:uFillTx/>
                <a:latin typeface="Times New Roman" pitchFamily="18" charset="0"/>
                <a:cs typeface="Times New Roman" pitchFamily="18" charset="0"/>
              </a:rPr>
              <a:t>Vitrum</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  стекло)  – это один из видов декоративного искусства.  Стекло или иной прозрачный материал  является основным материалом.   Из  глубокой древности начинается история витражей.   Изначально стекла вставлялись в оконный или дверной проем, затем появляются первые мозаичные картины и самостоятельные декоративные композиции, панно, выполненные из цветных кусочков стекла или расписанные специальными  красками по простому стеклу.</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Витраж – один из красивейших  видов художественно-яркого решения для  украшения  любого интерьера. </a:t>
            </a:r>
            <a:endParaRPr kumimoji="0" lang="ru-RU" sz="1400" b="0" i="0" u="none" strike="noStrike" kern="1200" cap="none" spc="0" normalizeH="0" baseline="0" noProof="0" dirty="0">
              <a:ln>
                <a:noFill/>
              </a:ln>
              <a:solidFill>
                <a:schemeClr val="accent2">
                  <a:lumMod val="50000"/>
                </a:schemeClr>
              </a:solidFill>
              <a:effectLst/>
              <a:uLnTx/>
              <a:uFillTx/>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http://stranamasterov.ru/files/imagecache/orig_with_logo/i/1_64.jpg"/>
          <p:cNvPicPr>
            <a:picLocks/>
          </p:cNvPicPr>
          <p:nvPr/>
        </p:nvPicPr>
        <p:blipFill>
          <a:blip r:embed="rId3" cstate="print"/>
          <a:srcRect l="5094" r="5094"/>
          <a:stretch>
            <a:fillRect/>
          </a:stretch>
        </p:blipFill>
        <p:spPr bwMode="auto">
          <a:xfrm>
            <a:off x="500034" y="857232"/>
            <a:ext cx="5214974" cy="5286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1"/>
          <p:cNvSpPr txBox="1">
            <a:spLocks noChangeArrowheads="1"/>
          </p:cNvSpPr>
          <p:nvPr/>
        </p:nvSpPr>
        <p:spPr bwMode="auto">
          <a:xfrm rot="5400000">
            <a:off x="5250193" y="3036559"/>
            <a:ext cx="200458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3600" b="1" i="0" u="none" strike="noStrike" kern="1200" spc="50" normalizeH="0" baseline="0" noProof="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ea typeface="Times New Roman" pitchFamily="18" charset="0"/>
                <a:cs typeface="Times New Roman" pitchFamily="18" charset="0"/>
              </a:rPr>
              <a:t>Изонить</a:t>
            </a:r>
            <a:endParaRPr kumimoji="0" lang="ru-RU" sz="36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ea typeface="+mj-ea"/>
              <a:cs typeface="Times New Roman" pitchFamily="18" charset="0"/>
            </a:endParaRPr>
          </a:p>
        </p:txBody>
      </p:sp>
      <p:sp>
        <p:nvSpPr>
          <p:cNvPr id="5" name="Текст 3"/>
          <p:cNvSpPr txBox="1">
            <a:spLocks/>
          </p:cNvSpPr>
          <p:nvPr/>
        </p:nvSpPr>
        <p:spPr>
          <a:xfrm>
            <a:off x="6429388" y="500042"/>
            <a:ext cx="2500330" cy="6164602"/>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5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a:t>
            </a:r>
            <a:r>
              <a:rPr kumimoji="0" lang="ru-RU"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a:t>
            </a:r>
            <a:r>
              <a:rPr kumimoji="0" lang="ru-RU" b="1"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Нитяная графика</a:t>
            </a:r>
            <a:r>
              <a:rPr kumimoji="0" lang="ru-RU"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a:t>
            </a:r>
            <a:r>
              <a:rPr kumimoji="0" lang="ru-RU" b="0" i="0" u="none" strike="noStrike" kern="1200" cap="none" spc="0" normalizeH="0" baseline="0" noProof="0" dirty="0" err="1" smtClean="0">
                <a:ln>
                  <a:noFill/>
                </a:ln>
                <a:solidFill>
                  <a:schemeClr val="accent2">
                    <a:lumMod val="50000"/>
                  </a:schemeClr>
                </a:solidFill>
                <a:effectLst/>
                <a:uLnTx/>
                <a:uFillTx/>
                <a:latin typeface="Times New Roman" pitchFamily="18" charset="0"/>
                <a:cs typeface="Times New Roman" pitchFamily="18" charset="0"/>
              </a:rPr>
              <a:t>изонить</a:t>
            </a:r>
            <a:r>
              <a:rPr kumimoji="0" lang="ru-RU"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изображение нитью, ниточный дизайн) — графическое изображение, особым образом выполненное нитками на картоне или другом твёрдом основании. Нитяную графику также иногда называют </a:t>
            </a:r>
            <a:r>
              <a:rPr kumimoji="0" lang="ru-RU" b="0" i="0" u="none" strike="noStrike" kern="1200" cap="none" spc="0" normalizeH="0" baseline="0" noProof="0" dirty="0" err="1" smtClean="0">
                <a:ln>
                  <a:noFill/>
                </a:ln>
                <a:solidFill>
                  <a:schemeClr val="accent2">
                    <a:lumMod val="50000"/>
                  </a:schemeClr>
                </a:solidFill>
                <a:effectLst/>
                <a:uLnTx/>
                <a:uFillTx/>
                <a:latin typeface="Times New Roman" pitchFamily="18" charset="0"/>
                <a:cs typeface="Times New Roman" pitchFamily="18" charset="0"/>
              </a:rPr>
              <a:t>изографика</a:t>
            </a:r>
            <a:r>
              <a:rPr kumimoji="0" lang="ru-RU"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или вышивка по картону. В качестве основания ещё можно использовать бархат (бархатную бумагу) или плотную бумагу. Нитки могут быть обычные швейные, шерстяные, мулине или другие. Также можно использовать цветные шелковые нитки.»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4643438" y="5857892"/>
            <a:ext cx="4150713" cy="95410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400" b="1" cap="all" spc="0" dirty="0" smtClean="0">
                <a:ln w="0"/>
                <a:solidFill>
                  <a:schemeClr val="accent2">
                    <a:lumMod val="50000"/>
                  </a:schemeClr>
                </a:solidFill>
                <a:effectLst>
                  <a:reflection blurRad="12700" stA="50000" endPos="50000" dist="5000" dir="5400000" sy="-100000" rotWithShape="0"/>
                </a:effectLst>
                <a:latin typeface="Times New Roman" pitchFamily="18" charset="0"/>
                <a:cs typeface="Times New Roman" pitchFamily="18" charset="0"/>
              </a:rPr>
              <a:t>Презентацию подготовила</a:t>
            </a:r>
          </a:p>
          <a:p>
            <a:pPr algn="ctr"/>
            <a:r>
              <a:rPr lang="ru-RU" sz="1400" b="1" cap="all" spc="0" dirty="0" smtClean="0">
                <a:ln w="0"/>
                <a:solidFill>
                  <a:schemeClr val="accent2">
                    <a:lumMod val="50000"/>
                  </a:schemeClr>
                </a:solidFill>
                <a:effectLst>
                  <a:reflection blurRad="12700" stA="50000" endPos="50000" dist="5000" dir="5400000" sy="-100000" rotWithShape="0"/>
                </a:effectLst>
                <a:latin typeface="Times New Roman" pitchFamily="18" charset="0"/>
                <a:cs typeface="Times New Roman" pitchFamily="18" charset="0"/>
              </a:rPr>
              <a:t> </a:t>
            </a:r>
            <a:r>
              <a:rPr lang="ru-RU" sz="1400" b="1" cap="all" dirty="0" err="1" smtClean="0">
                <a:ln w="0"/>
                <a:solidFill>
                  <a:schemeClr val="accent2">
                    <a:lumMod val="50000"/>
                  </a:schemeClr>
                </a:solidFill>
                <a:effectLst>
                  <a:reflection blurRad="12700" stA="50000" endPos="50000" dist="5000" dir="5400000" sy="-100000" rotWithShape="0"/>
                </a:effectLst>
                <a:latin typeface="Times New Roman" pitchFamily="18" charset="0"/>
                <a:cs typeface="Times New Roman" pitchFamily="18" charset="0"/>
              </a:rPr>
              <a:t>Ербулатова</a:t>
            </a:r>
            <a:r>
              <a:rPr lang="ru-RU" sz="1400" b="1" cap="all" dirty="0" smtClean="0">
                <a:ln w="0"/>
                <a:solidFill>
                  <a:schemeClr val="accent2">
                    <a:lumMod val="50000"/>
                  </a:schemeClr>
                </a:solidFill>
                <a:effectLst>
                  <a:reflection blurRad="12700" stA="50000" endPos="50000" dist="5000" dir="5400000" sy="-100000" rotWithShape="0"/>
                </a:effectLst>
                <a:latin typeface="Times New Roman" pitchFamily="18" charset="0"/>
                <a:cs typeface="Times New Roman" pitchFamily="18" charset="0"/>
              </a:rPr>
              <a:t> Надежда Владимировна</a:t>
            </a:r>
            <a:r>
              <a:rPr lang="ru-RU" sz="1400" b="1" cap="all" spc="0" dirty="0" smtClean="0">
                <a:ln w="0"/>
                <a:solidFill>
                  <a:schemeClr val="accent2">
                    <a:lumMod val="50000"/>
                  </a:schemeClr>
                </a:solidFill>
                <a:effectLst>
                  <a:reflection blurRad="12700" stA="50000" endPos="50000" dist="5000" dir="5400000" sy="-100000" rotWithShape="0"/>
                </a:effectLst>
                <a:latin typeface="Times New Roman" pitchFamily="18" charset="0"/>
                <a:cs typeface="Times New Roman" pitchFamily="18" charset="0"/>
              </a:rPr>
              <a:t>,</a:t>
            </a:r>
            <a:endParaRPr lang="ru-RU" sz="1400" b="1" cap="all" spc="0" dirty="0" smtClean="0">
              <a:ln w="0"/>
              <a:solidFill>
                <a:schemeClr val="accent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r>
              <a:rPr lang="ru-RU" sz="1400" b="1" cap="all" dirty="0" smtClean="0">
                <a:ln w="0"/>
                <a:solidFill>
                  <a:schemeClr val="accent2">
                    <a:lumMod val="50000"/>
                  </a:schemeClr>
                </a:solidFill>
                <a:effectLst>
                  <a:reflection blurRad="12700" stA="50000" endPos="50000" dist="5000" dir="5400000" sy="-100000" rotWithShape="0"/>
                </a:effectLst>
                <a:latin typeface="Times New Roman" pitchFamily="18" charset="0"/>
                <a:cs typeface="Times New Roman" pitchFamily="18" charset="0"/>
              </a:rPr>
              <a:t>Воспитатель </a:t>
            </a:r>
            <a:r>
              <a:rPr lang="ru-RU" sz="1400" b="1" cap="all" dirty="0" smtClean="0">
                <a:ln w="0"/>
                <a:solidFill>
                  <a:schemeClr val="accent2">
                    <a:lumMod val="50000"/>
                  </a:schemeClr>
                </a:solidFill>
                <a:effectLst>
                  <a:reflection blurRad="12700" stA="50000" endPos="50000" dist="5000" dir="5400000" sy="-100000" rotWithShape="0"/>
                </a:effectLst>
                <a:latin typeface="Times New Roman" pitchFamily="18" charset="0"/>
                <a:cs typeface="Times New Roman" pitchFamily="18" charset="0"/>
              </a:rPr>
              <a:t>первой</a:t>
            </a:r>
            <a:r>
              <a:rPr lang="ru-RU" sz="1400" b="1" cap="all" dirty="0" smtClean="0">
                <a:ln w="0"/>
                <a:solidFill>
                  <a:schemeClr val="accent2">
                    <a:lumMod val="50000"/>
                  </a:schemeClr>
                </a:solidFill>
                <a:effectLst>
                  <a:reflection blurRad="12700" stA="50000" endPos="50000" dist="5000" dir="5400000" sy="-100000" rotWithShape="0"/>
                </a:effectLst>
                <a:latin typeface="Times New Roman" pitchFamily="18" charset="0"/>
                <a:cs typeface="Times New Roman" pitchFamily="18" charset="0"/>
              </a:rPr>
              <a:t> </a:t>
            </a:r>
            <a:r>
              <a:rPr lang="ru-RU" sz="1400" b="1" cap="all" dirty="0" smtClean="0">
                <a:ln w="0"/>
                <a:solidFill>
                  <a:schemeClr val="accent2">
                    <a:lumMod val="50000"/>
                  </a:schemeClr>
                </a:solidFill>
                <a:effectLst>
                  <a:reflection blurRad="12700" stA="50000" endPos="50000" dist="5000" dir="5400000" sy="-100000" rotWithShape="0"/>
                </a:effectLst>
                <a:latin typeface="Times New Roman" pitchFamily="18" charset="0"/>
                <a:cs typeface="Times New Roman" pitchFamily="18" charset="0"/>
              </a:rPr>
              <a:t>квалификационной категории</a:t>
            </a:r>
            <a:endParaRPr lang="ru-RU" sz="1400" b="1" cap="all" spc="0" dirty="0">
              <a:ln w="0"/>
              <a:solidFill>
                <a:schemeClr val="accent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6" name="Прямоугольник 5"/>
          <p:cNvSpPr/>
          <p:nvPr/>
        </p:nvSpPr>
        <p:spPr>
          <a:xfrm>
            <a:off x="866748" y="2795582"/>
            <a:ext cx="787901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kumimoji="0" lang="ru-RU" sz="54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Спасибо за внимание!</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http://i073.radikal.ru/0811/66/7bb914480435.jpg"/>
          <p:cNvPicPr>
            <a:picLocks/>
          </p:cNvPicPr>
          <p:nvPr/>
        </p:nvPicPr>
        <p:blipFill>
          <a:blip r:embed="rId3" cstate="print"/>
          <a:srcRect l="19766" r="19766"/>
          <a:stretch>
            <a:fillRect/>
          </a:stretch>
        </p:blipFill>
        <p:spPr bwMode="auto">
          <a:xfrm>
            <a:off x="928662" y="500042"/>
            <a:ext cx="4929190" cy="5500702"/>
          </a:xfrm>
          <a:prstGeom prst="rect">
            <a:avLst/>
          </a:prstGeom>
          <a:noFill/>
          <a:ln w="9525">
            <a:noFill/>
            <a:miter lim="800000"/>
            <a:headEnd/>
            <a:tailEnd/>
          </a:ln>
        </p:spPr>
      </p:pic>
      <p:sp>
        <p:nvSpPr>
          <p:cNvPr id="4" name="Текст 3"/>
          <p:cNvSpPr txBox="1">
            <a:spLocks/>
          </p:cNvSpPr>
          <p:nvPr/>
        </p:nvSpPr>
        <p:spPr>
          <a:xfrm>
            <a:off x="6765798" y="264794"/>
            <a:ext cx="1878168" cy="587884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400" b="1"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Т</a:t>
            </a:r>
            <a:r>
              <a:rPr kumimoji="0" lang="ru-RU" sz="1400" b="1" i="0" u="sng"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ехнология рисования:</a:t>
            </a:r>
            <a:r>
              <a:rPr kumimoji="0" lang="ru-RU" sz="1400" b="1"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Посредине листа ребенок рисует ребром ладошки, или ладошкой, пальчиками.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Макает в краску и отпечатывается на бумаге так, как необходимо для того рисунка, какой он изображает. Потом краска вытирается тряпкой.</a:t>
            </a:r>
            <a:b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b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a:t>
            </a:r>
            <a:r>
              <a:rPr kumimoji="0" lang="ru-RU" sz="1400" b="1"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a:t>
            </a:r>
            <a:r>
              <a:rPr kumimoji="0" lang="ru-RU" sz="1400" b="1" i="0" u="sng"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Материал:</a:t>
            </a:r>
            <a:r>
              <a:rPr kumimoji="0" lang="ru-RU" sz="1400" b="1"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лист альбомной бумаги, розетки с гуашевой краской, кисти, мокрая тряпка.</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Заголовок 1"/>
          <p:cNvSpPr txBox="1">
            <a:spLocks/>
          </p:cNvSpPr>
          <p:nvPr/>
        </p:nvSpPr>
        <p:spPr>
          <a:xfrm rot="5400000">
            <a:off x="3350133" y="3200400"/>
            <a:ext cx="6309360" cy="457200"/>
          </a:xfrm>
          <a:prstGeom prst="rect">
            <a:avLst/>
          </a:prstGeom>
        </p:spPr>
        <p:txBody>
          <a:bodyPr vert="wordArtVert">
            <a:normAutofit fontScale="45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Рисование</a:t>
            </a:r>
            <a:br>
              <a:rPr kumimoji="0" lang="ru-RU"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br>
            <a:r>
              <a:rPr kumimoji="0" lang="ru-RU"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 ладошкой</a:t>
            </a:r>
            <a:endParaRPr kumimoji="0" lang="ru-RU" sz="44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Содержимое 8" descr="http://s47.radikal.ru/i116/0811/1a/aa898aef5356.jpg"/>
          <p:cNvPicPr>
            <a:picLocks/>
          </p:cNvPicPr>
          <p:nvPr/>
        </p:nvPicPr>
        <p:blipFill>
          <a:blip r:embed="rId3" cstate="print"/>
          <a:stretch>
            <a:fillRect/>
          </a:stretch>
        </p:blipFill>
        <p:spPr bwMode="auto">
          <a:xfrm>
            <a:off x="714348" y="714356"/>
            <a:ext cx="7715304" cy="5470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Заголовок 1"/>
          <p:cNvSpPr txBox="1">
            <a:spLocks/>
          </p:cNvSpPr>
          <p:nvPr/>
        </p:nvSpPr>
        <p:spPr>
          <a:xfrm>
            <a:off x="457200" y="274638"/>
            <a:ext cx="7467600" cy="1143000"/>
          </a:xfrm>
          <a:prstGeom prst="rect">
            <a:avLst/>
          </a:prstGeo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Образцы детских рисунков</a:t>
            </a:r>
            <a:endParaRPr kumimoji="0" lang="ru-RU" sz="44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pic>
        <p:nvPicPr>
          <p:cNvPr id="4" name="Содержимое 4" descr="http://i045.radikal.ru/0811/01/51f8284d6000t.jpg">
            <a:hlinkClick r:id="rId3" tgtFrame="_blank"/>
          </p:cNvPr>
          <p:cNvPicPr>
            <a:picLocks/>
          </p:cNvPicPr>
          <p:nvPr/>
        </p:nvPicPr>
        <p:blipFill>
          <a:blip r:embed="rId4" cstate="print"/>
          <a:srcRect b="10714"/>
          <a:stretch>
            <a:fillRect/>
          </a:stretch>
        </p:blipFill>
        <p:spPr bwMode="auto">
          <a:xfrm>
            <a:off x="928662" y="1857364"/>
            <a:ext cx="2786082" cy="214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http://i004.radikal.ru/0811/75/85a74e5816a7t.jpg">
            <a:hlinkClick r:id="rId5" tgtFrame="_blank"/>
          </p:cNvPr>
          <p:cNvPicPr/>
          <p:nvPr/>
        </p:nvPicPr>
        <p:blipFill>
          <a:blip r:embed="rId6" cstate="print"/>
          <a:srcRect b="7323"/>
          <a:stretch>
            <a:fillRect/>
          </a:stretch>
        </p:blipFill>
        <p:spPr bwMode="auto">
          <a:xfrm>
            <a:off x="4500562" y="2071678"/>
            <a:ext cx="2981333" cy="3714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http://s61.radikal.ru/i171/0811/63/cf3c12e9828e.jpg"/>
          <p:cNvPicPr>
            <a:picLocks/>
          </p:cNvPicPr>
          <p:nvPr/>
        </p:nvPicPr>
        <p:blipFill>
          <a:blip r:embed="rId3" cstate="print"/>
          <a:srcRect l="18219" r="18219"/>
          <a:stretch>
            <a:fillRect/>
          </a:stretch>
        </p:blipFill>
        <p:spPr bwMode="auto">
          <a:xfrm>
            <a:off x="357158" y="428604"/>
            <a:ext cx="5572132" cy="5929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Заголовок 1"/>
          <p:cNvSpPr txBox="1">
            <a:spLocks/>
          </p:cNvSpPr>
          <p:nvPr/>
        </p:nvSpPr>
        <p:spPr>
          <a:xfrm rot="5400000">
            <a:off x="3422733" y="3006631"/>
            <a:ext cx="6309360" cy="724679"/>
          </a:xfrm>
          <a:prstGeom prst="rect">
            <a:avLst/>
          </a:prstGeom>
        </p:spPr>
        <p:txBody>
          <a:bodyPr>
            <a:normAutofit fontScale="5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Рисование мятой бумагой или полиэтиленовым  пакетом </a:t>
            </a:r>
            <a:endParaRPr kumimoji="0" lang="ru-RU" sz="44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5" name="Текст 3"/>
          <p:cNvSpPr txBox="1">
            <a:spLocks/>
          </p:cNvSpPr>
          <p:nvPr/>
        </p:nvSpPr>
        <p:spPr>
          <a:xfrm>
            <a:off x="7000892" y="214290"/>
            <a:ext cx="1785950" cy="495604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1400" b="0" i="0" u="none" strike="noStrike" kern="1200" cap="none" spc="0" normalizeH="0" baseline="0" noProof="0" dirty="0" smtClean="0">
                <a:ln>
                  <a:noFill/>
                </a:ln>
                <a:solidFill>
                  <a:schemeClr val="accent2">
                    <a:lumMod val="50000"/>
                  </a:schemeClr>
                </a:solidFill>
                <a:effectLst/>
                <a:uLnTx/>
                <a:uFillTx/>
                <a:latin typeface="+mn-lt"/>
                <a:ea typeface="+mn-ea"/>
                <a:cs typeface="+mn-cs"/>
              </a:rPr>
              <a:t> </a:t>
            </a:r>
            <a:r>
              <a:rPr kumimoji="0" lang="ru-RU" sz="1400" b="0" i="0" u="sng"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Технология рисования:</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развести акварельную краску в блюдце. Помять бумагу или полиэтиленовый пакет, окунуть в краску и сделать отпечаток на бумаге. Потом кисточкой будем дорисовывать детали рисунка.</a:t>
            </a:r>
            <a:b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b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a:t>
            </a:r>
            <a:r>
              <a:rPr kumimoji="0" lang="ru-RU" sz="1400" b="0" i="0" u="sng"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Материал:</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мятая бумага или полиэтиленовый кулек, акварельные краски, кисти, блюдце, салфетки, лист бумаги.</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400" b="0"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http://i030.radikal.ru/0811/bb/d9de1df75669.jpg"/>
          <p:cNvPicPr/>
          <p:nvPr/>
        </p:nvPicPr>
        <p:blipFill>
          <a:blip r:embed="rId3" cstate="print"/>
          <a:srcRect/>
          <a:stretch>
            <a:fillRect/>
          </a:stretch>
        </p:blipFill>
        <p:spPr bwMode="auto">
          <a:xfrm>
            <a:off x="1857356" y="1571612"/>
            <a:ext cx="5214974" cy="5000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1643042" y="142852"/>
            <a:ext cx="6000792" cy="144655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Образцы детских                рисунков</a:t>
            </a:r>
            <a:endParaRPr lang="ru-RU"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http://i082.radikal.ru/0810/67/35a36ef19c21.jpg"/>
          <p:cNvPicPr>
            <a:picLocks/>
          </p:cNvPicPr>
          <p:nvPr/>
        </p:nvPicPr>
        <p:blipFill>
          <a:blip r:embed="rId3" cstate="print"/>
          <a:srcRect t="1649" b="1649"/>
          <a:stretch>
            <a:fillRect/>
          </a:stretch>
        </p:blipFill>
        <p:spPr bwMode="auto">
          <a:xfrm>
            <a:off x="500034" y="214290"/>
            <a:ext cx="3214678" cy="2928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http://s56.radikal.ru/i151/0810/28/23095f13e193.jpg"/>
          <p:cNvPicPr/>
          <p:nvPr/>
        </p:nvPicPr>
        <p:blipFill>
          <a:blip r:embed="rId4" cstate="print"/>
          <a:srcRect/>
          <a:stretch>
            <a:fillRect/>
          </a:stretch>
        </p:blipFill>
        <p:spPr bwMode="auto">
          <a:xfrm>
            <a:off x="714348" y="3500438"/>
            <a:ext cx="5002696" cy="2876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Заголовок 1"/>
          <p:cNvSpPr txBox="1">
            <a:spLocks/>
          </p:cNvSpPr>
          <p:nvPr/>
        </p:nvSpPr>
        <p:spPr>
          <a:xfrm rot="5400000">
            <a:off x="3431870" y="2926080"/>
            <a:ext cx="6309360" cy="457200"/>
          </a:xfrm>
          <a:prstGeom prst="rect">
            <a:avLst/>
          </a:prstGeom>
        </p:spPr>
        <p:txBody>
          <a:bodyPr vert="horz">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spc="50" normalizeH="0" baseline="0" noProof="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Кляксография</a:t>
            </a:r>
            <a:endParaRPr kumimoji="0" lang="ru-RU" sz="44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6" name="Текст 3"/>
          <p:cNvSpPr txBox="1">
            <a:spLocks/>
          </p:cNvSpPr>
          <p:nvPr/>
        </p:nvSpPr>
        <p:spPr>
          <a:xfrm>
            <a:off x="6715140" y="714356"/>
            <a:ext cx="2021044" cy="5307345"/>
          </a:xfrm>
          <a:prstGeom prst="rect">
            <a:avLst/>
          </a:prstGeom>
        </p:spPr>
        <p:txBody>
          <a:bodyPr/>
          <a:lstStyle/>
          <a:p>
            <a:pPr marL="342900" marR="0" lvl="0" indent="-342900" defTabSz="914400" rtl="0" eaLnBrk="1" fontAlgn="auto" latinLnBrk="0" hangingPunct="1">
              <a:lnSpc>
                <a:spcPct val="100000"/>
              </a:lnSpc>
              <a:spcBef>
                <a:spcPct val="20000"/>
              </a:spcBef>
              <a:spcAft>
                <a:spcPts val="0"/>
              </a:spcAft>
              <a:buClrTx/>
              <a:buSzTx/>
              <a:tabLst/>
              <a:defRPr/>
            </a:pPr>
            <a:r>
              <a:rPr kumimoji="0" lang="ru-RU" sz="1400" b="0" i="0" u="none" strike="noStrike" kern="1200" cap="none" spc="0" normalizeH="0" noProof="0" dirty="0" smtClean="0">
                <a:ln>
                  <a:noFill/>
                </a:ln>
                <a:solidFill>
                  <a:schemeClr val="accent2">
                    <a:lumMod val="50000"/>
                  </a:schemeClr>
                </a:solidFill>
                <a:effectLst/>
                <a:uLnTx/>
                <a:uFillTx/>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Развивает творчество, воображение, фантазию.</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a:t>
            </a:r>
            <a:r>
              <a:rPr kumimoji="0" lang="ru-RU" sz="1400" b="1" i="1"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Материал: </a:t>
            </a: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бумага, тушь или грязная вода.</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1400" b="0"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        На лист бумаги наносят кляксы, поверх накладывается чистый лист бумаги. Кляксы переходят с одного листа на другой. Дети рассматривают полученные кляксы, дорисовывают детали или просто называют то, что они увидели.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блоги\фоны для блога картинки\0_6a8b6_35483929_or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http://i010.radikal.ru/0811/8a/d65577e795a8.jpg"/>
          <p:cNvPicPr/>
          <p:nvPr/>
        </p:nvPicPr>
        <p:blipFill>
          <a:blip r:embed="rId3" cstate="print"/>
          <a:srcRect/>
          <a:stretch>
            <a:fillRect/>
          </a:stretch>
        </p:blipFill>
        <p:spPr bwMode="auto">
          <a:xfrm>
            <a:off x="642910" y="571480"/>
            <a:ext cx="3568391"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http://s56.radikal.ru/i151/0811/5d/21a15d91703d.jpg"/>
          <p:cNvPicPr/>
          <p:nvPr/>
        </p:nvPicPr>
        <p:blipFill>
          <a:blip r:embed="rId4" cstate="print"/>
          <a:srcRect/>
          <a:stretch>
            <a:fillRect/>
          </a:stretch>
        </p:blipFill>
        <p:spPr bwMode="auto">
          <a:xfrm>
            <a:off x="4572000" y="571480"/>
            <a:ext cx="3629025" cy="2574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http://s51.radikal.ru/i132/0811/ff/7d1e00a65e61.jpg"/>
          <p:cNvPicPr/>
          <p:nvPr/>
        </p:nvPicPr>
        <p:blipFill>
          <a:blip r:embed="rId5" cstate="print"/>
          <a:srcRect/>
          <a:stretch>
            <a:fillRect/>
          </a:stretch>
        </p:blipFill>
        <p:spPr bwMode="auto">
          <a:xfrm>
            <a:off x="2500298" y="3500438"/>
            <a:ext cx="3695700" cy="2563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395</Words>
  <Application>Microsoft Office PowerPoint</Application>
  <PresentationFormat>Экран (4:3)</PresentationFormat>
  <Paragraphs>98</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Муниципальное бюджетное дошкольное образовательное учреждение «Детский сад комбинированного вида №31 «Медвежонок»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Светлана</dc:creator>
  <cp:lastModifiedBy>Надежда</cp:lastModifiedBy>
  <cp:revision>11</cp:revision>
  <dcterms:created xsi:type="dcterms:W3CDTF">2012-04-30T13:38:59Z</dcterms:created>
  <dcterms:modified xsi:type="dcterms:W3CDTF">2014-03-19T05:34:24Z</dcterms:modified>
</cp:coreProperties>
</file>