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57" r:id="rId4"/>
    <p:sldId id="267" r:id="rId5"/>
    <p:sldId id="258" r:id="rId6"/>
    <p:sldId id="266" r:id="rId7"/>
    <p:sldId id="259" r:id="rId8"/>
    <p:sldId id="264" r:id="rId9"/>
    <p:sldId id="262" r:id="rId10"/>
    <p:sldId id="263" r:id="rId11"/>
    <p:sldId id="261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CC"/>
    <a:srgbClr val="FF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Декоративно-прикладное искусство России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5626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Велика Россия наша,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И талантлив наш народ.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О Руси родной ,умельцах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 весь мир молва идёт!</a:t>
            </a:r>
            <a:endParaRPr lang="ru-RU" sz="4000" b="1" dirty="0">
              <a:solidFill>
                <a:schemeClr val="accent4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345-6.jpg"/>
          <p:cNvPicPr>
            <a:picLocks noChangeAspect="1"/>
          </p:cNvPicPr>
          <p:nvPr/>
        </p:nvPicPr>
        <p:blipFill>
          <a:blip r:embed="rId2" cstate="print"/>
          <a:srcRect r="14243"/>
          <a:stretch>
            <a:fillRect/>
          </a:stretch>
        </p:blipFill>
        <p:spPr>
          <a:xfrm>
            <a:off x="7298359" y="2895599"/>
            <a:ext cx="1552898" cy="3352801"/>
          </a:xfrm>
          <a:prstGeom prst="flowChartMagneticDisk">
            <a:avLst/>
          </a:prstGeom>
        </p:spPr>
      </p:pic>
      <p:pic>
        <p:nvPicPr>
          <p:cNvPr id="5" name="Рисунок 4" descr="63059.jpg"/>
          <p:cNvPicPr>
            <a:picLocks noChangeAspect="1"/>
          </p:cNvPicPr>
          <p:nvPr/>
        </p:nvPicPr>
        <p:blipFill>
          <a:blip r:embed="rId3" cstate="print"/>
          <a:srcRect l="9677" t="4348" r="9677" b="6522"/>
          <a:stretch>
            <a:fillRect/>
          </a:stretch>
        </p:blipFill>
        <p:spPr>
          <a:xfrm>
            <a:off x="0" y="3124200"/>
            <a:ext cx="1905000" cy="3124200"/>
          </a:xfrm>
          <a:prstGeom prst="flowChartMagneticDisk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5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211119">
            <a:off x="5169403" y="3311737"/>
            <a:ext cx="3502521" cy="2742938"/>
          </a:xfrm>
          <a:prstGeom prst="roundRect">
            <a:avLst/>
          </a:prstGeom>
        </p:spPr>
      </p:pic>
      <p:pic>
        <p:nvPicPr>
          <p:cNvPr id="3" name="Рисунок 2" descr="4405946_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85995">
            <a:off x="475673" y="3533265"/>
            <a:ext cx="3794720" cy="27490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3000" y="1981201"/>
            <a:ext cx="5791200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7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Жостово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33CC"/>
                </a:solidFill>
              </a:rPr>
              <a:t>Цветы России собрались</a:t>
            </a:r>
          </a:p>
          <a:p>
            <a:r>
              <a:rPr lang="ru-RU" sz="2800" dirty="0" smtClean="0">
                <a:solidFill>
                  <a:srgbClr val="FF33CC"/>
                </a:solidFill>
              </a:rPr>
              <a:t>На жостовском подносе,</a:t>
            </a:r>
          </a:p>
          <a:p>
            <a:r>
              <a:rPr lang="ru-RU" sz="2800" dirty="0" smtClean="0">
                <a:solidFill>
                  <a:srgbClr val="FF33CC"/>
                </a:solidFill>
              </a:rPr>
              <a:t>В венок красивый заплелись,</a:t>
            </a:r>
          </a:p>
          <a:p>
            <a:r>
              <a:rPr lang="ru-RU" sz="2800" dirty="0" smtClean="0">
                <a:solidFill>
                  <a:srgbClr val="FF33CC"/>
                </a:solidFill>
              </a:rPr>
              <a:t>И не страшна им осень.</a:t>
            </a:r>
            <a:endParaRPr lang="ru-RU" sz="2800" dirty="0">
              <a:solidFill>
                <a:srgbClr val="FF33CC"/>
              </a:solidFill>
            </a:endParaRPr>
          </a:p>
        </p:txBody>
      </p:sp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88900"/>
            <a:ext cx="3230880" cy="250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132320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99578"/>
            <a:ext cx="3509962" cy="4858422"/>
          </a:xfrm>
          <a:prstGeom prst="rect">
            <a:avLst/>
          </a:prstGeom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971800"/>
            <a:ext cx="3581001" cy="3886200"/>
          </a:xfrm>
          <a:prstGeom prst="star32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 rot="21069398">
            <a:off x="63012" y="454981"/>
            <a:ext cx="5478051" cy="1152842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Каргополь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295400"/>
            <a:ext cx="5562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Мы игрушки знатные,</a:t>
            </a:r>
          </a:p>
          <a:p>
            <a:r>
              <a:rPr lang="ru-RU" sz="2400" dirty="0" smtClean="0">
                <a:solidFill>
                  <a:srgbClr val="FF6600"/>
                </a:solidFill>
              </a:rPr>
              <a:t>Складные и ладные.</a:t>
            </a:r>
          </a:p>
          <a:p>
            <a:r>
              <a:rPr lang="ru-RU" sz="2400" dirty="0" smtClean="0">
                <a:solidFill>
                  <a:srgbClr val="FF6600"/>
                </a:solidFill>
              </a:rPr>
              <a:t> </a:t>
            </a:r>
            <a:r>
              <a:rPr lang="ru-RU" sz="2400" dirty="0" smtClean="0">
                <a:solidFill>
                  <a:srgbClr val="FF6600"/>
                </a:solidFill>
              </a:rPr>
              <a:t>                Мы повсюду славимся,</a:t>
            </a:r>
          </a:p>
          <a:p>
            <a:r>
              <a:rPr lang="ru-RU" sz="2400" dirty="0" smtClean="0">
                <a:solidFill>
                  <a:srgbClr val="FF6600"/>
                </a:solidFill>
              </a:rPr>
              <a:t>                 Мы и вам понравимся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04800"/>
            <a:ext cx="17145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28600"/>
            <a:ext cx="7467600" cy="39624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Весёлые матрёшки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838200"/>
          </a:xfrm>
        </p:spPr>
        <p:txBody>
          <a:bodyPr>
            <a:prstTxWarp prst="textDeflateInflate">
              <a:avLst>
                <a:gd name="adj" fmla="val 95000"/>
              </a:avLst>
            </a:prstTxWarp>
          </a:bodyPr>
          <a:lstStyle/>
          <a:p>
            <a:pPr algn="ctr"/>
            <a:r>
              <a:rPr lang="ru-RU" dirty="0" smtClean="0">
                <a:solidFill>
                  <a:srgbClr val="FF33CC"/>
                </a:solidFill>
              </a:rPr>
              <a:t>Пословицы и поговорки: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Как  на  Руси водится: вместе дело спорится, а врозь -хоть брось.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Делаешь наспех-сделаешь на смех.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Недаром говорится, что дело мастера боится.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Не будет скуки, когда заняты руки.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Кто первый в труде, тому слава везде.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Ремесло не коромысло, плеч не тянет.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Каков мастер, такова и работа.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Делу- время, потехе- час.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Хорошая работа два века живёт.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Красна птица </a:t>
            </a:r>
            <a:r>
              <a:rPr lang="ru-RU" sz="2400" dirty="0" err="1" smtClean="0">
                <a:solidFill>
                  <a:srgbClr val="0070C0"/>
                </a:solidFill>
              </a:rPr>
              <a:t>опереньем,а</a:t>
            </a:r>
            <a:r>
              <a:rPr lang="ru-RU" sz="2400" dirty="0" smtClean="0">
                <a:solidFill>
                  <a:srgbClr val="0070C0"/>
                </a:solidFill>
              </a:rPr>
              <a:t> человек- уменьем.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Сделал дело- гуляй смело.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Кто работы не боится, то и пляшет и поёт.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Маленькое дело лучше большого безделья.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69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 самым тонким оттенкам природы,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У самым сочным краскам земли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Прикоснулись руки народа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 секрет волшебства нашли.</a:t>
            </a:r>
          </a:p>
          <a:p>
            <a:r>
              <a:rPr lang="ru-RU" sz="2400" dirty="0" smtClean="0">
                <a:solidFill>
                  <a:srgbClr val="008000"/>
                </a:solidFill>
              </a:rPr>
              <a:t>Все красоты родных просторов</a:t>
            </a:r>
          </a:p>
          <a:p>
            <a:r>
              <a:rPr lang="ru-RU" sz="2400" dirty="0" smtClean="0">
                <a:solidFill>
                  <a:srgbClr val="008000"/>
                </a:solidFill>
              </a:rPr>
              <a:t>Чудеса мастеров таят.</a:t>
            </a:r>
          </a:p>
          <a:p>
            <a:r>
              <a:rPr lang="ru-RU" sz="2400" dirty="0" smtClean="0">
                <a:solidFill>
                  <a:srgbClr val="008000"/>
                </a:solidFill>
              </a:rPr>
              <a:t>В светлой музыке русских узоров</a:t>
            </a:r>
          </a:p>
          <a:p>
            <a:r>
              <a:rPr lang="ru-RU" sz="2400" dirty="0" smtClean="0">
                <a:solidFill>
                  <a:srgbClr val="008000"/>
                </a:solidFill>
              </a:rPr>
              <a:t>Расцветает народный талант.</a:t>
            </a:r>
          </a:p>
          <a:p>
            <a:pPr algn="r"/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                      Сколько радости для сердца,</a:t>
            </a:r>
          </a:p>
          <a:p>
            <a:pPr algn="r"/>
            <a:r>
              <a:rPr lang="ru-RU" sz="2400" dirty="0" smtClean="0">
                <a:solidFill>
                  <a:srgbClr val="FFC000"/>
                </a:solidFill>
              </a:rPr>
              <a:t>                   Сколько радости для глаз,</a:t>
            </a:r>
          </a:p>
          <a:p>
            <a:pPr algn="r"/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                  Подрастают мастерицы ,</a:t>
            </a:r>
          </a:p>
          <a:p>
            <a:pPr algn="r"/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                   Может быть, и среди нас</a:t>
            </a:r>
            <a:r>
              <a:rPr lang="ru-RU" sz="2400" dirty="0" smtClean="0"/>
              <a:t>.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</a:rPr>
              <a:t>                    Ты играй, моя гармошка,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                   Ты, подруга, подпевай,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</a:rPr>
              <a:t>             Мастеров Руси великой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</a:rPr>
              <a:t>                   Во весь голос прославляй!!!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55889.jpg"/>
          <p:cNvPicPr>
            <a:picLocks noChangeAspect="1"/>
          </p:cNvPicPr>
          <p:nvPr/>
        </p:nvPicPr>
        <p:blipFill>
          <a:blip r:embed="rId2" cstate="print"/>
          <a:srcRect l="15790" r="10526" b="14894"/>
          <a:stretch>
            <a:fillRect/>
          </a:stretch>
        </p:blipFill>
        <p:spPr>
          <a:xfrm>
            <a:off x="6172200" y="304800"/>
            <a:ext cx="2133600" cy="3048000"/>
          </a:xfrm>
          <a:prstGeom prst="flowChartAlternateProcess">
            <a:avLst/>
          </a:prstGeom>
        </p:spPr>
      </p:pic>
      <p:pic>
        <p:nvPicPr>
          <p:cNvPr id="4" name="Рисунок 3" descr="8412e2f59940d43ab4176b6df29ca3f4.jpg"/>
          <p:cNvPicPr>
            <a:picLocks noChangeAspect="1"/>
          </p:cNvPicPr>
          <p:nvPr/>
        </p:nvPicPr>
        <p:blipFill>
          <a:blip r:embed="rId3" cstate="print"/>
          <a:srcRect l="6250" t="10258" r="9375" b="10746"/>
          <a:stretch>
            <a:fillRect/>
          </a:stretch>
        </p:blipFill>
        <p:spPr>
          <a:xfrm>
            <a:off x="609601" y="3313290"/>
            <a:ext cx="2572870" cy="3544710"/>
          </a:xfrm>
          <a:prstGeom prst="flowChartMagneticDisk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>
            <a:prstTxWarp prst="textCircle">
              <a:avLst>
                <a:gd name="adj" fmla="val 11126039"/>
              </a:avLst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Удачи вам и благополучия!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58682"/>
            <a:ext cx="9144000" cy="5461204"/>
          </a:xfrm>
        </p:spPr>
      </p:pic>
      <p:pic>
        <p:nvPicPr>
          <p:cNvPr id="5" name="Рисунок 4" descr="apelsin.jpg"/>
          <p:cNvPicPr>
            <a:picLocks noChangeAspect="1"/>
          </p:cNvPicPr>
          <p:nvPr/>
        </p:nvPicPr>
        <p:blipFill>
          <a:blip r:embed="rId3" cstate="print"/>
          <a:srcRect l="1580" b="4255"/>
          <a:stretch>
            <a:fillRect/>
          </a:stretch>
        </p:blipFill>
        <p:spPr>
          <a:xfrm>
            <a:off x="2590800" y="2362199"/>
            <a:ext cx="3657600" cy="342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eb95_c25dec4c_XL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21260054">
            <a:off x="381000" y="533400"/>
            <a:ext cx="5943600" cy="3505199"/>
          </a:xfrm>
          <a:prstGeom prst="rect">
            <a:avLst/>
          </a:prstGeom>
        </p:spPr>
      </p:pic>
      <p:pic>
        <p:nvPicPr>
          <p:cNvPr id="3" name="Рисунок 2" descr="4338975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0" y="1828800"/>
            <a:ext cx="2857500" cy="3838575"/>
          </a:xfrm>
          <a:prstGeom prst="rect">
            <a:avLst/>
          </a:prstGeom>
        </p:spPr>
      </p:pic>
      <p:pic>
        <p:nvPicPr>
          <p:cNvPr id="4" name="Рисунок 3" descr="25685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1" y="3657600"/>
            <a:ext cx="21336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698398">
            <a:off x="4326946" y="506439"/>
            <a:ext cx="4660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ДЫМКОВО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0386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8000"/>
                </a:solidFill>
              </a:rPr>
              <a:t>Весёлая красная глина,</a:t>
            </a:r>
          </a:p>
          <a:p>
            <a:r>
              <a:rPr lang="ru-RU" sz="2000" dirty="0" smtClean="0">
                <a:solidFill>
                  <a:srgbClr val="008000"/>
                </a:solidFill>
              </a:rPr>
              <a:t>Кружочки, полоски на ней,</a:t>
            </a:r>
          </a:p>
          <a:p>
            <a:r>
              <a:rPr lang="ru-RU" sz="2000" dirty="0" smtClean="0">
                <a:solidFill>
                  <a:srgbClr val="008000"/>
                </a:solidFill>
              </a:rPr>
              <a:t>Козлы и барашки смешные,</a:t>
            </a:r>
          </a:p>
          <a:p>
            <a:r>
              <a:rPr lang="ru-RU" sz="2000" dirty="0" smtClean="0">
                <a:solidFill>
                  <a:srgbClr val="008000"/>
                </a:solidFill>
              </a:rPr>
              <a:t>Табун разноцветных коней.</a:t>
            </a:r>
          </a:p>
          <a:p>
            <a:r>
              <a:rPr lang="ru-RU" sz="2000" dirty="0" smtClean="0">
                <a:solidFill>
                  <a:srgbClr val="008000"/>
                </a:solidFill>
              </a:rPr>
              <a:t>Кормилицы и водоноски,</a:t>
            </a:r>
          </a:p>
          <a:p>
            <a:r>
              <a:rPr lang="ru-RU" sz="2000" dirty="0" smtClean="0">
                <a:solidFill>
                  <a:srgbClr val="008000"/>
                </a:solidFill>
              </a:rPr>
              <a:t>И всадники, и ребятня,</a:t>
            </a:r>
          </a:p>
          <a:p>
            <a:r>
              <a:rPr lang="ru-RU" sz="2000" dirty="0" smtClean="0">
                <a:solidFill>
                  <a:srgbClr val="008000"/>
                </a:solidFill>
              </a:rPr>
              <a:t>Собачки, гусары и рыбы.</a:t>
            </a:r>
          </a:p>
          <a:p>
            <a:r>
              <a:rPr lang="ru-RU" sz="2000" dirty="0" smtClean="0">
                <a:solidFill>
                  <a:srgbClr val="008000"/>
                </a:solidFill>
              </a:rPr>
              <a:t>А ну, назовите меня!</a:t>
            </a:r>
            <a:endParaRPr lang="ru-RU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2514600"/>
            <a:ext cx="4953000" cy="3048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Сине-белая посуда,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Расскажи-ка,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ты откуда?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Видно, издали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 пришла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 цветами расцвела!    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thumb780x600x1x16777215_6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039" b="14039"/>
          <a:stretch>
            <a:fillRect/>
          </a:stretch>
        </p:blipFill>
        <p:spPr>
          <a:xfrm rot="499100">
            <a:off x="3729734" y="728805"/>
            <a:ext cx="5125529" cy="4364312"/>
          </a:xfrm>
        </p:spPr>
      </p:pic>
      <p:pic>
        <p:nvPicPr>
          <p:cNvPr id="6" name="Рисунок 5" descr="09833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9236">
            <a:off x="755299" y="5020866"/>
            <a:ext cx="4295077" cy="1395857"/>
          </a:xfrm>
          <a:prstGeom prst="rect">
            <a:avLst/>
          </a:prstGeom>
        </p:spPr>
      </p:pic>
      <p:pic>
        <p:nvPicPr>
          <p:cNvPr id="7" name="Рисунок 6" descr="85116470_large_1752392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3941" y="36187"/>
            <a:ext cx="2276598" cy="22747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19200" y="762000"/>
            <a:ext cx="2971800" cy="1600199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6000" dirty="0" smtClean="0"/>
              <a:t>гжель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884" y="3352800"/>
            <a:ext cx="4369816" cy="3505200"/>
          </a:xfrm>
          <a:prstGeom prst="rect">
            <a:avLst/>
          </a:prstGeom>
        </p:spPr>
      </p:pic>
      <p:pic>
        <p:nvPicPr>
          <p:cNvPr id="3" name="Рисунок 2" descr="e0f9e5efc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3223" y="3429000"/>
            <a:ext cx="4660777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690346">
            <a:off x="1521655" y="1828402"/>
            <a:ext cx="7017906" cy="1477204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Городец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Есть на Волге город древний,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 названью-Городец.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Здесь ромашки и купавки,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Словно капельки росы,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Расцветают здесь розаны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Удивительной красы.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48477">
            <a:off x="93540" y="541193"/>
            <a:ext cx="4256078" cy="2291025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pPr algn="ctr"/>
            <a:r>
              <a:rPr lang="ru-RU" sz="2400" b="0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ВОЛОГОДСКИЕ</a:t>
            </a:r>
            <a:br>
              <a:rPr lang="ru-RU" sz="2400" b="0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b="0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400" b="0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b="0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КРУЖЕВА</a:t>
            </a:r>
            <a:endParaRPr lang="ru-RU" sz="2400" dirty="0">
              <a:ln w="10160">
                <a:solidFill>
                  <a:srgbClr val="7030A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2971800"/>
            <a:ext cx="3429000" cy="3048000"/>
          </a:xfrm>
        </p:spPr>
        <p:txBody>
          <a:bodyPr>
            <a:normAutofit fontScale="92500"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Вологда завьюжена белыми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                                      снегами,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Вьюга стелет кружево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                    прямо под ногами.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Рассыпают искорки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                     северные краски,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Снежные присказки-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                    кружевные сказки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  <p:pic>
        <p:nvPicPr>
          <p:cNvPr id="5" name="Рисунок 4" descr="0_2feca_998b2b15_X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882" b="8882"/>
          <a:stretch>
            <a:fillRect/>
          </a:stretch>
        </p:blipFill>
        <p:spPr>
          <a:xfrm rot="420000">
            <a:off x="4303900" y="266725"/>
            <a:ext cx="4617720" cy="3931920"/>
          </a:xfr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10894">
            <a:off x="3870906" y="2846744"/>
            <a:ext cx="3665728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734942_1263392146_dvdv-246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6413" y="762000"/>
            <a:ext cx="3737587" cy="3962400"/>
          </a:xfrm>
          <a:prstGeom prst="flowChartAlternateProcess">
            <a:avLst/>
          </a:prstGeom>
        </p:spPr>
      </p:pic>
      <p:pic>
        <p:nvPicPr>
          <p:cNvPr id="3" name="Рисунок 2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711388"/>
            <a:ext cx="2743200" cy="3146612"/>
          </a:xfrm>
          <a:prstGeom prst="flowChartMagneticDisk">
            <a:avLst/>
          </a:prstGeom>
        </p:spPr>
      </p:pic>
      <p:sp>
        <p:nvSpPr>
          <p:cNvPr id="4" name="TextBox 3"/>
          <p:cNvSpPr txBox="1"/>
          <p:nvPr/>
        </p:nvSpPr>
        <p:spPr>
          <a:xfrm rot="21066285">
            <a:off x="155907" y="96581"/>
            <a:ext cx="7419377" cy="259363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хохлома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18288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6600"/>
                </a:solidFill>
              </a:rPr>
              <a:t>Как волшебница Жар-птица,</a:t>
            </a:r>
          </a:p>
          <a:p>
            <a:pPr algn="ctr"/>
            <a:r>
              <a:rPr lang="ru-RU" sz="2400" dirty="0" smtClean="0">
                <a:solidFill>
                  <a:srgbClr val="FF6600"/>
                </a:solidFill>
              </a:rPr>
              <a:t>Не выходит из ума</a:t>
            </a:r>
          </a:p>
          <a:p>
            <a:pPr algn="ctr"/>
            <a:r>
              <a:rPr lang="ru-RU" sz="2400" dirty="0" smtClean="0">
                <a:solidFill>
                  <a:srgbClr val="FF6600"/>
                </a:solidFill>
              </a:rPr>
              <a:t>Чародейка-мастерица,</a:t>
            </a:r>
          </a:p>
          <a:p>
            <a:pPr algn="ctr"/>
            <a:r>
              <a:rPr lang="ru-RU" sz="2400" dirty="0" smtClean="0">
                <a:solidFill>
                  <a:srgbClr val="FF6600"/>
                </a:solidFill>
              </a:rPr>
              <a:t>Золотая Хохлома!</a:t>
            </a:r>
            <a:endParaRPr lang="ru-RU" sz="2400" dirty="0">
              <a:solidFill>
                <a:srgbClr val="FF6600"/>
              </a:solidFill>
            </a:endParaRPr>
          </a:p>
        </p:txBody>
      </p:sp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4" cstate="print"/>
          <a:srcRect r="17391"/>
          <a:stretch>
            <a:fillRect/>
          </a:stretch>
        </p:blipFill>
        <p:spPr>
          <a:xfrm>
            <a:off x="0" y="3479114"/>
            <a:ext cx="2895600" cy="3378886"/>
          </a:xfrm>
          <a:prstGeom prst="snip1Rect">
            <a:avLst/>
          </a:prstGeom>
        </p:spPr>
      </p:pic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0258" y="4648200"/>
            <a:ext cx="3523742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75200">
            <a:off x="264303" y="428587"/>
            <a:ext cx="2974292" cy="2256976"/>
          </a:xfrm>
        </p:spPr>
        <p:txBody>
          <a:bodyPr>
            <a:prstTxWarp prst="textCurveUp">
              <a:avLst/>
            </a:prstTxWarp>
            <a:normAutofit/>
          </a:bodyPr>
          <a:lstStyle/>
          <a:p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ФИЛИМОНОВО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2828784"/>
            <a:ext cx="4038600" cy="3724416"/>
          </a:xfrm>
        </p:spPr>
        <p:txBody>
          <a:bodyPr>
            <a:noAutofit/>
          </a:bodyPr>
          <a:lstStyle/>
          <a:p>
            <a:r>
              <a:rPr lang="ru-RU" sz="2000" dirty="0" smtClean="0"/>
              <a:t>Тут поют свои частушки</a:t>
            </a:r>
          </a:p>
          <a:p>
            <a:r>
              <a:rPr lang="ru-RU" sz="2000" dirty="0" smtClean="0"/>
              <a:t>Знаменитые игрушки-</a:t>
            </a:r>
          </a:p>
          <a:p>
            <a:r>
              <a:rPr lang="ru-RU" sz="2000" dirty="0" smtClean="0"/>
              <a:t>Филимон с гармошкой,</a:t>
            </a:r>
          </a:p>
          <a:p>
            <a:r>
              <a:rPr lang="ru-RU" sz="2000" dirty="0" smtClean="0"/>
              <a:t>С внуком Филимошкой!</a:t>
            </a:r>
          </a:p>
          <a:p>
            <a:r>
              <a:rPr lang="ru-RU" sz="2000" dirty="0" smtClean="0"/>
              <a:t>-Вы откуда, Филимоны?</a:t>
            </a:r>
          </a:p>
          <a:p>
            <a:r>
              <a:rPr lang="ru-RU" sz="2000" dirty="0" smtClean="0"/>
              <a:t>-Мы из Филимонова!</a:t>
            </a:r>
          </a:p>
          <a:p>
            <a:r>
              <a:rPr lang="ru-RU" sz="2000" dirty="0" smtClean="0"/>
              <a:t>-обогнали мы в дороге</a:t>
            </a:r>
          </a:p>
          <a:p>
            <a:r>
              <a:rPr lang="ru-RU" sz="2000" dirty="0" smtClean="0"/>
              <a:t>Пешего и конного.</a:t>
            </a:r>
          </a:p>
        </p:txBody>
      </p:sp>
      <p:pic>
        <p:nvPicPr>
          <p:cNvPr id="5" name="Рисунок 4" descr="Глиняная_игрушка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02" b="12002"/>
          <a:stretch>
            <a:fillRect/>
          </a:stretch>
        </p:blipFill>
        <p:spPr>
          <a:xfrm rot="420000">
            <a:off x="3530902" y="653308"/>
            <a:ext cx="5098787" cy="4318972"/>
          </a:xfrm>
        </p:spPr>
      </p:pic>
      <p:pic>
        <p:nvPicPr>
          <p:cNvPr id="6" name="Рисунок 5" descr="D71C7E7C-4C34-40E3-BC4B-DBD98E3FC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49925">
            <a:off x="3472737" y="4170125"/>
            <a:ext cx="4311592" cy="2304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207099_ptichkapolhovmaydansk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1247">
            <a:off x="5957822" y="3011358"/>
            <a:ext cx="3077765" cy="2896720"/>
          </a:xfrm>
          <a:prstGeom prst="wedgeEllipseCallout">
            <a:avLst/>
          </a:prstGeom>
        </p:spPr>
      </p:pic>
      <p:pic>
        <p:nvPicPr>
          <p:cNvPr id="3" name="Рисунок 2" descr="poznavay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35117">
            <a:off x="304800" y="2971800"/>
            <a:ext cx="3516923" cy="3516923"/>
          </a:xfrm>
          <a:prstGeom prst="flowChartDisplay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914400"/>
            <a:ext cx="8610600" cy="2438400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ru-RU" sz="4000" dirty="0" err="1" smtClean="0">
                <a:solidFill>
                  <a:srgbClr val="FF6600"/>
                </a:solidFill>
              </a:rPr>
              <a:t>Полховский</a:t>
            </a:r>
            <a:r>
              <a:rPr lang="ru-RU" sz="4000" dirty="0" smtClean="0">
                <a:solidFill>
                  <a:srgbClr val="FF6600"/>
                </a:solidFill>
              </a:rPr>
              <a:t> Майдан</a:t>
            </a:r>
            <a:endParaRPr lang="ru-RU" sz="4000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219200"/>
            <a:ext cx="546688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 столах расписная посуда-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Посмотрите на это чудо!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Самовары, кружки, вазы, бочата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Нравятся и взрослым и ребятам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971800"/>
            <a:ext cx="22098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5640" y="1152525"/>
            <a:ext cx="4484960" cy="3062587"/>
          </a:xfrm>
          <a:prstGeom prst="dodecagon">
            <a:avLst/>
          </a:prstGeom>
        </p:spPr>
      </p:pic>
      <p:pic>
        <p:nvPicPr>
          <p:cNvPr id="3" name="Рисунок 2" descr="24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038600"/>
            <a:ext cx="4734066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6172200" cy="7620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dirty="0" smtClean="0"/>
              <a:t>БОГОРОДСКАЯ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3581400"/>
            <a:ext cx="4572000" cy="9144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игрушка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43095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8000"/>
                </a:solidFill>
              </a:rPr>
              <a:t>Они очень забавные,</a:t>
            </a:r>
          </a:p>
          <a:p>
            <a:r>
              <a:rPr lang="ru-RU" sz="2400" dirty="0" smtClean="0">
                <a:solidFill>
                  <a:srgbClr val="008000"/>
                </a:solidFill>
              </a:rPr>
              <a:t>Богородские игрушки.</a:t>
            </a:r>
          </a:p>
          <a:p>
            <a:r>
              <a:rPr lang="ru-RU" sz="2400" dirty="0" smtClean="0">
                <a:solidFill>
                  <a:srgbClr val="008000"/>
                </a:solidFill>
              </a:rPr>
              <a:t>Тук-да-тук, Щелк-да-щелк,</a:t>
            </a:r>
          </a:p>
          <a:p>
            <a:r>
              <a:rPr lang="ru-RU" sz="2400" dirty="0" smtClean="0">
                <a:solidFill>
                  <a:srgbClr val="008000"/>
                </a:solidFill>
              </a:rPr>
              <a:t>Медведь .мужик ,лиса и волк.</a:t>
            </a:r>
          </a:p>
          <a:p>
            <a:r>
              <a:rPr lang="ru-RU" sz="2400" dirty="0" smtClean="0">
                <a:solidFill>
                  <a:srgbClr val="008000"/>
                </a:solidFill>
              </a:rPr>
              <a:t>Деревянные игрушки-</a:t>
            </a:r>
          </a:p>
          <a:p>
            <a:r>
              <a:rPr lang="ru-RU" sz="2400" dirty="0" smtClean="0">
                <a:solidFill>
                  <a:srgbClr val="008000"/>
                </a:solidFill>
              </a:rPr>
              <a:t>И медведи, и старушки.</a:t>
            </a:r>
          </a:p>
          <a:p>
            <a:r>
              <a:rPr lang="ru-RU" sz="2400" dirty="0" smtClean="0">
                <a:solidFill>
                  <a:srgbClr val="008000"/>
                </a:solidFill>
              </a:rPr>
              <a:t>То сидят, а то стучат,</a:t>
            </a:r>
          </a:p>
          <a:p>
            <a:r>
              <a:rPr lang="ru-RU" sz="2400" dirty="0" smtClean="0">
                <a:solidFill>
                  <a:srgbClr val="008000"/>
                </a:solidFill>
              </a:rPr>
              <a:t>Ребятишек всех смешат!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7" name="Рисунок 6" descr="7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572000"/>
            <a:ext cx="380755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</TotalTime>
  <Words>483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Декоративно-прикладное искусство России</vt:lpstr>
      <vt:lpstr>Слайд 2</vt:lpstr>
      <vt:lpstr>гжель</vt:lpstr>
      <vt:lpstr>Слайд 4</vt:lpstr>
      <vt:lpstr>ВОЛОГОДСКИЕ  КРУЖЕВА</vt:lpstr>
      <vt:lpstr>Слайд 6</vt:lpstr>
      <vt:lpstr>ФИЛИМОНОВО</vt:lpstr>
      <vt:lpstr>Слайд 8</vt:lpstr>
      <vt:lpstr>Слайд 9</vt:lpstr>
      <vt:lpstr>Слайд 10</vt:lpstr>
      <vt:lpstr>Слайд 11</vt:lpstr>
      <vt:lpstr>Слайд 12</vt:lpstr>
      <vt:lpstr>Пословицы и поговорки:</vt:lpstr>
      <vt:lpstr>Слайд 14</vt:lpstr>
      <vt:lpstr>Удачи вам и благополучия!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Декоративно-прикладное искусство России</dc:title>
  <dc:creator>Home</dc:creator>
  <cp:lastModifiedBy>Home</cp:lastModifiedBy>
  <cp:revision>39</cp:revision>
  <dcterms:created xsi:type="dcterms:W3CDTF">2014-02-24T11:50:16Z</dcterms:created>
  <dcterms:modified xsi:type="dcterms:W3CDTF">2014-03-01T14:26:00Z</dcterms:modified>
</cp:coreProperties>
</file>