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73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8" r:id="rId11"/>
    <p:sldId id="269" r:id="rId12"/>
    <p:sldId id="264" r:id="rId13"/>
    <p:sldId id="265" r:id="rId14"/>
    <p:sldId id="270" r:id="rId15"/>
    <p:sldId id="271" r:id="rId16"/>
    <p:sldId id="266" r:id="rId17"/>
    <p:sldId id="267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84006198857723"/>
          <c:y val="4.2387574220148376E-2"/>
          <c:w val="0.79357470261664775"/>
          <c:h val="0.820554197681739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рисован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60</c:v>
                </c:pt>
                <c:pt idx="1">
                  <c:v>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лепка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40</c:v>
                </c:pt>
                <c:pt idx="1">
                  <c:v>60</c:v>
                </c:pt>
              </c:numCache>
            </c:numRef>
          </c:val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0201216"/>
        <c:axId val="40223488"/>
      </c:barChart>
      <c:catAx>
        <c:axId val="40201216"/>
        <c:scaling>
          <c:orientation val="minMax"/>
        </c:scaling>
        <c:delete val="0"/>
        <c:axPos val="b"/>
        <c:majorTickMark val="out"/>
        <c:minorTickMark val="none"/>
        <c:tickLblPos val="nextTo"/>
        <c:crossAx val="40223488"/>
        <c:crosses val="autoZero"/>
        <c:auto val="1"/>
        <c:lblAlgn val="ctr"/>
        <c:lblOffset val="100"/>
        <c:noMultiLvlLbl val="0"/>
      </c:catAx>
      <c:valAx>
        <c:axId val="40223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201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ясельная</c:v>
                </c:pt>
                <c:pt idx="1">
                  <c:v>младшая</c:v>
                </c:pt>
                <c:pt idx="2">
                  <c:v>средняя</c:v>
                </c:pt>
                <c:pt idx="3">
                  <c:v>подготов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18</c:v>
                </c:pt>
                <c:pt idx="2">
                  <c:v>19</c:v>
                </c:pt>
                <c:pt idx="3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ясельная</c:v>
                </c:pt>
                <c:pt idx="1">
                  <c:v>младшая</c:v>
                </c:pt>
                <c:pt idx="2">
                  <c:v>средняя</c:v>
                </c:pt>
                <c:pt idx="3">
                  <c:v>подг.группа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10</c:v>
                </c:pt>
                <c:pt idx="2">
                  <c:v>7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15517622798246589"/>
          <c:y val="0.75665459625441145"/>
          <c:w val="0.82579226089888647"/>
          <c:h val="0.2433454037455885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25734154319678"/>
          <c:y val="1.8458910610327166E-2"/>
          <c:w val="0.69748571601897191"/>
          <c:h val="0.5080191612212879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7030A0"/>
              </a:solidFill>
            </c:spPr>
          </c:dPt>
          <c:cat>
            <c:strRef>
              <c:f>Лист1!$A$2:$A$5</c:f>
              <c:strCache>
                <c:ptCount val="4"/>
                <c:pt idx="0">
                  <c:v>ясельная</c:v>
                </c:pt>
                <c:pt idx="1">
                  <c:v>младшая</c:v>
                </c:pt>
                <c:pt idx="2">
                  <c:v>средняя</c:v>
                </c:pt>
                <c:pt idx="3">
                  <c:v>подг.гр.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0.07143</cdr:x>
      <cdr:y>0.70468</cdr:y>
    </cdr:from>
    <cdr:to>
      <cdr:x>0.38468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056" y="2181944"/>
          <a:ext cx="221054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0.53156</cdr:x>
      <cdr:y>0.16513</cdr:y>
    </cdr:from>
    <cdr:to>
      <cdr:x>0.68156</cdr:x>
      <cdr:y>0.39013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40360" y="67110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0.56699</cdr:x>
      <cdr:y>0.20057</cdr:y>
    </cdr:from>
    <cdr:to>
      <cdr:x>0.71699</cdr:x>
      <cdr:y>0.42557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56384" y="81512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0.47916</cdr:x>
      <cdr:y>0.12683</cdr:y>
    </cdr:from>
    <cdr:to>
      <cdr:x>0.62916</cdr:x>
      <cdr:y>0.35183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56166" y="361629"/>
          <a:ext cx="518457" cy="6415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10детей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0.55416</cdr:x>
      <cdr:y>0.35412</cdr:y>
    </cdr:from>
    <cdr:to>
      <cdr:x>0.70416</cdr:x>
      <cdr:y>0.57912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915394" y="1009701"/>
          <a:ext cx="518458" cy="641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18детей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0.33523</cdr:x>
      <cdr:y>0.50564</cdr:y>
    </cdr:from>
    <cdr:to>
      <cdr:x>0.48523</cdr:x>
      <cdr:y>0.73064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158693" y="1441749"/>
          <a:ext cx="518458" cy="6415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19детей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0.2634</cdr:x>
      <cdr:y>0.2531</cdr:y>
    </cdr:from>
    <cdr:to>
      <cdr:x>0.4134</cdr:x>
      <cdr:y>0.4781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910403" y="721669"/>
          <a:ext cx="518458" cy="6415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21ребенок</a:t>
          </a:r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0.50877</cdr:x>
      <cdr:y>0.23286</cdr:y>
    </cdr:from>
    <cdr:to>
      <cdr:x>0.65877</cdr:x>
      <cdr:y>0.45786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232" y="648072"/>
          <a:ext cx="615668" cy="6262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9 детей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0.37006</cdr:x>
      <cdr:y>0.74806</cdr:y>
    </cdr:from>
    <cdr:to>
      <cdr:x>0.52006</cdr:x>
      <cdr:y>0.97306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55912" y="30401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0.4386</cdr:x>
      <cdr:y>0.49159</cdr:y>
    </cdr:from>
    <cdr:to>
      <cdr:x>0.5886</cdr:x>
      <cdr:y>0.80826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00200" y="1368152"/>
          <a:ext cx="615668" cy="881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10</a:t>
          </a:r>
          <a:r>
            <a:rPr lang="ru-RU" sz="1100" dirty="0" smtClean="0"/>
            <a:t> детей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0.13347</cdr:x>
      <cdr:y>0.53544</cdr:y>
    </cdr:from>
    <cdr:to>
      <cdr:x>0.28347</cdr:x>
      <cdr:y>0.76044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13645" y="217601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0.26917</cdr:x>
      <cdr:y>0.3881</cdr:y>
    </cdr:from>
    <cdr:to>
      <cdr:x>0.41917</cdr:x>
      <cdr:y>0.6131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104780" y="1080120"/>
          <a:ext cx="615668" cy="6262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7 детей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0.33549</cdr:x>
      <cdr:y>0.12937</cdr:y>
    </cdr:from>
    <cdr:to>
      <cdr:x>0.48549</cdr:x>
      <cdr:y>0.35437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377016" y="360040"/>
          <a:ext cx="615668" cy="6262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6 детей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0.689</cdr:x>
      <cdr:y>0.73034</cdr:y>
    </cdr:from>
    <cdr:to>
      <cdr:x>0.839</cdr:x>
      <cdr:y>0.95534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200128" y="29681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0.54604</cdr:x>
      <cdr:y>0.34863</cdr:y>
    </cdr:from>
    <cdr:to>
      <cdr:x>0.91098</cdr:x>
      <cdr:y>0.61444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68152" y="119930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0.40234</cdr:x>
      <cdr:y>0.36956</cdr:y>
    </cdr:from>
    <cdr:to>
      <cdr:x>0.76728</cdr:x>
      <cdr:y>0.63537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08112" y="12713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6 детей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0.25865</cdr:x>
      <cdr:y>0.13931</cdr:y>
    </cdr:from>
    <cdr:to>
      <cdr:x>0.62359</cdr:x>
      <cdr:y>0.40512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48072" y="47922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2 реб</a:t>
          </a:r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C9E0-EA8C-4FA3-9C41-E5E6BF7DE47F}" type="datetimeFigureOut">
              <a:rPr lang="ru-RU" smtClean="0"/>
              <a:t>27.03.2014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0162-CF15-4790-A5B6-EBB58D11769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C9E0-EA8C-4FA3-9C41-E5E6BF7DE47F}" type="datetimeFigureOut">
              <a:rPr lang="ru-RU" smtClean="0"/>
              <a:t>27.03.2014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0162-CF15-4790-A5B6-EBB58D11769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C9E0-EA8C-4FA3-9C41-E5E6BF7DE47F}" type="datetimeFigureOut">
              <a:rPr lang="ru-RU" smtClean="0"/>
              <a:t>27.03.2014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0162-CF15-4790-A5B6-EBB58D11769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C9E0-EA8C-4FA3-9C41-E5E6BF7DE47F}" type="datetimeFigureOut">
              <a:rPr lang="ru-RU" smtClean="0"/>
              <a:t>27.03.2014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0162-CF15-4790-A5B6-EBB58D11769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C9E0-EA8C-4FA3-9C41-E5E6BF7DE47F}" type="datetimeFigureOut">
              <a:rPr lang="ru-RU" smtClean="0"/>
              <a:t>27.03.2014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0162-CF15-4790-A5B6-EBB58D11769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C9E0-EA8C-4FA3-9C41-E5E6BF7DE47F}" type="datetimeFigureOut">
              <a:rPr lang="ru-RU" smtClean="0"/>
              <a:t>27.03.2014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0162-CF15-4790-A5B6-EBB58D11769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C9E0-EA8C-4FA3-9C41-E5E6BF7DE47F}" type="datetimeFigureOut">
              <a:rPr lang="ru-RU" smtClean="0"/>
              <a:t>27.03.2014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0162-CF15-4790-A5B6-EBB58D11769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C9E0-EA8C-4FA3-9C41-E5E6BF7DE47F}" type="datetimeFigureOut">
              <a:rPr lang="ru-RU" smtClean="0"/>
              <a:t>27.03.2014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0162-CF15-4790-A5B6-EBB58D11769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C9E0-EA8C-4FA3-9C41-E5E6BF7DE47F}" type="datetimeFigureOut">
              <a:rPr lang="ru-RU" smtClean="0"/>
              <a:t>27.03.2014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0162-CF15-4790-A5B6-EBB58D11769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C9E0-EA8C-4FA3-9C41-E5E6BF7DE47F}" type="datetimeFigureOut">
              <a:rPr lang="ru-RU" smtClean="0"/>
              <a:t>27.03.2014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0162-CF15-4790-A5B6-EBB58D11769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C9E0-EA8C-4FA3-9C41-E5E6BF7DE47F}" type="datetimeFigureOut">
              <a:rPr lang="ru-RU" smtClean="0"/>
              <a:t>27.03.2014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0162-CF15-4790-A5B6-EBB58D11769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99C9E0-EA8C-4FA3-9C41-E5E6BF7DE47F}" type="datetimeFigureOut">
              <a:rPr lang="ru-RU" smtClean="0"/>
              <a:t>27.03.2014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550162-CF15-4790-A5B6-EBB58D117693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microsoft.com/office/2007/relationships/hdphoto" Target="../media/hdphoto5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28.jpeg"/><Relationship Id="rId5" Type="http://schemas.microsoft.com/office/2007/relationships/hdphoto" Target="../media/hdphoto4.wdp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microsoft.com/office/2007/relationships/hdphoto" Target="../media/hdphoto7.wdp"/><Relationship Id="rId11" Type="http://schemas.openxmlformats.org/officeDocument/2006/relationships/image" Target="../media/image34.jpeg"/><Relationship Id="rId5" Type="http://schemas.openxmlformats.org/officeDocument/2006/relationships/image" Target="../media/image31.jpe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microsoft.com/office/2007/relationships/hdphoto" Target="../media/hdphoto3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9113" y="476672"/>
            <a:ext cx="8567538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chemeClr val="bg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Художественно-эстетическое </a:t>
            </a:r>
          </a:p>
          <a:p>
            <a:pPr algn="ctr"/>
            <a:r>
              <a:rPr lang="ru-RU" sz="4400" b="1" dirty="0" smtClean="0">
                <a:ln w="18000">
                  <a:solidFill>
                    <a:schemeClr val="bg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воспитание детей </a:t>
            </a:r>
          </a:p>
          <a:p>
            <a:pPr algn="ctr"/>
            <a:r>
              <a:rPr lang="ru-RU" sz="4400" b="1" dirty="0" smtClean="0">
                <a:ln w="18000">
                  <a:solidFill>
                    <a:schemeClr val="bg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МДОАУ №13</a:t>
            </a:r>
          </a:p>
          <a:p>
            <a:pPr algn="ctr"/>
            <a:r>
              <a:rPr lang="ru-RU" sz="2000" b="1" dirty="0">
                <a:ln w="18000">
                  <a:solidFill>
                    <a:schemeClr val="bg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</a:t>
            </a:r>
            <a:r>
              <a:rPr lang="ru-RU" sz="2000" b="1" dirty="0" smtClean="0">
                <a:ln w="18000">
                  <a:solidFill>
                    <a:schemeClr val="bg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Новотроицк</a:t>
            </a:r>
            <a:endParaRPr lang="ru-RU" sz="2000" b="1" dirty="0">
              <a:ln w="18000">
                <a:solidFill>
                  <a:schemeClr val="bg2">
                    <a:lumMod val="75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2924944"/>
            <a:ext cx="3440874" cy="356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0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754"/>
    </mc:Choice>
    <mc:Fallback xmlns="">
      <p:transition spd="slow" advClick="0" advTm="475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лако 9"/>
          <p:cNvSpPr/>
          <p:nvPr/>
        </p:nvSpPr>
        <p:spPr>
          <a:xfrm>
            <a:off x="6527471" y="2456620"/>
            <a:ext cx="2216224" cy="1813291"/>
          </a:xfrm>
          <a:prstGeom prst="cloud">
            <a:avLst/>
          </a:prstGeom>
          <a:solidFill>
            <a:srgbClr val="0070C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Участие в конкурсах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683568" y="260648"/>
            <a:ext cx="3240360" cy="1602765"/>
          </a:xfrm>
          <a:prstGeom prst="cloud">
            <a:avLst/>
          </a:prstGeom>
          <a:solidFill>
            <a:schemeClr val="accent2">
              <a:lumMod val="5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Взаимодействие с педагогами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408512" y="2078063"/>
            <a:ext cx="2304256" cy="2085773"/>
          </a:xfrm>
          <a:prstGeom prst="cloud">
            <a:avLst/>
          </a:prstGeom>
          <a:solidFill>
            <a:srgbClr val="0070C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Работа с детьми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642290" y="4543261"/>
            <a:ext cx="3024336" cy="2219157"/>
          </a:xfrm>
          <a:prstGeom prst="cloud">
            <a:avLst/>
          </a:prstGeom>
          <a:solidFill>
            <a:srgbClr val="0070C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Сотрудничество  с родителями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4780963" y="4607405"/>
            <a:ext cx="3535453" cy="2219157"/>
          </a:xfrm>
          <a:prstGeom prst="cloud">
            <a:avLst/>
          </a:prstGeom>
          <a:solidFill>
            <a:srgbClr val="0070C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Взаимодействие с социумом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5626357" y="399566"/>
            <a:ext cx="2690059" cy="1820847"/>
          </a:xfrm>
          <a:prstGeom prst="cloud">
            <a:avLst/>
          </a:prstGeom>
          <a:solidFill>
            <a:srgbClr val="0070C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Распространение опыта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7" name="Стрелка влево 16"/>
          <p:cNvSpPr/>
          <p:nvPr/>
        </p:nvSpPr>
        <p:spPr>
          <a:xfrm>
            <a:off x="2014877" y="2878634"/>
            <a:ext cx="978408" cy="4846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5724128" y="2878634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 вверх 18"/>
          <p:cNvSpPr/>
          <p:nvPr/>
        </p:nvSpPr>
        <p:spPr>
          <a:xfrm rot="19574720">
            <a:off x="3240173" y="1166823"/>
            <a:ext cx="484632" cy="15603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 вверх 19"/>
          <p:cNvSpPr/>
          <p:nvPr/>
        </p:nvSpPr>
        <p:spPr>
          <a:xfrm rot="2418909">
            <a:off x="5589030" y="1390925"/>
            <a:ext cx="484632" cy="121749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право 20"/>
          <p:cNvSpPr/>
          <p:nvPr/>
        </p:nvSpPr>
        <p:spPr>
          <a:xfrm rot="2990109">
            <a:off x="4736198" y="4300945"/>
            <a:ext cx="1295405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лево 21"/>
          <p:cNvSpPr/>
          <p:nvPr/>
        </p:nvSpPr>
        <p:spPr>
          <a:xfrm rot="18953670">
            <a:off x="2878241" y="4408077"/>
            <a:ext cx="978408" cy="484632"/>
          </a:xfrm>
          <a:prstGeom prst="leftArrow">
            <a:avLst>
              <a:gd name="adj1" fmla="val 60868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ятно 1 15"/>
          <p:cNvSpPr/>
          <p:nvPr/>
        </p:nvSpPr>
        <p:spPr>
          <a:xfrm>
            <a:off x="2688225" y="1560181"/>
            <a:ext cx="3744415" cy="3693534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Модель работы кружка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«Акварельки»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418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125">
        <p:fade/>
      </p:transition>
    </mc:Choice>
    <mc:Fallback xmlns="">
      <p:transition spd="med" advTm="101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5"/>
          <p:cNvSpPr txBox="1">
            <a:spLocks/>
          </p:cNvSpPr>
          <p:nvPr/>
        </p:nvSpPr>
        <p:spPr>
          <a:xfrm>
            <a:off x="179512" y="1920086"/>
            <a:ext cx="3829048" cy="4437873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</a:rPr>
              <a:t>Монотипия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</a:rPr>
              <a:t>Кляксография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</a:rPr>
              <a:t>Печать листьев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</a:rPr>
              <a:t>Набрызг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</a:rPr>
              <a:t>Граттаж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</a:rPr>
              <a:t>Раздувание краски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</a:rPr>
              <a:t>Рисование свечой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</a:rPr>
              <a:t>Рисование пальчиками</a:t>
            </a:r>
          </a:p>
          <a:p>
            <a:pPr>
              <a:buFont typeface="Wingdings"/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и многое другое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Picture 4" descr="C:\Documents and Settings\kroz\Мои документы\Мои рисунки\Изображение\Изображение 09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7023" y="1573784"/>
            <a:ext cx="1643073" cy="23472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C:\Documents and Settings\kroz\Мои документы\Мои рисунки\Изображение\Изображение 01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5931" y="1446481"/>
            <a:ext cx="2000264" cy="13335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6" descr="C:\Documents and Settings\kroz\Мои документы\Мои рисунки\Изображение\Изображение 1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6738" y="4833948"/>
            <a:ext cx="2286016" cy="15240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фото детский сад 15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2634" y="3132980"/>
            <a:ext cx="1714512" cy="12858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 descr="C:\Documents and Settings\kroz\Мои документы\Мои рисунки\Изображение\Изображение 09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2948" y="3775922"/>
            <a:ext cx="1403247" cy="23574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691680" y="692696"/>
            <a:ext cx="5771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Техники изображения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421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647">
        <p14:ripple/>
      </p:transition>
    </mc:Choice>
    <mc:Fallback xmlns="">
      <p:transition spd="slow" advTm="86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45" t="6223" b="9272"/>
          <a:stretch/>
        </p:blipFill>
        <p:spPr>
          <a:xfrm>
            <a:off x="3364852" y="3551984"/>
            <a:ext cx="2440767" cy="211277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61" b="18039"/>
          <a:stretch/>
        </p:blipFill>
        <p:spPr>
          <a:xfrm>
            <a:off x="6002679" y="466225"/>
            <a:ext cx="2643758" cy="1882857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046" y="105982"/>
            <a:ext cx="3075806" cy="267038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528" y="3262609"/>
            <a:ext cx="2681284" cy="230425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097"/>
          <a:stretch/>
        </p:blipFill>
        <p:spPr>
          <a:xfrm>
            <a:off x="6049179" y="3006365"/>
            <a:ext cx="2408464" cy="250019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834690" y="2424735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Инд.работа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696663" y="5674090"/>
            <a:ext cx="167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Ролевая игра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45709" y="2776363"/>
            <a:ext cx="221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Обр. деятельность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45709" y="5607496"/>
            <a:ext cx="2424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Свободная худ.деят.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158255" y="5570884"/>
            <a:ext cx="2488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Рисован. </a:t>
            </a:r>
            <a:r>
              <a:rPr lang="ru-RU" dirty="0"/>
              <a:t>п</a:t>
            </a:r>
            <a:r>
              <a:rPr lang="ru-RU" dirty="0" smtClean="0"/>
              <a:t>о замыслу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888"/>
          <a:stretch/>
        </p:blipFill>
        <p:spPr>
          <a:xfrm>
            <a:off x="3641642" y="537660"/>
            <a:ext cx="2089686" cy="223224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3472311" y="2774778"/>
            <a:ext cx="2475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Участие в конкурсах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228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732">
        <p:blinds dir="vert"/>
      </p:transition>
    </mc:Choice>
    <mc:Fallback xmlns="">
      <p:transition spd="slow" advTm="7732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00308"/>
            <a:ext cx="6550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002060"/>
                </a:solidFill>
              </a:rPr>
              <a:t>Оригинальные работы детей</a:t>
            </a:r>
            <a:endParaRPr lang="ru-RU" sz="3200" b="1" u="sng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68349"/>
            <a:ext cx="2952328" cy="2453146"/>
          </a:xfrm>
          <a:prstGeom prst="roundRect">
            <a:avLst>
              <a:gd name="adj" fmla="val 1578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1061709"/>
            <a:ext cx="3186100" cy="2666426"/>
          </a:xfrm>
          <a:prstGeom prst="roundRect">
            <a:avLst>
              <a:gd name="adj" fmla="val 17780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599" y="2187924"/>
            <a:ext cx="2016224" cy="2867142"/>
          </a:xfrm>
          <a:prstGeom prst="roundRect">
            <a:avLst>
              <a:gd name="adj" fmla="val 15883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16" y="4046953"/>
            <a:ext cx="2736304" cy="2016223"/>
          </a:xfrm>
          <a:prstGeom prst="roundRect">
            <a:avLst>
              <a:gd name="adj" fmla="val 17502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77" r="8362" b="10900"/>
          <a:stretch/>
        </p:blipFill>
        <p:spPr>
          <a:xfrm>
            <a:off x="5580112" y="4116424"/>
            <a:ext cx="2627075" cy="2156994"/>
          </a:xfrm>
          <a:prstGeom prst="roundRect">
            <a:avLst>
              <a:gd name="adj" fmla="val 18490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3292474"/>
      </p:ext>
    </p:extLst>
  </p:cSld>
  <p:clrMapOvr>
    <a:masterClrMapping/>
  </p:clrMapOvr>
  <p:transition spd="slow" advTm="1291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4725" y="980728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>
                <a:solidFill>
                  <a:srgbClr val="002060"/>
                </a:solidFill>
              </a:rPr>
              <a:t>Дети научились различать разные виды изобразительного искусства: живопись, графику, скульптуру, декоративно-прикладное и народное искусство. Называть основные выразительные средства. Создавать индивидуальные и коллективные рисунки, декоративные, предметные и сюжетные композиции на темы окружающей жизни, литературных произведений. Использовать в рисовании разные материалы и способы создания изображения.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332656"/>
            <a:ext cx="7157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Итоги работы кружка «Акварельки»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8" t="19909" r="-938" b="4093"/>
          <a:stretch/>
        </p:blipFill>
        <p:spPr>
          <a:xfrm>
            <a:off x="246981" y="4128388"/>
            <a:ext cx="2664296" cy="2485493"/>
          </a:xfrm>
          <a:prstGeom prst="snip2Diag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26560"/>
          <a:stretch/>
        </p:blipFill>
        <p:spPr>
          <a:xfrm>
            <a:off x="6140942" y="4128389"/>
            <a:ext cx="2824646" cy="2485493"/>
          </a:xfrm>
          <a:prstGeom prst="snip2Diag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750" t="4850" b="19048"/>
          <a:stretch/>
        </p:blipFill>
        <p:spPr>
          <a:xfrm>
            <a:off x="3142996" y="3923624"/>
            <a:ext cx="2712369" cy="23021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173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1488">
        <p14:flash/>
      </p:transition>
    </mc:Choice>
    <mc:Fallback xmlns="">
      <p:transition spd="slow" advTm="114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342592"/>
            <a:ext cx="64572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</a:rPr>
              <a:t>    Диаграмма развития творческих </a:t>
            </a:r>
          </a:p>
          <a:p>
            <a:r>
              <a:rPr lang="ru-RU" sz="2800" b="1" u="sng" dirty="0" smtClean="0">
                <a:solidFill>
                  <a:srgbClr val="002060"/>
                </a:solidFill>
              </a:rPr>
              <a:t>            способностей детей ,</a:t>
            </a:r>
          </a:p>
          <a:p>
            <a:endParaRPr lang="ru-RU" sz="2800" b="1" u="sng" dirty="0">
              <a:solidFill>
                <a:srgbClr val="002060"/>
              </a:solidFill>
            </a:endParaRPr>
          </a:p>
        </p:txBody>
      </p:sp>
      <p:graphicFrame>
        <p:nvGraphicFramePr>
          <p:cNvPr id="3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3303128"/>
              </p:ext>
            </p:extLst>
          </p:nvPr>
        </p:nvGraphicFramePr>
        <p:xfrm>
          <a:off x="827584" y="1988840"/>
          <a:ext cx="705678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Блок-схема: узел 3"/>
          <p:cNvSpPr/>
          <p:nvPr/>
        </p:nvSpPr>
        <p:spPr>
          <a:xfrm>
            <a:off x="5940152" y="5202223"/>
            <a:ext cx="36004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5954654" y="5761471"/>
            <a:ext cx="360040" cy="45720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44208" y="5202223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-рисование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7062" y="5805405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-лепка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27" y="5202223"/>
            <a:ext cx="1589162" cy="1266254"/>
          </a:xfrm>
          <a:prstGeom prst="roundRect">
            <a:avLst>
              <a:gd name="adj" fmla="val 3309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131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980">
        <p14:reveal/>
      </p:transition>
    </mc:Choice>
    <mc:Fallback xmlns="">
      <p:transition spd="slow" advTm="19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338753"/>
            <a:ext cx="3831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rgbClr val="002060"/>
                </a:solidFill>
              </a:rPr>
              <a:t>Наши успехи</a:t>
            </a:r>
            <a:endParaRPr lang="ru-RU" sz="4000" b="1" u="sng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852" t="4918" r="542"/>
          <a:stretch/>
        </p:blipFill>
        <p:spPr>
          <a:xfrm>
            <a:off x="308364" y="479421"/>
            <a:ext cx="2247411" cy="3240360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175" b="4851"/>
          <a:stretch/>
        </p:blipFill>
        <p:spPr>
          <a:xfrm>
            <a:off x="6429211" y="548680"/>
            <a:ext cx="2220686" cy="3067732"/>
          </a:xfrm>
          <a:prstGeom prst="rect">
            <a:avLst/>
          </a:prstGeom>
          <a:ln w="38100">
            <a:solidFill>
              <a:srgbClr val="002060"/>
            </a:solidFill>
            <a:prstDash val="solid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346" t="9908" r="9650"/>
          <a:stretch/>
        </p:blipFill>
        <p:spPr>
          <a:xfrm>
            <a:off x="3459202" y="1286621"/>
            <a:ext cx="2232249" cy="3168353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087" r="11481" b="11040"/>
          <a:stretch/>
        </p:blipFill>
        <p:spPr>
          <a:xfrm>
            <a:off x="1346369" y="3140968"/>
            <a:ext cx="2324438" cy="3240360"/>
          </a:xfrm>
          <a:prstGeom prst="rect">
            <a:avLst/>
          </a:prstGeom>
          <a:ln>
            <a:solidFill>
              <a:srgbClr val="00206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65" t="4808" r="6930" b="6549"/>
          <a:stretch/>
        </p:blipFill>
        <p:spPr>
          <a:xfrm>
            <a:off x="5213899" y="3212976"/>
            <a:ext cx="2304256" cy="3306788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362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67">
        <p:fade/>
      </p:transition>
    </mc:Choice>
    <mc:Fallback xmlns="">
      <p:transition spd="med" advTm="23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3425" y="260648"/>
            <a:ext cx="730841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Мониторинг усвоения программы 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      </a:t>
            </a:r>
            <a:r>
              <a:rPr lang="ru-RU" b="1" dirty="0" smtClean="0">
                <a:solidFill>
                  <a:srgbClr val="002060"/>
                </a:solidFill>
              </a:rPr>
              <a:t>       </a:t>
            </a:r>
            <a:r>
              <a:rPr lang="ru-RU" sz="3200" b="1" dirty="0" smtClean="0">
                <a:solidFill>
                  <a:srgbClr val="002060"/>
                </a:solidFill>
              </a:rPr>
              <a:t>на конец 2013года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«Художественное творчество».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Рисование.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79" b="12805"/>
          <a:stretch/>
        </p:blipFill>
        <p:spPr>
          <a:xfrm>
            <a:off x="130628" y="5301208"/>
            <a:ext cx="1885595" cy="1441426"/>
          </a:xfrm>
          <a:prstGeom prst="roundRect">
            <a:avLst>
              <a:gd name="adj" fmla="val 3252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81760576"/>
              </p:ext>
            </p:extLst>
          </p:nvPr>
        </p:nvGraphicFramePr>
        <p:xfrm>
          <a:off x="-252536" y="2436679"/>
          <a:ext cx="3456384" cy="2851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4184" y="2113514"/>
            <a:ext cx="2103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Высокий уровень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усвоения 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11987151"/>
              </p:ext>
            </p:extLst>
          </p:nvPr>
        </p:nvGraphicFramePr>
        <p:xfrm>
          <a:off x="2195736" y="2404338"/>
          <a:ext cx="4104456" cy="2783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03848" y="2148392"/>
            <a:ext cx="202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Средний уровень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933367978"/>
              </p:ext>
            </p:extLst>
          </p:nvPr>
        </p:nvGraphicFramePr>
        <p:xfrm>
          <a:off x="6228184" y="2517723"/>
          <a:ext cx="2505604" cy="3440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603585" y="2199640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Низкий уровень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1800" y="5661248"/>
            <a:ext cx="32800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Высокий ур.-60 детей-59,4%</a:t>
            </a:r>
          </a:p>
          <a:p>
            <a:r>
              <a:rPr lang="ru-RU" dirty="0" smtClean="0"/>
              <a:t>Средний-32реб.-31.9%</a:t>
            </a:r>
          </a:p>
          <a:p>
            <a:r>
              <a:rPr lang="ru-RU" dirty="0" smtClean="0"/>
              <a:t>Низкий-8 детей-7,9%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556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4485">
        <p:cut/>
      </p:transition>
    </mc:Choice>
    <mc:Fallback xmlns="">
      <p:transition advTm="4485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2" y="5561856"/>
            <a:ext cx="2093218" cy="1296144"/>
          </a:xfrm>
          <a:prstGeom prst="roundRect">
            <a:avLst>
              <a:gd name="adj" fmla="val 426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124744"/>
            <a:ext cx="4848200" cy="3510136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94728" y="332656"/>
            <a:ext cx="9049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Пусть наши дети творят с удовольствием!!!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4411" y="4742135"/>
            <a:ext cx="69188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Спасибо за внимание!</a:t>
            </a:r>
            <a:endParaRPr lang="ru-RU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6951087"/>
      </p:ext>
    </p:extLst>
  </p:cSld>
  <p:clrMapOvr>
    <a:masterClrMapping/>
  </p:clrMapOvr>
  <p:transition spd="slow" advTm="3481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68451" y="5056132"/>
            <a:ext cx="4464495" cy="1751098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Подготовила: Правосудова О. Г.</a:t>
            </a:r>
          </a:p>
          <a:p>
            <a:r>
              <a:rPr lang="ru-RU" dirty="0" smtClean="0"/>
              <a:t>Воспитатель первой категории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31" y="4753848"/>
            <a:ext cx="2525266" cy="1986334"/>
          </a:xfrm>
          <a:prstGeom prst="roundRect">
            <a:avLst>
              <a:gd name="adj" fmla="val 2832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175351" cy="4304769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Муниципальное дошкольное</a:t>
            </a:r>
            <a:br>
              <a:rPr lang="ru-RU" sz="3200" dirty="0" smtClean="0">
                <a:solidFill>
                  <a:srgbClr val="002060"/>
                </a:solidFill>
                <a:latin typeface="+mj-lt"/>
              </a:rPr>
            </a:br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образовательное бюджетное</a:t>
            </a:r>
            <a:br>
              <a:rPr lang="ru-RU" sz="3200" dirty="0" smtClean="0">
                <a:solidFill>
                  <a:srgbClr val="002060"/>
                </a:solidFill>
                <a:latin typeface="+mj-lt"/>
              </a:rPr>
            </a:br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учреждение «Детский сад №13</a:t>
            </a:r>
            <a:br>
              <a:rPr lang="ru-RU" sz="3200" dirty="0" smtClean="0">
                <a:solidFill>
                  <a:srgbClr val="002060"/>
                </a:solidFill>
                <a:latin typeface="+mj-lt"/>
              </a:rPr>
            </a:br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«Малышка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» общеразвивающего вида с приоритетным художественно-эстетическим развитием воспитанников  г.Новотроицка Оренбургской области.</a:t>
            </a:r>
            <a:endParaRPr lang="ru-RU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9992" y="5747015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Руководитель изостудии.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5297528"/>
      </p:ext>
    </p:extLst>
  </p:cSld>
  <p:clrMapOvr>
    <a:masterClrMapping/>
  </p:clrMapOvr>
  <p:transition spd="slow" advClick="0" advTm="12816">
    <p:push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  <p:extLst mod="1">
    <p:ext uri="{E180D4A7-C9FB-4DFB-919C-405C955672EB}">
      <p14:showEvtLst xmlns:p14="http://schemas.microsoft.com/office/powerpoint/2010/main">
        <p14:playEvt time="10241" objId="6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836710"/>
            <a:ext cx="8172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«Истоки способностей и дарования детей-на кончиках пальцев.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 От пальцев, образно говоря, идут тончайшие нити-ручейки, которые питают источник творческой мысли. Другими словами, чем больше мастерства в детской руке, тем  умнее ребенок»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                                       В. А. Сухомлинский.</a:t>
            </a: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1927"/>
          <a:stretch/>
        </p:blipFill>
        <p:spPr>
          <a:xfrm>
            <a:off x="467544" y="4365104"/>
            <a:ext cx="3240360" cy="21939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7199434"/>
      </p:ext>
    </p:extLst>
  </p:cSld>
  <p:clrMapOvr>
    <a:masterClrMapping/>
  </p:clrMapOvr>
  <p:transition spd="slow" advTm="1726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472" y="476672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Художественно-эстетическое направление  МДО</a:t>
            </a:r>
            <a:r>
              <a:rPr lang="ru-RU" sz="2800" b="1" dirty="0">
                <a:solidFill>
                  <a:srgbClr val="002060"/>
                </a:solidFill>
              </a:rPr>
              <a:t>А</a:t>
            </a:r>
            <a:r>
              <a:rPr lang="ru-RU" sz="2800" b="1" dirty="0" smtClean="0">
                <a:solidFill>
                  <a:srgbClr val="002060"/>
                </a:solidFill>
              </a:rPr>
              <a:t>У №13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п</a:t>
            </a:r>
            <a:r>
              <a:rPr lang="ru-RU" sz="2800" b="1" dirty="0" smtClean="0">
                <a:solidFill>
                  <a:srgbClr val="002060"/>
                </a:solidFill>
              </a:rPr>
              <a:t>редставлено двумя областями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55576" y="2624336"/>
            <a:ext cx="72008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55576" y="4018136"/>
            <a:ext cx="792088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2496761"/>
            <a:ext cx="6014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-</a:t>
            </a:r>
            <a:r>
              <a:rPr lang="ru-RU" sz="3200" b="1" dirty="0" smtClean="0">
                <a:solidFill>
                  <a:srgbClr val="FF0000"/>
                </a:solidFill>
              </a:rPr>
              <a:t>Художественное творчество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395505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-Музыка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791997"/>
            <a:ext cx="3024336" cy="1837308"/>
          </a:xfrm>
          <a:prstGeom prst="roundRect">
            <a:avLst>
              <a:gd name="adj" fmla="val 2903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6225603"/>
      </p:ext>
    </p:extLst>
  </p:cSld>
  <p:clrMapOvr>
    <a:masterClrMapping/>
  </p:clrMapOvr>
  <p:transition spd="slow" advTm="983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637218"/>
            <a:ext cx="6147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 smtClean="0">
                <a:solidFill>
                  <a:srgbClr val="002060"/>
                </a:solidFill>
              </a:rPr>
              <a:t>Используемые ресурсы:</a:t>
            </a:r>
            <a:endParaRPr lang="ru-RU" sz="3600" b="1" u="sng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33" y="4697760"/>
            <a:ext cx="3240360" cy="2160240"/>
          </a:xfrm>
          <a:prstGeom prst="roundRect">
            <a:avLst>
              <a:gd name="adj" fmla="val 2295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Содержимое 5" descr="Изображение 054.jpg"/>
          <p:cNvPicPr>
            <a:picLocks noGrp="1"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262825"/>
            <a:ext cx="3705693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772816"/>
            <a:ext cx="3888432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6009316"/>
      </p:ext>
    </p:extLst>
  </p:cSld>
  <p:clrMapOvr>
    <a:masterClrMapping/>
  </p:clrMapOvr>
  <p:transition spd="slow" advTm="447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5548" y="533829"/>
            <a:ext cx="1704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</a:rPr>
              <a:t>Цель:</a:t>
            </a:r>
            <a:endParaRPr lang="ru-RU" sz="4000" b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218" y="1340768"/>
            <a:ext cx="8382423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-Развитие творческих способностей детей.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-Раскрытие творческого потенциала и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 личностных качеств дошкольников,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и</a:t>
            </a:r>
            <a:r>
              <a:rPr lang="ru-RU" sz="2800" b="1" dirty="0" smtClean="0">
                <a:solidFill>
                  <a:srgbClr val="002060"/>
                </a:solidFill>
              </a:rPr>
              <a:t>спользуя различные техники и жанры.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-Удовлетворение потребности детей в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 творческом самовыражении.</a:t>
            </a:r>
          </a:p>
          <a:p>
            <a:endParaRPr lang="ru-RU" sz="3200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509120"/>
            <a:ext cx="3312369" cy="2156646"/>
          </a:xfrm>
          <a:prstGeom prst="roundRect">
            <a:avLst>
              <a:gd name="adj" fmla="val 2373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131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046">
        <p14:reveal/>
      </p:transition>
    </mc:Choice>
    <mc:Fallback xmlns="">
      <p:transition spd="slow" advTm="60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2165" y="188640"/>
            <a:ext cx="22910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</a:rPr>
              <a:t>Задачи:</a:t>
            </a:r>
            <a:endParaRPr lang="ru-RU" sz="4000" b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732" y="764704"/>
            <a:ext cx="8712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-Развитие интереса к различным видам искусства.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-Формирование художественно-образных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</a:rPr>
              <a:t>редставлений.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-Развитие творческих способностей в рисовании,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л</a:t>
            </a:r>
            <a:r>
              <a:rPr lang="ru-RU" sz="2400" b="1" dirty="0" smtClean="0">
                <a:solidFill>
                  <a:srgbClr val="002060"/>
                </a:solidFill>
              </a:rPr>
              <a:t>епке.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-Обучение основам  создания художественных образов.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-Формирование практических навыков и умений в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разных видах художественной деятельности.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-Развитие сенсорных способностей.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-Приобщение к лучшим образцам отечественного 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и мирового искусства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116" y="5079841"/>
            <a:ext cx="3178324" cy="1648663"/>
          </a:xfrm>
          <a:prstGeom prst="roundRect">
            <a:avLst>
              <a:gd name="adj" fmla="val 3533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094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612">
        <p14:reveal/>
      </p:transition>
    </mc:Choice>
    <mc:Fallback xmlns="">
      <p:transition spd="slow" advTm="96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/>
          <p:cNvSpPr/>
          <p:nvPr/>
        </p:nvSpPr>
        <p:spPr>
          <a:xfrm>
            <a:off x="3526782" y="4739646"/>
            <a:ext cx="2287421" cy="1209633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Чтение худ</a:t>
            </a:r>
            <a: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. </a:t>
            </a:r>
            <a:r>
              <a:rPr kumimoji="0" lang="ru-RU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литературы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7704" y="404663"/>
            <a:ext cx="52629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002060"/>
                </a:solidFill>
              </a:rPr>
              <a:t>Реализация принципа </a:t>
            </a:r>
          </a:p>
          <a:p>
            <a:pPr algn="ctr"/>
            <a:r>
              <a:rPr lang="ru-RU" sz="3200" b="1" u="sng" dirty="0" smtClean="0">
                <a:solidFill>
                  <a:srgbClr val="002060"/>
                </a:solidFill>
              </a:rPr>
              <a:t>интеграции</a:t>
            </a:r>
            <a:endParaRPr lang="ru-RU" sz="3200" b="1" u="sng" dirty="0">
              <a:solidFill>
                <a:srgbClr val="002060"/>
              </a:solidFill>
            </a:endParaRPr>
          </a:p>
        </p:txBody>
      </p:sp>
      <p:cxnSp>
        <p:nvCxnSpPr>
          <p:cNvPr id="18" name="Прямая со стрелкой 17"/>
          <p:cNvCxnSpPr>
            <a:stCxn id="3" idx="4"/>
          </p:cNvCxnSpPr>
          <p:nvPr/>
        </p:nvCxnSpPr>
        <p:spPr>
          <a:xfrm>
            <a:off x="4670492" y="2972345"/>
            <a:ext cx="26941" cy="18540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197983" y="2791110"/>
            <a:ext cx="2325951" cy="1143661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cs typeface="Andalus" pitchFamily="18" charset="-78"/>
              </a:rPr>
              <a:t>Познание</a:t>
            </a:r>
            <a:endParaRPr lang="ru-RU" dirty="0">
              <a:solidFill>
                <a:srgbClr val="002060"/>
              </a:solidFill>
              <a:cs typeface="Andalus" pitchFamily="18" charset="-78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1331640" y="4282446"/>
            <a:ext cx="2229929" cy="1234785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Коммуникация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5906628" y="4248722"/>
            <a:ext cx="2265772" cy="1234784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Музыка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6630879" y="2709777"/>
            <a:ext cx="2346243" cy="1209227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Физкультура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трелка влево 3"/>
          <p:cNvSpPr/>
          <p:nvPr/>
        </p:nvSpPr>
        <p:spPr>
          <a:xfrm rot="19510467">
            <a:off x="2009338" y="2450925"/>
            <a:ext cx="1513281" cy="680370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 rot="1894500">
            <a:off x="3187722" y="2602837"/>
            <a:ext cx="484632" cy="206940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455117" y="2872709"/>
            <a:ext cx="484632" cy="2053326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19667878">
            <a:off x="5683976" y="2603418"/>
            <a:ext cx="484632" cy="2013368"/>
          </a:xfrm>
          <a:prstGeom prst="downArrow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 rot="1984775">
            <a:off x="6070415" y="2644833"/>
            <a:ext cx="1194772" cy="4846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2906296" y="1481881"/>
            <a:ext cx="3528392" cy="149046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Художественное</a:t>
            </a:r>
            <a:r>
              <a:rPr lang="ru-RU" sz="2400" b="1" dirty="0" smtClean="0">
                <a:solidFill>
                  <a:srgbClr val="002060"/>
                </a:solidFill>
              </a:rPr>
              <a:t> творчество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055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1067">
        <p14:reveal/>
      </p:transition>
    </mc:Choice>
    <mc:Fallback xmlns="">
      <p:transition spd="slow" advTm="110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9" grpId="0" animBg="1"/>
      <p:bldP spid="30" grpId="0" animBg="1"/>
      <p:bldP spid="32" grpId="0" animBg="1"/>
      <p:bldP spid="33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68880"/>
            <a:ext cx="763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002060"/>
                </a:solidFill>
              </a:rPr>
              <a:t>Организационные формы работы</a:t>
            </a:r>
            <a:endParaRPr lang="ru-RU" sz="3200" b="1" u="sng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556792"/>
            <a:ext cx="869180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-Непосредственно образовательная деятельность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-Игры(дидактические , ролевые)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-Индивидуальная работа с детьми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-Свободная художественная деятельность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-Кружковая работа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-Сюжетно-игровые ситуации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-Экспериментирование с материалами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-Рассматривание произведений живописи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-Конкурсы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564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257">
        <p:split orient="vert"/>
      </p:transition>
    </mc:Choice>
    <mc:Fallback xmlns="">
      <p:transition spd="slow" advTm="725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6|4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1|1|0.9|1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6|1.7|1.6|1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2|6.4|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4|1|1|0.9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4|1.3|1.2|1.2|1.3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601</TotalTime>
  <Words>428</Words>
  <Application>Microsoft Office PowerPoint</Application>
  <PresentationFormat>Экран (4:3)</PresentationFormat>
  <Paragraphs>108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Муниципальное дошкольное образовательное бюджетное учреждение «Детский сад №13 «Малышка» общеразвивающего вида с приоритетным художественно-эстетическим развитием воспитанников  г.Новотроицка Оренбургской области.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бюджетное учреждение «Детский сад №13 «Малышка» общеразвивающего вида с приоритетным художественно-эстетическим развитием воспитанников г. Новотроицка Оренбургской области.</dc:title>
  <dc:creator>Olga</dc:creator>
  <cp:lastModifiedBy>Ольга</cp:lastModifiedBy>
  <cp:revision>64</cp:revision>
  <dcterms:created xsi:type="dcterms:W3CDTF">2013-04-27T13:41:59Z</dcterms:created>
  <dcterms:modified xsi:type="dcterms:W3CDTF">2014-03-27T17:42:36Z</dcterms:modified>
</cp:coreProperties>
</file>