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67" r:id="rId3"/>
    <p:sldId id="268" r:id="rId4"/>
    <p:sldId id="258" r:id="rId5"/>
    <p:sldId id="269" r:id="rId6"/>
    <p:sldId id="273" r:id="rId7"/>
    <p:sldId id="270" r:id="rId8"/>
    <p:sldId id="271" r:id="rId9"/>
    <p:sldId id="262" r:id="rId10"/>
    <p:sldId id="272" r:id="rId11"/>
    <p:sldId id="274" r:id="rId12"/>
    <p:sldId id="275" r:id="rId13"/>
    <p:sldId id="263" r:id="rId14"/>
    <p:sldId id="277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92" autoAdjust="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2773E-C14E-4A7B-BFED-108C70D55AC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2F924-E2D7-46F9-918B-0FAC326529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2F924-E2D7-46F9-918B-0FAC3265293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2F924-E2D7-46F9-918B-0FAC326529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4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EF5-7BC2-4B83-936C-2F87BF5F907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74FD-8A7E-4F7F-8A67-623EEB9D9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EF5-7BC2-4B83-936C-2F87BF5F907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74FD-8A7E-4F7F-8A67-623EEB9D9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21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EF5-7BC2-4B83-936C-2F87BF5F907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74FD-8A7E-4F7F-8A67-623EEB9D9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0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EF5-7BC2-4B83-936C-2F87BF5F907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74FD-8A7E-4F7F-8A67-623EEB9D9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2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EF5-7BC2-4B83-936C-2F87BF5F907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74FD-8A7E-4F7F-8A67-623EEB9D9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0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EF5-7BC2-4B83-936C-2F87BF5F907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74FD-8A7E-4F7F-8A67-623EEB9D9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3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EF5-7BC2-4B83-936C-2F87BF5F907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74FD-8A7E-4F7F-8A67-623EEB9D9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EF5-7BC2-4B83-936C-2F87BF5F907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74FD-8A7E-4F7F-8A67-623EEB9D9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4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EF5-7BC2-4B83-936C-2F87BF5F907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74FD-8A7E-4F7F-8A67-623EEB9D9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6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EF5-7BC2-4B83-936C-2F87BF5F907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74FD-8A7E-4F7F-8A67-623EEB9D9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7EF5-7BC2-4B83-936C-2F87BF5F907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074FD-8A7E-4F7F-8A67-623EEB9D9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A7EF5-7BC2-4B83-936C-2F87BF5F9072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74FD-8A7E-4F7F-8A67-623EEB9D9E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4.xml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&#1042;&#1077;&#1088;&#1072;%20&#1052;&#1072;&#1090;&#1074;&#1077;&#1077;&#1085;&#1072;\Downloads\&#1055;&#1076;&#1076;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653536" cy="511256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Викторина по правилам дорожного движения</a:t>
            </a:r>
            <a: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dirty="0" smtClean="0"/>
              <a:t>для детей подготовительной к школе группе</a:t>
            </a:r>
            <a:br>
              <a:rPr lang="ru-RU" sz="2400" dirty="0" smtClean="0"/>
            </a:br>
            <a:r>
              <a:rPr lang="ru-RU" sz="2000" dirty="0" smtClean="0"/>
              <a:t>подготовила воспитатель </a:t>
            </a:r>
            <a:r>
              <a:rPr lang="ru-RU" sz="2000" dirty="0" err="1" smtClean="0"/>
              <a:t>Живанович</a:t>
            </a:r>
            <a:r>
              <a:rPr lang="ru-RU" sz="2000" dirty="0" smtClean="0"/>
              <a:t> Л.Г.</a:t>
            </a:r>
            <a:br>
              <a:rPr lang="ru-RU" sz="2000" dirty="0" smtClean="0"/>
            </a:br>
            <a:r>
              <a:rPr lang="ru-RU" sz="2000" dirty="0" smtClean="0"/>
              <a:t>Санкт-Петербург</a:t>
            </a:r>
            <a:br>
              <a:rPr lang="ru-RU" sz="2000" dirty="0" smtClean="0"/>
            </a:br>
            <a:r>
              <a:rPr lang="ru-RU" sz="2000" dirty="0" smtClean="0"/>
              <a:t>Невский р-н ГБДОУ №123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4667" l="0" r="9830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01797"/>
            <a:ext cx="3017135" cy="2556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5" b="100000" l="3167" r="90000">
                        <a14:foregroundMark x1="9667" y1="56853" x2="4500" y2="85787"/>
                        <a14:foregroundMark x1="9667" y1="85787" x2="11833" y2="91117"/>
                        <a14:foregroundMark x1="17000" y1="90609" x2="57167" y2="95685"/>
                        <a14:foregroundMark x1="84333" y1="51777" x2="82167" y2="91117"/>
                        <a14:foregroundMark x1="81667" y1="85787" x2="50667" y2="96447"/>
                        <a14:foregroundMark x1="87333" y1="45178" x2="85667" y2="85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41573"/>
            <a:ext cx="3140399" cy="2062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2230" y="538024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Пожарная машина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10262" y="301433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Скорая помощь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16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безопасный путь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87" y="908720"/>
            <a:ext cx="4699469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68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05308"/>
            <a:ext cx="4824536" cy="588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5380459" y="4509120"/>
            <a:ext cx="72008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707904" y="3933056"/>
            <a:ext cx="1672555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131840" y="2708920"/>
            <a:ext cx="828092" cy="5760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07904" y="2348880"/>
            <a:ext cx="252028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707904" y="1196752"/>
            <a:ext cx="756084" cy="7920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0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24091"/>
          </a:xfrm>
        </p:spPr>
        <p:txBody>
          <a:bodyPr/>
          <a:lstStyle/>
          <a:p>
            <a:r>
              <a:rPr lang="ru-RU" dirty="0" smtClean="0"/>
              <a:t>Ребусы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3792" r="100000">
                        <a14:foregroundMark x1="98411" y1="59740" x2="99153" y2="67289"/>
                        <a14:foregroundMark x1="98729" y1="67938" x2="50106" y2="68588"/>
                        <a14:backgroundMark x1="95233" y1="2597" x2="94915" y2="61039"/>
                        <a14:backgroundMark x1="52860" y1="1867" x2="51801" y2="60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8510" y="710115"/>
            <a:ext cx="4032450" cy="4442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" b="90000" l="10000" r="100000">
                        <a14:backgroundMark x1="95000" y1="1339" x2="94375" y2="67054"/>
                        <a14:backgroundMark x1="45500" y1="1696" x2="45500" y2="65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3227" y="1965245"/>
            <a:ext cx="4097380" cy="4864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65" l="13848" r="100000">
                        <a14:foregroundMark x1="93750" y1="46453" x2="70833" y2="56334"/>
                        <a14:foregroundMark x1="81618" y1="51943" x2="81618" y2="51943"/>
                        <a14:foregroundMark x1="69240" y1="57855" x2="98775" y2="54814"/>
                        <a14:backgroundMark x1="47426" y1="1267" x2="48407" y2="60473"/>
                        <a14:backgroundMark x1="95956" y1="2111" x2="97181" y2="61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6651" y="3380511"/>
            <a:ext cx="4510435" cy="6544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1" b="89967" l="9926" r="95711">
                        <a14:foregroundMark x1="94730" y1="56003" x2="48775" y2="55263"/>
                        <a14:foregroundMark x1="52941" y1="1809" x2="52941" y2="1809"/>
                        <a14:foregroundMark x1="53676" y1="1316" x2="53309" y2="57155"/>
                        <a14:foregroundMark x1="91912" y1="55757" x2="92279" y2="411"/>
                        <a14:foregroundMark x1="91912" y1="2220" x2="55025" y2="2467"/>
                        <a14:foregroundMark x1="90931" y1="51563" x2="54657" y2="39803"/>
                        <a14:foregroundMark x1="91667" y1="40461" x2="54657" y2="24918"/>
                        <a14:foregroundMark x1="91912" y1="28454" x2="54289" y2="12171"/>
                        <a14:foregroundMark x1="81250" y1="23602" x2="73652" y2="24918"/>
                        <a14:foregroundMark x1="75735" y1="24918" x2="67402" y2="18914"/>
                        <a14:foregroundMark x1="81985" y1="34211" x2="80882" y2="26809"/>
                        <a14:foregroundMark x1="82230" y1="26316" x2="64706" y2="26316"/>
                        <a14:foregroundMark x1="63971" y1="26069" x2="65319" y2="34211"/>
                        <a14:foregroundMark x1="78431" y1="32401" x2="70956" y2="27467"/>
                        <a14:foregroundMark x1="78431" y1="28207" x2="73284" y2="28618"/>
                        <a14:foregroundMark x1="78799" y1="37418" x2="71936" y2="34211"/>
                        <a14:foregroundMark x1="77083" y1="37911" x2="72672" y2="40461"/>
                        <a14:foregroundMark x1="78799" y1="48849" x2="66054" y2="48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53375" y="75373"/>
            <a:ext cx="3824425" cy="5699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949" l="9926" r="89951">
                        <a14:foregroundMark x1="74632" y1="8615" x2="62500" y2="6757"/>
                        <a14:foregroundMark x1="75735" y1="22382" x2="66544" y2="17230"/>
                        <a14:foregroundMark x1="86887" y1="41047" x2="64828" y2="29392"/>
                        <a14:foregroundMark x1="75368" y1="9291" x2="76348" y2="14020"/>
                        <a14:foregroundMark x1="88480" y1="28716" x2="52941" y2="27787"/>
                        <a14:foregroundMark x1="51961" y1="27787" x2="53309" y2="49240"/>
                        <a14:foregroundMark x1="87868" y1="52449" x2="55025" y2="52027"/>
                        <a14:foregroundMark x1="88848" y1="30068" x2="87132" y2="45693"/>
                        <a14:foregroundMark x1="74632" y1="14189" x2="67157" y2="14189"/>
                        <a14:foregroundMark x1="74265" y1="23986" x2="65564" y2="25169"/>
                        <a14:backgroundMark x1="68873" y1="12838" x2="68873" y2="12838"/>
                        <a14:backgroundMark x1="69975" y1="11402" x2="69975" y2="11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37466" y="1511746"/>
            <a:ext cx="4031680" cy="58498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4" b="80068" l="10938" r="90865">
                        <a14:foregroundMark x1="72596" y1="10473" x2="62620" y2="8024"/>
                        <a14:foregroundMark x1="72236" y1="22635" x2="63221" y2="19088"/>
                        <a14:foregroundMark x1="77404" y1="43834" x2="75481" y2="29899"/>
                        <a14:foregroundMark x1="80288" y1="31926" x2="84736" y2="40963"/>
                        <a14:foregroundMark x1="83774" y1="43412" x2="57212" y2="53547"/>
                        <a14:foregroundMark x1="80889" y1="32348" x2="69712" y2="26943"/>
                        <a14:foregroundMark x1="68389" y1="27618" x2="56490" y2="29899"/>
                        <a14:foregroundMark x1="55529" y1="31419" x2="56250" y2="57601"/>
                        <a14:foregroundMark x1="72596" y1="16554" x2="64904" y2="11824"/>
                        <a14:backgroundMark x1="69952" y1="38007" x2="69952" y2="38007"/>
                        <a14:backgroundMark x1="73798" y1="39105" x2="68750" y2="34375"/>
                        <a14:backgroundMark x1="69351" y1="40456" x2="63582" y2="37753"/>
                        <a14:backgroundMark x1="75481" y1="38682" x2="67788" y2="42061"/>
                        <a14:backgroundMark x1="69712" y1="33446" x2="64543" y2="35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9198" y="3557702"/>
            <a:ext cx="4245711" cy="60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540160"/>
              </p:ext>
            </p:extLst>
          </p:nvPr>
        </p:nvGraphicFramePr>
        <p:xfrm>
          <a:off x="2123726" y="836708"/>
          <a:ext cx="4824540" cy="583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220"/>
                <a:gridCol w="689220"/>
                <a:gridCol w="689220"/>
                <a:gridCol w="689220"/>
                <a:gridCol w="689220"/>
                <a:gridCol w="689220"/>
                <a:gridCol w="689220"/>
              </a:tblGrid>
              <a:tr h="581697">
                <a:tc rowSpan="2" gridSpan="4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68059">
                <a:tc gridSpan="4" vMerge="1"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8290">
                <a:tc row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ш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290"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82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п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х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/>
                        <a:t>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82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2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д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р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2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ф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2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2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ж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р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й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2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2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р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2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 !</a:t>
            </a:r>
            <a:br>
              <a:rPr lang="ru-RU" dirty="0" smtClean="0"/>
            </a:br>
            <a:r>
              <a:rPr lang="ru-RU" dirty="0" smtClean="0"/>
              <a:t>Будьте осторожны </a:t>
            </a:r>
            <a:r>
              <a:rPr lang="ru-RU" smtClean="0"/>
              <a:t>на дороге!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42116"/>
            <a:ext cx="4392488" cy="5415884"/>
          </a:xfrm>
        </p:spPr>
      </p:pic>
    </p:spTree>
    <p:extLst>
      <p:ext uri="{BB962C8B-B14F-4D97-AF65-F5344CB8AC3E}">
        <p14:creationId xmlns:p14="http://schemas.microsoft.com/office/powerpoint/2010/main" val="10140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80072" y="464957"/>
            <a:ext cx="7992888" cy="5688632"/>
          </a:xfrm>
          <a:prstGeom prst="rect">
            <a:avLst/>
          </a:prstGeom>
          <a:noFill/>
        </p:spPr>
      </p:sp>
      <p:sp>
        <p:nvSpPr>
          <p:cNvPr id="5" name="Полилиния 4">
            <a:hlinkClick r:id="rId4" action="ppaction://hlinksldjump"/>
          </p:cNvPr>
          <p:cNvSpPr/>
          <p:nvPr/>
        </p:nvSpPr>
        <p:spPr>
          <a:xfrm>
            <a:off x="1634756" y="692696"/>
            <a:ext cx="1420189" cy="1420189"/>
          </a:xfrm>
          <a:custGeom>
            <a:avLst/>
            <a:gdLst>
              <a:gd name="connsiteX0" fmla="*/ 0 w 1420189"/>
              <a:gd name="connsiteY0" fmla="*/ 710095 h 1420189"/>
              <a:gd name="connsiteX1" fmla="*/ 710095 w 1420189"/>
              <a:gd name="connsiteY1" fmla="*/ 0 h 1420189"/>
              <a:gd name="connsiteX2" fmla="*/ 1420190 w 1420189"/>
              <a:gd name="connsiteY2" fmla="*/ 710095 h 1420189"/>
              <a:gd name="connsiteX3" fmla="*/ 710095 w 1420189"/>
              <a:gd name="connsiteY3" fmla="*/ 1420190 h 1420189"/>
              <a:gd name="connsiteX4" fmla="*/ 0 w 1420189"/>
              <a:gd name="connsiteY4" fmla="*/ 710095 h 142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189" h="1420189">
                <a:moveTo>
                  <a:pt x="0" y="710095"/>
                </a:moveTo>
                <a:cubicBezTo>
                  <a:pt x="0" y="317920"/>
                  <a:pt x="317920" y="0"/>
                  <a:pt x="710095" y="0"/>
                </a:cubicBezTo>
                <a:cubicBezTo>
                  <a:pt x="1102270" y="0"/>
                  <a:pt x="1420190" y="317920"/>
                  <a:pt x="1420190" y="710095"/>
                </a:cubicBezTo>
                <a:cubicBezTo>
                  <a:pt x="1420190" y="1102270"/>
                  <a:pt x="1102270" y="1420190"/>
                  <a:pt x="710095" y="1420190"/>
                </a:cubicBezTo>
                <a:cubicBezTo>
                  <a:pt x="317920" y="1420190"/>
                  <a:pt x="0" y="1102270"/>
                  <a:pt x="0" y="710095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182" tIns="284182" rIns="284182" bIns="284182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kern="1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linkClick r:id="rId4" action="ppaction://hlinksldjump"/>
              </a:rPr>
              <a:t>1</a:t>
            </a:r>
            <a:endParaRPr lang="ru-RU" sz="60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11055366">
            <a:off x="2015046" y="2371888"/>
            <a:ext cx="497066" cy="389936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олилиния 6">
            <a:hlinkClick r:id="rId5" action="ppaction://hlinksldjump"/>
          </p:cNvPr>
          <p:cNvSpPr/>
          <p:nvPr/>
        </p:nvSpPr>
        <p:spPr>
          <a:xfrm>
            <a:off x="1776520" y="2927462"/>
            <a:ext cx="947266" cy="947266"/>
          </a:xfrm>
          <a:custGeom>
            <a:avLst/>
            <a:gdLst>
              <a:gd name="connsiteX0" fmla="*/ 0 w 947266"/>
              <a:gd name="connsiteY0" fmla="*/ 473633 h 947266"/>
              <a:gd name="connsiteX1" fmla="*/ 473633 w 947266"/>
              <a:gd name="connsiteY1" fmla="*/ 0 h 947266"/>
              <a:gd name="connsiteX2" fmla="*/ 947266 w 947266"/>
              <a:gd name="connsiteY2" fmla="*/ 473633 h 947266"/>
              <a:gd name="connsiteX3" fmla="*/ 473633 w 947266"/>
              <a:gd name="connsiteY3" fmla="*/ 947266 h 947266"/>
              <a:gd name="connsiteX4" fmla="*/ 0 w 947266"/>
              <a:gd name="connsiteY4" fmla="*/ 473633 h 94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66" h="947266">
                <a:moveTo>
                  <a:pt x="0" y="473633"/>
                </a:moveTo>
                <a:cubicBezTo>
                  <a:pt x="0" y="212053"/>
                  <a:pt x="212053" y="0"/>
                  <a:pt x="473633" y="0"/>
                </a:cubicBezTo>
                <a:cubicBezTo>
                  <a:pt x="735213" y="0"/>
                  <a:pt x="947266" y="212053"/>
                  <a:pt x="947266" y="473633"/>
                </a:cubicBezTo>
                <a:cubicBezTo>
                  <a:pt x="947266" y="735213"/>
                  <a:pt x="735213" y="947266"/>
                  <a:pt x="473633" y="947266"/>
                </a:cubicBezTo>
                <a:cubicBezTo>
                  <a:pt x="212053" y="947266"/>
                  <a:pt x="0" y="735213"/>
                  <a:pt x="0" y="473633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524" tIns="189524" rIns="189524" bIns="189524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n>
                  <a:solidFill>
                    <a:schemeClr val="bg1"/>
                  </a:solidFill>
                </a:ln>
                <a:hlinkClick r:id="rId5" action="ppaction://hlinksldjump"/>
              </a:rPr>
              <a:t>2</a:t>
            </a:r>
            <a:endParaRPr lang="ru-RU" sz="4000" kern="1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10626915">
            <a:off x="2001619" y="4226775"/>
            <a:ext cx="497066" cy="389936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Полилиния 8">
            <a:hlinkClick r:id="rId3" action="ppaction://hlinksldjump"/>
          </p:cNvPr>
          <p:cNvSpPr/>
          <p:nvPr/>
        </p:nvSpPr>
        <p:spPr>
          <a:xfrm>
            <a:off x="1792453" y="4910626"/>
            <a:ext cx="947266" cy="947266"/>
          </a:xfrm>
          <a:custGeom>
            <a:avLst/>
            <a:gdLst>
              <a:gd name="connsiteX0" fmla="*/ 0 w 947266"/>
              <a:gd name="connsiteY0" fmla="*/ 473633 h 947266"/>
              <a:gd name="connsiteX1" fmla="*/ 473633 w 947266"/>
              <a:gd name="connsiteY1" fmla="*/ 0 h 947266"/>
              <a:gd name="connsiteX2" fmla="*/ 947266 w 947266"/>
              <a:gd name="connsiteY2" fmla="*/ 473633 h 947266"/>
              <a:gd name="connsiteX3" fmla="*/ 473633 w 947266"/>
              <a:gd name="connsiteY3" fmla="*/ 947266 h 947266"/>
              <a:gd name="connsiteX4" fmla="*/ 0 w 947266"/>
              <a:gd name="connsiteY4" fmla="*/ 473633 h 94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66" h="947266">
                <a:moveTo>
                  <a:pt x="0" y="473633"/>
                </a:moveTo>
                <a:cubicBezTo>
                  <a:pt x="0" y="212053"/>
                  <a:pt x="212053" y="0"/>
                  <a:pt x="473633" y="0"/>
                </a:cubicBezTo>
                <a:cubicBezTo>
                  <a:pt x="735213" y="0"/>
                  <a:pt x="947266" y="212053"/>
                  <a:pt x="947266" y="473633"/>
                </a:cubicBezTo>
                <a:cubicBezTo>
                  <a:pt x="947266" y="735213"/>
                  <a:pt x="735213" y="947266"/>
                  <a:pt x="473633" y="947266"/>
                </a:cubicBezTo>
                <a:cubicBezTo>
                  <a:pt x="212053" y="947266"/>
                  <a:pt x="0" y="735213"/>
                  <a:pt x="0" y="473633"/>
                </a:cubicBezTo>
                <a:close/>
              </a:path>
            </a:pathLst>
          </a:custGeom>
          <a:solidFill>
            <a:srgbClr val="FF00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524" tIns="189524" rIns="189524" bIns="189524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n>
                  <a:solidFill>
                    <a:schemeClr val="bg1"/>
                  </a:solidFill>
                </a:ln>
                <a:hlinkClick r:id="rId3" action="ppaction://hlinksldjump"/>
              </a:rPr>
              <a:t>3</a:t>
            </a:r>
            <a:endParaRPr lang="ru-RU" sz="4000" kern="1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3125345" y="5115282"/>
            <a:ext cx="497066" cy="389936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олилиния 10">
            <a:hlinkClick r:id="rId6" action="ppaction://hlinksldjump"/>
          </p:cNvPr>
          <p:cNvSpPr/>
          <p:nvPr/>
        </p:nvSpPr>
        <p:spPr>
          <a:xfrm>
            <a:off x="3954350" y="4997056"/>
            <a:ext cx="947266" cy="947266"/>
          </a:xfrm>
          <a:custGeom>
            <a:avLst/>
            <a:gdLst>
              <a:gd name="connsiteX0" fmla="*/ 0 w 947266"/>
              <a:gd name="connsiteY0" fmla="*/ 473633 h 947266"/>
              <a:gd name="connsiteX1" fmla="*/ 473633 w 947266"/>
              <a:gd name="connsiteY1" fmla="*/ 0 h 947266"/>
              <a:gd name="connsiteX2" fmla="*/ 947266 w 947266"/>
              <a:gd name="connsiteY2" fmla="*/ 473633 h 947266"/>
              <a:gd name="connsiteX3" fmla="*/ 473633 w 947266"/>
              <a:gd name="connsiteY3" fmla="*/ 947266 h 947266"/>
              <a:gd name="connsiteX4" fmla="*/ 0 w 947266"/>
              <a:gd name="connsiteY4" fmla="*/ 473633 h 94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66" h="947266">
                <a:moveTo>
                  <a:pt x="0" y="473633"/>
                </a:moveTo>
                <a:cubicBezTo>
                  <a:pt x="0" y="212053"/>
                  <a:pt x="212053" y="0"/>
                  <a:pt x="473633" y="0"/>
                </a:cubicBezTo>
                <a:cubicBezTo>
                  <a:pt x="735213" y="0"/>
                  <a:pt x="947266" y="212053"/>
                  <a:pt x="947266" y="473633"/>
                </a:cubicBezTo>
                <a:cubicBezTo>
                  <a:pt x="947266" y="735213"/>
                  <a:pt x="735213" y="947266"/>
                  <a:pt x="473633" y="947266"/>
                </a:cubicBezTo>
                <a:cubicBezTo>
                  <a:pt x="212053" y="947266"/>
                  <a:pt x="0" y="735213"/>
                  <a:pt x="0" y="473633"/>
                </a:cubicBez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524" tIns="189524" rIns="189524" bIns="189524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n>
                  <a:solidFill>
                    <a:schemeClr val="bg1"/>
                  </a:solidFill>
                </a:ln>
                <a:hlinkClick r:id="rId6" action="ppaction://hlinksldjump"/>
              </a:rPr>
              <a:t>4</a:t>
            </a:r>
            <a:endParaRPr lang="ru-RU" sz="4000" kern="1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179450" y="4145619"/>
            <a:ext cx="497066" cy="389936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илиния 12">
            <a:hlinkClick r:id="rId7" action="ppaction://hlinksldjump"/>
          </p:cNvPr>
          <p:cNvSpPr/>
          <p:nvPr/>
        </p:nvSpPr>
        <p:spPr>
          <a:xfrm>
            <a:off x="3954350" y="2891457"/>
            <a:ext cx="947266" cy="947266"/>
          </a:xfrm>
          <a:custGeom>
            <a:avLst/>
            <a:gdLst>
              <a:gd name="connsiteX0" fmla="*/ 0 w 947266"/>
              <a:gd name="connsiteY0" fmla="*/ 473633 h 947266"/>
              <a:gd name="connsiteX1" fmla="*/ 473633 w 947266"/>
              <a:gd name="connsiteY1" fmla="*/ 0 h 947266"/>
              <a:gd name="connsiteX2" fmla="*/ 947266 w 947266"/>
              <a:gd name="connsiteY2" fmla="*/ 473633 h 947266"/>
              <a:gd name="connsiteX3" fmla="*/ 473633 w 947266"/>
              <a:gd name="connsiteY3" fmla="*/ 947266 h 947266"/>
              <a:gd name="connsiteX4" fmla="*/ 0 w 947266"/>
              <a:gd name="connsiteY4" fmla="*/ 473633 h 94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66" h="947266">
                <a:moveTo>
                  <a:pt x="0" y="473633"/>
                </a:moveTo>
                <a:cubicBezTo>
                  <a:pt x="0" y="212053"/>
                  <a:pt x="212053" y="0"/>
                  <a:pt x="473633" y="0"/>
                </a:cubicBezTo>
                <a:cubicBezTo>
                  <a:pt x="735213" y="0"/>
                  <a:pt x="947266" y="212053"/>
                  <a:pt x="947266" y="473633"/>
                </a:cubicBezTo>
                <a:cubicBezTo>
                  <a:pt x="947266" y="735213"/>
                  <a:pt x="735213" y="947266"/>
                  <a:pt x="473633" y="947266"/>
                </a:cubicBezTo>
                <a:cubicBezTo>
                  <a:pt x="212053" y="947266"/>
                  <a:pt x="0" y="735213"/>
                  <a:pt x="0" y="473633"/>
                </a:cubicBez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524" tIns="189524" rIns="189524" bIns="189524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n>
                  <a:solidFill>
                    <a:schemeClr val="bg1"/>
                  </a:solidFill>
                </a:ln>
                <a:hlinkClick r:id="rId7" action="ppaction://hlinksldjump"/>
              </a:rPr>
              <a:t>5</a:t>
            </a:r>
            <a:endParaRPr lang="ru-RU" sz="4000" kern="1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179450" y="2228364"/>
            <a:ext cx="497066" cy="389936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Полилиния 14">
            <a:hlinkClick r:id="rId8" action="ppaction://hlinksldjump"/>
          </p:cNvPr>
          <p:cNvSpPr/>
          <p:nvPr/>
        </p:nvSpPr>
        <p:spPr>
          <a:xfrm>
            <a:off x="3954350" y="1002107"/>
            <a:ext cx="947266" cy="947266"/>
          </a:xfrm>
          <a:custGeom>
            <a:avLst/>
            <a:gdLst>
              <a:gd name="connsiteX0" fmla="*/ 0 w 947266"/>
              <a:gd name="connsiteY0" fmla="*/ 473633 h 947266"/>
              <a:gd name="connsiteX1" fmla="*/ 473633 w 947266"/>
              <a:gd name="connsiteY1" fmla="*/ 0 h 947266"/>
              <a:gd name="connsiteX2" fmla="*/ 947266 w 947266"/>
              <a:gd name="connsiteY2" fmla="*/ 473633 h 947266"/>
              <a:gd name="connsiteX3" fmla="*/ 473633 w 947266"/>
              <a:gd name="connsiteY3" fmla="*/ 947266 h 947266"/>
              <a:gd name="connsiteX4" fmla="*/ 0 w 947266"/>
              <a:gd name="connsiteY4" fmla="*/ 473633 h 94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66" h="947266">
                <a:moveTo>
                  <a:pt x="0" y="473633"/>
                </a:moveTo>
                <a:cubicBezTo>
                  <a:pt x="0" y="212053"/>
                  <a:pt x="212053" y="0"/>
                  <a:pt x="473633" y="0"/>
                </a:cubicBezTo>
                <a:cubicBezTo>
                  <a:pt x="735213" y="0"/>
                  <a:pt x="947266" y="212053"/>
                  <a:pt x="947266" y="473633"/>
                </a:cubicBezTo>
                <a:cubicBezTo>
                  <a:pt x="947266" y="735213"/>
                  <a:pt x="735213" y="947266"/>
                  <a:pt x="473633" y="947266"/>
                </a:cubicBezTo>
                <a:cubicBezTo>
                  <a:pt x="212053" y="947266"/>
                  <a:pt x="0" y="735213"/>
                  <a:pt x="0" y="473633"/>
                </a:cubicBez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524" tIns="189524" rIns="189524" bIns="189524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n>
                  <a:solidFill>
                    <a:schemeClr val="bg1"/>
                  </a:solidFill>
                </a:ln>
                <a:hlinkClick r:id="rId8" action="ppaction://hlinksldjump"/>
              </a:rPr>
              <a:t>6</a:t>
            </a:r>
            <a:endParaRPr lang="ru-RU" sz="4000" kern="1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5255628" y="1280772"/>
            <a:ext cx="497066" cy="389936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Полилиния 16"/>
          <p:cNvSpPr/>
          <p:nvPr/>
        </p:nvSpPr>
        <p:spPr>
          <a:xfrm>
            <a:off x="6084634" y="1002107"/>
            <a:ext cx="947266" cy="947266"/>
          </a:xfrm>
          <a:custGeom>
            <a:avLst/>
            <a:gdLst>
              <a:gd name="connsiteX0" fmla="*/ 0 w 947266"/>
              <a:gd name="connsiteY0" fmla="*/ 473633 h 947266"/>
              <a:gd name="connsiteX1" fmla="*/ 473633 w 947266"/>
              <a:gd name="connsiteY1" fmla="*/ 0 h 947266"/>
              <a:gd name="connsiteX2" fmla="*/ 947266 w 947266"/>
              <a:gd name="connsiteY2" fmla="*/ 473633 h 947266"/>
              <a:gd name="connsiteX3" fmla="*/ 473633 w 947266"/>
              <a:gd name="connsiteY3" fmla="*/ 947266 h 947266"/>
              <a:gd name="connsiteX4" fmla="*/ 0 w 947266"/>
              <a:gd name="connsiteY4" fmla="*/ 473633 h 94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66" h="947266">
                <a:moveTo>
                  <a:pt x="0" y="473633"/>
                </a:moveTo>
                <a:cubicBezTo>
                  <a:pt x="0" y="212053"/>
                  <a:pt x="212053" y="0"/>
                  <a:pt x="473633" y="0"/>
                </a:cubicBezTo>
                <a:cubicBezTo>
                  <a:pt x="735213" y="0"/>
                  <a:pt x="947266" y="212053"/>
                  <a:pt x="947266" y="473633"/>
                </a:cubicBezTo>
                <a:cubicBezTo>
                  <a:pt x="947266" y="735213"/>
                  <a:pt x="735213" y="947266"/>
                  <a:pt x="473633" y="947266"/>
                </a:cubicBezTo>
                <a:cubicBezTo>
                  <a:pt x="212053" y="947266"/>
                  <a:pt x="0" y="735213"/>
                  <a:pt x="0" y="473633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524" tIns="189524" rIns="189524" bIns="189524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n>
                  <a:solidFill>
                    <a:schemeClr val="bg1"/>
                  </a:solidFill>
                </a:ln>
                <a:hlinkClick r:id="rId9" action="ppaction://hlinksldjump"/>
              </a:rPr>
              <a:t>7</a:t>
            </a:r>
            <a:endParaRPr lang="ru-RU" sz="4000" kern="1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6309734" y="2250435"/>
            <a:ext cx="497066" cy="389936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олилиния 18"/>
          <p:cNvSpPr/>
          <p:nvPr/>
        </p:nvSpPr>
        <p:spPr>
          <a:xfrm>
            <a:off x="6084634" y="2919362"/>
            <a:ext cx="947266" cy="947266"/>
          </a:xfrm>
          <a:custGeom>
            <a:avLst/>
            <a:gdLst>
              <a:gd name="connsiteX0" fmla="*/ 0 w 947266"/>
              <a:gd name="connsiteY0" fmla="*/ 473633 h 947266"/>
              <a:gd name="connsiteX1" fmla="*/ 473633 w 947266"/>
              <a:gd name="connsiteY1" fmla="*/ 0 h 947266"/>
              <a:gd name="connsiteX2" fmla="*/ 947266 w 947266"/>
              <a:gd name="connsiteY2" fmla="*/ 473633 h 947266"/>
              <a:gd name="connsiteX3" fmla="*/ 473633 w 947266"/>
              <a:gd name="connsiteY3" fmla="*/ 947266 h 947266"/>
              <a:gd name="connsiteX4" fmla="*/ 0 w 947266"/>
              <a:gd name="connsiteY4" fmla="*/ 473633 h 94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66" h="947266">
                <a:moveTo>
                  <a:pt x="0" y="473633"/>
                </a:moveTo>
                <a:cubicBezTo>
                  <a:pt x="0" y="212053"/>
                  <a:pt x="212053" y="0"/>
                  <a:pt x="473633" y="0"/>
                </a:cubicBezTo>
                <a:cubicBezTo>
                  <a:pt x="735213" y="0"/>
                  <a:pt x="947266" y="212053"/>
                  <a:pt x="947266" y="473633"/>
                </a:cubicBezTo>
                <a:cubicBezTo>
                  <a:pt x="947266" y="735213"/>
                  <a:pt x="735213" y="947266"/>
                  <a:pt x="473633" y="947266"/>
                </a:cubicBezTo>
                <a:cubicBezTo>
                  <a:pt x="212053" y="947266"/>
                  <a:pt x="0" y="735213"/>
                  <a:pt x="0" y="473633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9524" tIns="189524" rIns="189524" bIns="189524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kern="1200" dirty="0" smtClean="0">
                <a:ln>
                  <a:solidFill>
                    <a:schemeClr val="bg1"/>
                  </a:solidFill>
                </a:ln>
                <a:hlinkClick r:id="rId10" action="ppaction://hlinksldjump"/>
              </a:rPr>
              <a:t>8</a:t>
            </a:r>
            <a:endParaRPr lang="ru-RU" sz="4000" kern="12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675440">
            <a:off x="6340617" y="4050001"/>
            <a:ext cx="497066" cy="389936"/>
          </a:xfrm>
          <a:prstGeom prst="triangle">
            <a:avLst/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олилиния 20"/>
          <p:cNvSpPr/>
          <p:nvPr/>
        </p:nvSpPr>
        <p:spPr>
          <a:xfrm>
            <a:off x="5917705" y="4670252"/>
            <a:ext cx="1420189" cy="1420189"/>
          </a:xfrm>
          <a:custGeom>
            <a:avLst/>
            <a:gdLst>
              <a:gd name="connsiteX0" fmla="*/ 0 w 1420189"/>
              <a:gd name="connsiteY0" fmla="*/ 710095 h 1420189"/>
              <a:gd name="connsiteX1" fmla="*/ 710095 w 1420189"/>
              <a:gd name="connsiteY1" fmla="*/ 0 h 1420189"/>
              <a:gd name="connsiteX2" fmla="*/ 1420190 w 1420189"/>
              <a:gd name="connsiteY2" fmla="*/ 710095 h 1420189"/>
              <a:gd name="connsiteX3" fmla="*/ 710095 w 1420189"/>
              <a:gd name="connsiteY3" fmla="*/ 1420190 h 1420189"/>
              <a:gd name="connsiteX4" fmla="*/ 0 w 1420189"/>
              <a:gd name="connsiteY4" fmla="*/ 710095 h 142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189" h="1420189">
                <a:moveTo>
                  <a:pt x="0" y="710095"/>
                </a:moveTo>
                <a:cubicBezTo>
                  <a:pt x="0" y="317920"/>
                  <a:pt x="317920" y="0"/>
                  <a:pt x="710095" y="0"/>
                </a:cubicBezTo>
                <a:cubicBezTo>
                  <a:pt x="1102270" y="0"/>
                  <a:pt x="1420190" y="317920"/>
                  <a:pt x="1420190" y="710095"/>
                </a:cubicBezTo>
                <a:cubicBezTo>
                  <a:pt x="1420190" y="1102270"/>
                  <a:pt x="1102270" y="1420190"/>
                  <a:pt x="710095" y="1420190"/>
                </a:cubicBezTo>
                <a:cubicBezTo>
                  <a:pt x="317920" y="1420190"/>
                  <a:pt x="0" y="1102270"/>
                  <a:pt x="0" y="710095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182" tIns="284182" rIns="284182" bIns="284182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000" kern="1200" dirty="0" smtClean="0">
                <a:ln>
                  <a:solidFill>
                    <a:schemeClr val="bg1"/>
                  </a:solidFill>
                </a:ln>
                <a:hlinkClick r:id="rId11" action="ppaction://hlinksldjump"/>
              </a:rPr>
              <a:t>9</a:t>
            </a:r>
            <a:endParaRPr lang="ru-RU" sz="6000" kern="12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757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48680"/>
            <a:ext cx="4538057" cy="5668971"/>
          </a:xfrm>
        </p:spPr>
      </p:pic>
    </p:spTree>
    <p:extLst>
      <p:ext uri="{BB962C8B-B14F-4D97-AF65-F5344CB8AC3E}">
        <p14:creationId xmlns:p14="http://schemas.microsoft.com/office/powerpoint/2010/main" val="2207063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864096"/>
          </a:xfrm>
        </p:spPr>
        <p:txBody>
          <a:bodyPr/>
          <a:lstStyle/>
          <a:p>
            <a:r>
              <a:rPr lang="ru-RU" dirty="0" smtClean="0"/>
              <a:t>Внимание</a:t>
            </a:r>
            <a:r>
              <a:rPr lang="en-US" dirty="0"/>
              <a:t> </a:t>
            </a:r>
            <a:r>
              <a:rPr lang="ru-RU" dirty="0" smtClean="0"/>
              <a:t>вопрос?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3571876"/>
            <a:ext cx="2769171" cy="291204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2000240"/>
            <a:ext cx="3737991" cy="2786082"/>
          </a:xfrm>
          <a:prstGeom prst="rect">
            <a:avLst/>
          </a:prstGeom>
        </p:spPr>
      </p:pic>
      <p:pic>
        <p:nvPicPr>
          <p:cNvPr id="7" name="Пдд.jpg" descr="C:\Users\Вера Матвеена\Downloads\Пдд.jpg"/>
          <p:cNvPicPr>
            <a:picLocks noChangeAspect="1"/>
          </p:cNvPicPr>
          <p:nvPr/>
        </p:nvPicPr>
        <p:blipFill>
          <a:blip r:embed="rId4" r:link="rId5" cstate="print">
            <a:lum bright="10000"/>
          </a:blip>
          <a:stretch>
            <a:fillRect/>
          </a:stretch>
        </p:blipFill>
        <p:spPr>
          <a:xfrm>
            <a:off x="1071538" y="1500174"/>
            <a:ext cx="2042238" cy="29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698477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Кукла-пассажир</a:t>
            </a:r>
          </a:p>
          <a:p>
            <a:pPr marL="0" indent="0">
              <a:buNone/>
            </a:pPr>
            <a:r>
              <a:rPr lang="ru-RU" dirty="0" smtClean="0"/>
              <a:t>Мама с ребёнком и девочка Ира -пешеходы.</a:t>
            </a:r>
          </a:p>
          <a:p>
            <a:pPr marL="0" indent="0">
              <a:buNone/>
            </a:pPr>
            <a:r>
              <a:rPr lang="ru-RU" dirty="0" smtClean="0"/>
              <a:t>Пассажир – кого везут на каком-либо </a:t>
            </a:r>
            <a:r>
              <a:rPr lang="en-US" dirty="0" smtClean="0"/>
              <a:t> </a:t>
            </a:r>
            <a:r>
              <a:rPr lang="ru-RU" dirty="0" smtClean="0"/>
              <a:t>    транспорте.</a:t>
            </a:r>
          </a:p>
          <a:p>
            <a:pPr marL="0" indent="0">
              <a:buNone/>
            </a:pPr>
            <a:r>
              <a:rPr lang="ru-RU" dirty="0" smtClean="0"/>
              <a:t>Пешеход – тот, кто идет пешком.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709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Ситуация</a:t>
            </a:r>
            <a:r>
              <a:rPr lang="en-US" dirty="0" smtClean="0"/>
              <a:t> </a:t>
            </a:r>
            <a:r>
              <a:rPr lang="ru-RU" dirty="0" smtClean="0"/>
              <a:t>на дороге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83" y="1340768"/>
            <a:ext cx="6380526" cy="4785395"/>
          </a:xfrm>
        </p:spPr>
      </p:pic>
    </p:spTree>
    <p:extLst>
      <p:ext uri="{BB962C8B-B14F-4D97-AF65-F5344CB8AC3E}">
        <p14:creationId xmlns:p14="http://schemas.microsoft.com/office/powerpoint/2010/main" val="330624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Черный ящик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73" y="1268760"/>
            <a:ext cx="2372990" cy="20882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39876"/>
            <a:ext cx="2016224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72" y="1446251"/>
            <a:ext cx="2059457" cy="2059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97" y="3870354"/>
            <a:ext cx="2088232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6" y="3928459"/>
            <a:ext cx="1972022" cy="19720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354683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6129199"/>
            <a:ext cx="228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58896" y="6129198"/>
            <a:ext cx="245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58897" y="3546835"/>
            <a:ext cx="259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351995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301545" y="612919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98" y="4028888"/>
            <a:ext cx="1800200" cy="177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Эстафета «Веселые пешеходы»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7690803" cy="5768102"/>
          </a:xfrm>
        </p:spPr>
      </p:pic>
    </p:spTree>
    <p:extLst>
      <p:ext uri="{BB962C8B-B14F-4D97-AF65-F5344CB8AC3E}">
        <p14:creationId xmlns:p14="http://schemas.microsoft.com/office/powerpoint/2010/main" val="4969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dirty="0" smtClean="0"/>
              <a:t>Кто поедет первым?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2" b="74677" l="3616" r="100000">
                        <a14:backgroundMark x1="36579" y1="86691" x2="63004" y2="86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142984"/>
            <a:ext cx="3099705" cy="260915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5" b="100000" l="3167" r="90000">
                        <a14:foregroundMark x1="9667" y1="56853" x2="4500" y2="85787"/>
                        <a14:foregroundMark x1="9667" y1="85787" x2="11833" y2="91117"/>
                        <a14:foregroundMark x1="17000" y1="90609" x2="57167" y2="95685"/>
                        <a14:foregroundMark x1="84333" y1="51777" x2="82167" y2="91117"/>
                        <a14:foregroundMark x1="81667" y1="85787" x2="50667" y2="96447"/>
                        <a14:foregroundMark x1="87333" y1="45178" x2="85667" y2="85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4500570"/>
            <a:ext cx="3140399" cy="20621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6" b="97660" l="0" r="100000">
                        <a14:backgroundMark x1="89531" y1="89149" x2="84375" y2="7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071546"/>
            <a:ext cx="2520280" cy="1850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4667" l="0" r="98305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3071810"/>
            <a:ext cx="2808312" cy="237992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0145" y1="10667" x2="1449" y2="72667"/>
                        <a14:foregroundMark x1="13527" y1="14667" x2="87923" y2="72667"/>
                        <a14:foregroundMark x1="9179" y1="59333" x2="47343" y2="90667"/>
                        <a14:foregroundMark x1="22222" y1="18000" x2="49275" y2="13333"/>
                        <a14:foregroundMark x1="43961" y1="8667" x2="95169" y2="50667"/>
                        <a14:foregroundMark x1="66667" y1="9333" x2="93237" y2="41333"/>
                        <a14:foregroundMark x1="72947" y1="18000" x2="33333" y2="6000"/>
                        <a14:foregroundMark x1="14976" y1="17333" x2="50242" y2="4000"/>
                        <a14:foregroundMark x1="29952" y1="84000" x2="51691" y2="92667"/>
                        <a14:foregroundMark x1="51691" y1="94000" x2="91787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928934"/>
            <a:ext cx="2448272" cy="177411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933004"/>
            <a:ext cx="2369148" cy="16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134</Words>
  <Application>Microsoft Office PowerPoint</Application>
  <PresentationFormat>Экран (4:3)</PresentationFormat>
  <Paragraphs>80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Викторина по правилам дорожного движения для детей подготовительной к школе группе подготовила воспитатель Живанович Л.Г. Санкт-Петербург Невский р-н ГБДОУ №123</vt:lpstr>
      <vt:lpstr>Презентация PowerPoint</vt:lpstr>
      <vt:lpstr>Презентация PowerPoint</vt:lpstr>
      <vt:lpstr>Внимание вопрос?</vt:lpstr>
      <vt:lpstr>Правильный ответ</vt:lpstr>
      <vt:lpstr>Ситуация на дороге</vt:lpstr>
      <vt:lpstr>Черный ящик</vt:lpstr>
      <vt:lpstr>Эстафета «Веселые пешеходы»</vt:lpstr>
      <vt:lpstr>Кто поедет первым?</vt:lpstr>
      <vt:lpstr>Правильный ответ</vt:lpstr>
      <vt:lpstr>Найди безопасный путь</vt:lpstr>
      <vt:lpstr>Правильный ответ</vt:lpstr>
      <vt:lpstr>Ребусы</vt:lpstr>
      <vt:lpstr>Кроссворд</vt:lpstr>
      <vt:lpstr>Спасибо за внимание ! Будьте осторожны на дороге!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живанович</dc:creator>
  <cp:lastModifiedBy>Лариса Живанович</cp:lastModifiedBy>
  <cp:revision>104</cp:revision>
  <dcterms:created xsi:type="dcterms:W3CDTF">2013-03-28T16:51:46Z</dcterms:created>
  <dcterms:modified xsi:type="dcterms:W3CDTF">2015-03-15T18:41:08Z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2542104</vt:lpwstr>
  </property>
  <property fmtid="{D5CDD505-2E9C-101B-9397-08002B2CF9AE}" pid="3" name="NXPowerLiteSettings">
    <vt:lpwstr>F6200358026400</vt:lpwstr>
  </property>
  <property fmtid="{D5CDD505-2E9C-101B-9397-08002B2CF9AE}" pid="4" name="NXPowerLiteVersion">
    <vt:lpwstr>D4.3.1</vt:lpwstr>
  </property>
</Properties>
</file>