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  <p:sldMasterId id="2147483779" r:id="rId2"/>
  </p:sldMasterIdLst>
  <p:sldIdLst>
    <p:sldId id="256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70" r:id="rId15"/>
    <p:sldId id="271" r:id="rId16"/>
    <p:sldId id="272" r:id="rId17"/>
    <p:sldId id="273" r:id="rId18"/>
    <p:sldId id="274" r:id="rId19"/>
    <p:sldId id="276" r:id="rId20"/>
    <p:sldId id="277" r:id="rId21"/>
    <p:sldId id="269" r:id="rId2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45" d="100"/>
          <a:sy n="45" d="100"/>
        </p:scale>
        <p:origin x="804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ableStyles" Target="tableStyle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>
              <a:alphaModFix amt="45000"/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-44450" ty="38100" sx="85000" sy="85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11" name="Rectangle 10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15" name="Rectangle 14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4" name="Group 3"/>
          <p:cNvGrpSpPr/>
          <p:nvPr/>
        </p:nvGrpSpPr>
        <p:grpSpPr>
          <a:xfrm>
            <a:off x="5250180" y="1267730"/>
            <a:ext cx="1691640" cy="645295"/>
            <a:chOff x="5318306" y="1386268"/>
            <a:chExt cx="1567331" cy="645295"/>
          </a:xfrm>
        </p:grpSpPr>
        <p:cxnSp>
          <p:nvCxnSpPr>
            <p:cNvPr id="17" name="Straight Connector 16"/>
            <p:cNvCxnSpPr/>
            <p:nvPr/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61708" y="2091263"/>
            <a:ext cx="9068586" cy="2590800"/>
          </a:xfrm>
        </p:spPr>
        <p:txBody>
          <a:bodyPr tIns="45720" bIns="45720" anchor="ctr">
            <a:noAutofit/>
          </a:bodyPr>
          <a:lstStyle>
            <a:lvl1pPr algn="ctr">
              <a:lnSpc>
                <a:spcPct val="83000"/>
              </a:lnSpc>
              <a:defRPr lang="en-US" sz="7200" b="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62100" y="4682062"/>
            <a:ext cx="9070848" cy="457201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1600" spc="8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600"/>
            </a:lvl2pPr>
            <a:lvl3pPr marL="914400" indent="0" algn="ctr">
              <a:buNone/>
              <a:defRPr sz="16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20" name="Date Placeholder 19"/>
          <p:cNvSpPr>
            <a:spLocks noGrp="1"/>
          </p:cNvSpPr>
          <p:nvPr>
            <p:ph type="dt" sz="half" idx="10"/>
          </p:nvPr>
        </p:nvSpPr>
        <p:spPr>
          <a:xfrm>
            <a:off x="5318760" y="1341255"/>
            <a:ext cx="1554480" cy="527213"/>
          </a:xfrm>
        </p:spPr>
        <p:txBody>
          <a:bodyPr/>
          <a:lstStyle>
            <a:lvl1pPr algn="ctr">
              <a:defRPr sz="1300" spc="0" baseline="0">
                <a:solidFill>
                  <a:schemeClr val="tx1"/>
                </a:solidFill>
                <a:latin typeface="+mn-lt"/>
              </a:defRPr>
            </a:lvl1pPr>
          </a:lstStyle>
          <a:p>
            <a:fld id="{7B794AA0-2A6F-447B-8D54-338C02D05C08}" type="datetimeFigureOut">
              <a:rPr lang="ru-RU" smtClean="0"/>
              <a:t>05.04.2014</a:t>
            </a:fld>
            <a:endParaRPr lang="ru-RU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>
          <a:xfrm>
            <a:off x="1453896" y="5211060"/>
            <a:ext cx="5905500" cy="228600"/>
          </a:xfrm>
        </p:spPr>
        <p:txBody>
          <a:bodyPr/>
          <a:lstStyle>
            <a:lvl1pPr algn="l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2"/>
          </p:nvPr>
        </p:nvSpPr>
        <p:spPr>
          <a:xfrm>
            <a:off x="8606919" y="5212080"/>
            <a:ext cx="2111881" cy="22860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1AEBFF79-44BA-4B3F-8031-4B7219EF63B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8708133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794AA0-2A6F-447B-8D54-338C02D05C08}" type="datetimeFigureOut">
              <a:rPr lang="ru-RU" smtClean="0"/>
              <a:t>05.04.2014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EBFF79-44BA-4B3F-8031-4B7219EF63B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3732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1600" y="762000"/>
            <a:ext cx="2362200" cy="52578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762000"/>
            <a:ext cx="8077200" cy="52578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794AA0-2A6F-447B-8D54-338C02D05C08}" type="datetimeFigureOut">
              <a:rPr lang="ru-RU" smtClean="0"/>
              <a:t>05.04.2014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EBFF79-44BA-4B3F-8031-4B7219EF63B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7730615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Title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1300785"/>
            <a:ext cx="8689976" cy="250921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89976" cy="137159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794AA0-2A6F-447B-8D54-338C02D05C08}" type="datetimeFigureOut">
              <a:rPr lang="ru-RU" smtClean="0"/>
              <a:t>05.04.2014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EBFF79-44BA-4B3F-8031-4B7219EF63B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5979785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10363826" cy="342410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794AA0-2A6F-447B-8D54-338C02D05C08}" type="datetimeFigureOut">
              <a:rPr lang="ru-RU" smtClean="0"/>
              <a:t>05.04.2014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EBFF79-44BA-4B3F-8031-4B7219EF63B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7283956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828563"/>
            <a:ext cx="10351752" cy="2736819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4" y="3657457"/>
            <a:ext cx="10351752" cy="136818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794AA0-2A6F-447B-8D54-338C02D05C08}" type="datetimeFigureOut">
              <a:rPr lang="ru-RU" smtClean="0"/>
              <a:t>05.04.2014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EBFF79-44BA-4B3F-8031-4B7219EF63B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3271027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5106026" cy="342410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6172200" y="2367092"/>
            <a:ext cx="5105400" cy="342410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794AA0-2A6F-447B-8D54-338C02D05C08}" type="datetimeFigureOut">
              <a:rPr lang="ru-RU" smtClean="0"/>
              <a:t>05.04.2014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EBFF79-44BA-4B3F-8031-4B7219EF63B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730234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6328" y="2371018"/>
            <a:ext cx="487347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913774" y="3051012"/>
            <a:ext cx="5106027" cy="274018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96423" y="2371018"/>
            <a:ext cx="488180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6172200" y="3051012"/>
            <a:ext cx="5105401" cy="274018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794AA0-2A6F-447B-8D54-338C02D05C08}" type="datetimeFigureOut">
              <a:rPr lang="ru-RU" smtClean="0"/>
              <a:t>05.04.2014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EBFF79-44BA-4B3F-8031-4B7219EF63B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5717486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794AA0-2A6F-447B-8D54-338C02D05C08}" type="datetimeFigureOut">
              <a:rPr lang="ru-RU" smtClean="0"/>
              <a:t>05.04.2014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EBFF79-44BA-4B3F-8031-4B7219EF63B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8544444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794AA0-2A6F-447B-8D54-338C02D05C08}" type="datetimeFigureOut">
              <a:rPr lang="ru-RU" smtClean="0"/>
              <a:t>05.04.2014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EBFF79-44BA-4B3F-8031-4B7219EF63B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3437884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609600"/>
            <a:ext cx="3935688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78062" y="609600"/>
            <a:ext cx="6200163" cy="5181599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2632852"/>
            <a:ext cx="3935689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794AA0-2A6F-447B-8D54-338C02D05C08}" type="datetimeFigureOut">
              <a:rPr lang="ru-RU" smtClean="0"/>
              <a:t>05.04.2014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EBFF79-44BA-4B3F-8031-4B7219EF63B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030967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794AA0-2A6F-447B-8D54-338C02D05C08}" type="datetimeFigureOut">
              <a:rPr lang="ru-RU" smtClean="0"/>
              <a:t>05.04.2014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EBFF79-44BA-4B3F-8031-4B7219EF63B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7282766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5934969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3" y="609601"/>
            <a:ext cx="3255358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632852"/>
            <a:ext cx="5934949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794AA0-2A6F-447B-8D54-338C02D05C08}" type="datetimeFigureOut">
              <a:rPr lang="ru-RU" smtClean="0"/>
              <a:t>05.04.2014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EBFF79-44BA-4B3F-8031-4B7219EF63B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1419291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4289374"/>
            <a:ext cx="10364432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84744" y="698261"/>
            <a:ext cx="9822532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5108728"/>
            <a:ext cx="10364452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794AA0-2A6F-447B-8D54-338C02D05C08}" type="datetimeFigureOut">
              <a:rPr lang="ru-RU" smtClean="0"/>
              <a:t>05.04.2014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EBFF79-44BA-4B3F-8031-4B7219EF63B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0977294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599"/>
            <a:ext cx="10364452" cy="3427245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204821"/>
            <a:ext cx="10364452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794AA0-2A6F-447B-8D54-338C02D05C08}" type="datetimeFigureOut">
              <a:rPr lang="ru-RU" smtClean="0"/>
              <a:t>05.04.2014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EBFF79-44BA-4B3F-8031-4B7219EF63B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7951577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9478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4372796"/>
            <a:ext cx="10364452" cy="14210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794AA0-2A6F-447B-8D54-338C02D05C08}" type="datetimeFigureOut">
              <a:rPr lang="ru-RU" smtClean="0"/>
              <a:t>05.04.2014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EBFF79-44BA-4B3F-8031-4B7219EF63B3}" type="slidenum">
              <a:rPr lang="ru-RU" smtClean="0"/>
              <a:t>‹#›</a:t>
            </a:fld>
            <a:endParaRPr lang="ru-RU"/>
          </a:p>
        </p:txBody>
      </p:sp>
      <p:sp>
        <p:nvSpPr>
          <p:cNvPr id="13" name="TextBox 12"/>
          <p:cNvSpPr txBox="1"/>
          <p:nvPr/>
        </p:nvSpPr>
        <p:spPr>
          <a:xfrm>
            <a:off x="1001488" y="75416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557558" y="29935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52528629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2138721"/>
            <a:ext cx="10364452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662335"/>
            <a:ext cx="10364452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794AA0-2A6F-447B-8D54-338C02D05C08}" type="datetimeFigureOut">
              <a:rPr lang="ru-RU" smtClean="0"/>
              <a:t>05.04.2014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EBFF79-44BA-4B3F-8031-4B7219EF63B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632445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10364452" cy="1605094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74" y="2367093"/>
            <a:ext cx="329897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74" y="2943355"/>
            <a:ext cx="3298976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52389" y="2367093"/>
            <a:ext cx="329152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348" y="2943355"/>
            <a:ext cx="3303351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367093"/>
            <a:ext cx="33049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3298" y="2943355"/>
            <a:ext cx="3304928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794AA0-2A6F-447B-8D54-338C02D05C08}" type="datetimeFigureOut">
              <a:rPr lang="ru-RU" smtClean="0"/>
              <a:t>05.04.2014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EBFF79-44BA-4B3F-8031-4B7219EF63B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515530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74" y="610772"/>
            <a:ext cx="10364452" cy="1603922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74" y="4204820"/>
            <a:ext cx="3296409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913774" y="2367093"/>
            <a:ext cx="3296409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74" y="4781082"/>
            <a:ext cx="3296409" cy="101011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59" y="4204820"/>
            <a:ext cx="33018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41348" y="2367093"/>
            <a:ext cx="3303352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81080"/>
            <a:ext cx="3303352" cy="101011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4204820"/>
            <a:ext cx="330068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973298" y="2367093"/>
            <a:ext cx="3304928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173" y="4781078"/>
            <a:ext cx="3305053" cy="1010121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794AA0-2A6F-447B-8D54-338C02D05C08}" type="datetimeFigureOut">
              <a:rPr lang="ru-RU" smtClean="0"/>
              <a:t>05.04.2014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EBFF79-44BA-4B3F-8031-4B7219EF63B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798225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2367093"/>
            <a:ext cx="10364452" cy="342410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794AA0-2A6F-447B-8D54-338C02D05C08}" type="datetimeFigureOut">
              <a:rPr lang="ru-RU" smtClean="0"/>
              <a:t>05.04.2014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EBFF79-44BA-4B3F-8031-4B7219EF63B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0072605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601"/>
            <a:ext cx="2553326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609601"/>
            <a:ext cx="7658724" cy="518159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794AA0-2A6F-447B-8D54-338C02D05C08}" type="datetimeFigureOut">
              <a:rPr lang="ru-RU" smtClean="0"/>
              <a:t>05.04.2014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EBFF79-44BA-4B3F-8031-4B7219EF63B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334246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>
              <a:alphaModFix amt="45000"/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rcRect/>
            <a:tile tx="-44450" ty="38100" sx="85000" sy="85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3" name="Rectangle 22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24" name="Rectangle 23"/>
          <p:cNvSpPr/>
          <p:nvPr/>
        </p:nvSpPr>
        <p:spPr>
          <a:xfrm>
            <a:off x="1447800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30" name="Rectangle 29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31" name="Group 30"/>
          <p:cNvGrpSpPr/>
          <p:nvPr/>
        </p:nvGrpSpPr>
        <p:grpSpPr>
          <a:xfrm>
            <a:off x="5250180" y="1267730"/>
            <a:ext cx="1691640" cy="645295"/>
            <a:chOff x="5318306" y="1386268"/>
            <a:chExt cx="1567331" cy="645295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63623" y="2094309"/>
            <a:ext cx="9070848" cy="2587752"/>
          </a:xfrm>
        </p:spPr>
        <p:txBody>
          <a:bodyPr anchor="ctr">
            <a:noAutofit/>
          </a:bodyPr>
          <a:lstStyle>
            <a:lvl1pPr algn="ctr">
              <a:lnSpc>
                <a:spcPct val="83000"/>
              </a:lnSpc>
              <a:defRPr lang="en-US" sz="720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63624" y="4682062"/>
            <a:ext cx="9070848" cy="45720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>
                <a:solidFill>
                  <a:schemeClr val="tx1"/>
                </a:solidFill>
                <a:effectLst/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321808" y="1344502"/>
            <a:ext cx="1554480" cy="530352"/>
          </a:xfrm>
        </p:spPr>
        <p:txBody>
          <a:bodyPr/>
          <a:lstStyle>
            <a:lvl1pPr algn="ctr">
              <a:defRPr lang="en-US" sz="13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fld id="{7B794AA0-2A6F-447B-8D54-338C02D05C08}" type="datetimeFigureOut">
              <a:rPr lang="ru-RU" smtClean="0"/>
              <a:t>05.04.2014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453553" y="5211060"/>
            <a:ext cx="5907024" cy="228600"/>
          </a:xfrm>
        </p:spPr>
        <p:txBody>
          <a:bodyPr/>
          <a:lstStyle>
            <a:lvl1pPr algn="l">
              <a:defRPr/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04504" y="5211060"/>
            <a:ext cx="2112264" cy="228600"/>
          </a:xfrm>
        </p:spPr>
        <p:txBody>
          <a:bodyPr/>
          <a:lstStyle/>
          <a:p>
            <a:fld id="{1AEBFF79-44BA-4B3F-8031-4B7219EF63B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9959637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6800" y="2103120"/>
            <a:ext cx="475488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70320" y="2103120"/>
            <a:ext cx="475488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794AA0-2A6F-447B-8D54-338C02D05C08}" type="datetimeFigureOut">
              <a:rPr lang="ru-RU" smtClean="0"/>
              <a:t>05.04.2014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EBFF79-44BA-4B3F-8031-4B7219EF63B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02687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074334"/>
            <a:ext cx="4754880" cy="64008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900" b="0">
                <a:solidFill>
                  <a:schemeClr val="tx2"/>
                </a:solidFill>
                <a:latin typeface="+mn-lt"/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55898"/>
            <a:ext cx="4754880" cy="3200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73368" y="2074334"/>
            <a:ext cx="4754880" cy="64008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900" b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73368" y="2756581"/>
            <a:ext cx="4754880" cy="3200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794AA0-2A6F-447B-8D54-338C02D05C08}" type="datetimeFigureOut">
              <a:rPr lang="ru-RU" smtClean="0"/>
              <a:t>05.04.2014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EBFF79-44BA-4B3F-8031-4B7219EF63B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833114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794AA0-2A6F-447B-8D54-338C02D05C08}" type="datetimeFigureOut">
              <a:rPr lang="ru-RU" smtClean="0"/>
              <a:t>05.04.2014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EBFF79-44BA-4B3F-8031-4B7219EF63B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859565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794AA0-2A6F-447B-8D54-338C02D05C08}" type="datetimeFigureOut">
              <a:rPr lang="ru-RU" smtClean="0"/>
              <a:t>05.04.2014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EBFF79-44BA-4B3F-8031-4B7219EF63B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98122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245529" y="237744"/>
            <a:ext cx="8531352" cy="6382512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/>
          <p:cNvSpPr/>
          <p:nvPr/>
        </p:nvSpPr>
        <p:spPr>
          <a:xfrm>
            <a:off x="9020386" y="237744"/>
            <a:ext cx="2926080" cy="638251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96400" y="607392"/>
            <a:ext cx="2430780" cy="1645920"/>
          </a:xfrm>
        </p:spPr>
        <p:txBody>
          <a:bodyPr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b="0" kern="1200" cap="none" spc="0" baseline="0" dirty="0">
                <a:solidFill>
                  <a:srgbClr val="FFFFFF"/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609600"/>
            <a:ext cx="7772400" cy="53340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296400" y="2286000"/>
            <a:ext cx="2430780" cy="3505200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800"/>
              </a:spcBef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794AA0-2A6F-447B-8D54-338C02D05C08}" type="datetimeFigureOut">
              <a:rPr lang="ru-RU" smtClean="0"/>
              <a:t>05.04.2014</a:t>
            </a:fld>
            <a:endParaRPr lang="ru-RU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r">
              <a:defRPr/>
            </a:lvl1pPr>
          </a:lstStyle>
          <a:p>
            <a:endParaRPr lang="ru-RU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>
          <a:xfrm>
            <a:off x="10393677" y="6223002"/>
            <a:ext cx="1463040" cy="274320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1AEBFF79-44BA-4B3F-8031-4B7219EF63B3}" type="slidenum">
              <a:rPr lang="ru-RU" smtClean="0"/>
              <a:t>‹#›</a:t>
            </a:fld>
            <a:endParaRPr lang="ru-RU"/>
          </a:p>
        </p:txBody>
      </p:sp>
      <p:sp>
        <p:nvSpPr>
          <p:cNvPr id="12" name="Rectangle 11"/>
          <p:cNvSpPr/>
          <p:nvPr/>
        </p:nvSpPr>
        <p:spPr>
          <a:xfrm>
            <a:off x="9157546" y="374904"/>
            <a:ext cx="2651760" cy="6108192"/>
          </a:xfrm>
          <a:prstGeom prst="rect">
            <a:avLst/>
          </a:prstGeom>
          <a:noFill/>
          <a:ln w="63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640128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9020386" y="237744"/>
            <a:ext cx="2926080" cy="638251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96400" y="603504"/>
            <a:ext cx="2432304" cy="1645920"/>
          </a:xfrm>
        </p:spPr>
        <p:txBody>
          <a:bodyPr anchor="b">
            <a:noAutofit/>
          </a:bodyPr>
          <a:lstStyle>
            <a:lvl1pPr algn="l">
              <a:defRPr sz="2800" b="0">
                <a:solidFill>
                  <a:srgbClr val="FFFFFF"/>
                </a:solidFill>
                <a:latin typeface="+mj-lt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28599" y="237744"/>
            <a:ext cx="8531352" cy="6382512"/>
          </a:xfr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296400" y="2286000"/>
            <a:ext cx="2432304" cy="3502152"/>
          </a:xfrm>
        </p:spPr>
        <p:txBody>
          <a:bodyPr>
            <a:normAutofit/>
          </a:bodyPr>
          <a:lstStyle>
            <a:lvl1pPr marL="0" indent="0" algn="l">
              <a:lnSpc>
                <a:spcPct val="110000"/>
              </a:lnSpc>
              <a:spcBef>
                <a:spcPts val="800"/>
              </a:spcBef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12700" dist="635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fld id="{7B794AA0-2A6F-447B-8D54-338C02D05C08}" type="datetimeFigureOut">
              <a:rPr lang="ru-RU" smtClean="0"/>
              <a:t>05.04.2014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marL="0" algn="r" defTabSz="914400" rtl="0" eaLnBrk="1" latinLnBrk="0" hangingPunct="1">
              <a:defRPr lang="en-US" sz="1000" kern="1200" dirty="0">
                <a:solidFill>
                  <a:srgbClr val="FFFFFF"/>
                </a:solidFill>
                <a:effectLst>
                  <a:outerShdw blurRad="12700" dist="635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396728" y="6227064"/>
            <a:ext cx="1463040" cy="274320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1AEBFF79-44BA-4B3F-8031-4B7219EF63B3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Rectangle 9"/>
          <p:cNvSpPr/>
          <p:nvPr/>
        </p:nvSpPr>
        <p:spPr>
          <a:xfrm>
            <a:off x="9157546" y="374904"/>
            <a:ext cx="2651760" cy="6108192"/>
          </a:xfrm>
          <a:prstGeom prst="rect">
            <a:avLst/>
          </a:prstGeom>
          <a:noFill/>
          <a:ln w="63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7767181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18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slideLayout" Target="../slideLayouts/slideLayout28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1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4696" y="237744"/>
            <a:ext cx="11722608" cy="6382512"/>
          </a:xfrm>
          <a:prstGeom prst="rect">
            <a:avLst/>
          </a:prstGeom>
          <a:solidFill>
            <a:schemeClr val="bg2"/>
          </a:solidFill>
          <a:ln w="6350" cap="flat" cmpd="sng" algn="ctr">
            <a:noFill/>
            <a:prstDash val="solid"/>
          </a:ln>
          <a:effectLst>
            <a:softEdge rad="0"/>
          </a:effectLst>
        </p:spPr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103120"/>
            <a:ext cx="10058400" cy="39319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74320" y="6307672"/>
            <a:ext cx="2743200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7B794AA0-2A6F-447B-8D54-338C02D05C08}" type="datetimeFigureOut">
              <a:rPr lang="ru-RU" smtClean="0"/>
              <a:t>05.04.2014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89960" y="6307672"/>
            <a:ext cx="5212080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469880" y="6307672"/>
            <a:ext cx="1463040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1AEBFF79-44BA-4B3F-8031-4B7219EF63B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293306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US" sz="4800" kern="1200" cap="none" spc="0" baseline="0" dirty="0"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n-ea"/>
          <a:cs typeface="+mn-cs"/>
        </a:defRPr>
      </a:lvl1pPr>
    </p:titleStyle>
    <p:bodyStyle>
      <a:lvl1pPr marL="182880" indent="-182880" algn="l" defTabSz="914400" rtl="0" eaLnBrk="1" latinLnBrk="0" hangingPunct="1">
        <a:lnSpc>
          <a:spcPct val="100000"/>
        </a:lnSpc>
        <a:spcBef>
          <a:spcPts val="900"/>
        </a:spcBef>
        <a:spcAft>
          <a:spcPts val="0"/>
        </a:spcAft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 amt="8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5" y="2367093"/>
            <a:ext cx="10364452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7B794AA0-2A6F-447B-8D54-338C02D05C08}" type="datetimeFigureOut">
              <a:rPr lang="ru-RU" smtClean="0"/>
              <a:t>05.04.2014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1AEBFF79-44BA-4B3F-8031-4B7219EF63B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539787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0" r:id="rId1"/>
    <p:sldLayoutId id="2147483781" r:id="rId2"/>
    <p:sldLayoutId id="2147483782" r:id="rId3"/>
    <p:sldLayoutId id="2147483783" r:id="rId4"/>
    <p:sldLayoutId id="2147483784" r:id="rId5"/>
    <p:sldLayoutId id="2147483785" r:id="rId6"/>
    <p:sldLayoutId id="2147483786" r:id="rId7"/>
    <p:sldLayoutId id="2147483787" r:id="rId8"/>
    <p:sldLayoutId id="2147483788" r:id="rId9"/>
    <p:sldLayoutId id="2147483789" r:id="rId10"/>
    <p:sldLayoutId id="2147483790" r:id="rId11"/>
    <p:sldLayoutId id="2147483791" r:id="rId12"/>
    <p:sldLayoutId id="2147483792" r:id="rId13"/>
    <p:sldLayoutId id="2147483793" r:id="rId14"/>
    <p:sldLayoutId id="2147483794" r:id="rId15"/>
    <p:sldLayoutId id="2147483795" r:id="rId16"/>
    <p:sldLayoutId id="2147483796" r:id="rId17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1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1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1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g"/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18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18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18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18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gif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g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3.jp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9.jpg"/><Relationship Id="rId5" Type="http://schemas.openxmlformats.org/officeDocument/2006/relationships/image" Target="../media/image18.jpg"/><Relationship Id="rId4" Type="http://schemas.openxmlformats.org/officeDocument/2006/relationships/image" Target="../media/image17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23.png"/><Relationship Id="rId4" Type="http://schemas.openxmlformats.org/officeDocument/2006/relationships/image" Target="../media/image22.jp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gif"/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gif"/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676916" y="1261269"/>
            <a:ext cx="8634702" cy="2213451"/>
          </a:xfr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r>
              <a:rPr lang="ru-RU" sz="2400" cap="none" spc="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Муниципальное дошкольное образовательное учреждение</a:t>
            </a:r>
            <a:br>
              <a:rPr lang="ru-RU" sz="2400" cap="none" spc="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cap="none" spc="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детский сад «Чебурашка» город Качканар</a:t>
            </a:r>
            <a:endParaRPr lang="ru-RU" sz="240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одзаголовок 5"/>
          <p:cNvSpPr>
            <a:spLocks noGrp="1"/>
          </p:cNvSpPr>
          <p:nvPr>
            <p:ph type="subTitle" idx="1"/>
          </p:nvPr>
        </p:nvSpPr>
        <p:spPr>
          <a:xfrm>
            <a:off x="-10060017" y="2717343"/>
            <a:ext cx="9070848" cy="1594203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4" name="Рисунок 3" descr="Разное (D:)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9523828" y="6361271"/>
            <a:ext cx="379331" cy="266821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7123" y="3474720"/>
            <a:ext cx="3404905" cy="15402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868418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503761" y="286603"/>
            <a:ext cx="3807725" cy="1241946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Повторение пройденного</a:t>
            </a:r>
          </a:p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Беседа и просмотр с детьми  пейзажей.</a:t>
            </a:r>
          </a:p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Пейзаж –это изображение природы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вал 2"/>
          <p:cNvSpPr/>
          <p:nvPr/>
        </p:nvSpPr>
        <p:spPr>
          <a:xfrm>
            <a:off x="4608336" y="2132462"/>
            <a:ext cx="3234519" cy="668741"/>
          </a:xfrm>
          <a:prstGeom prst="ellipse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i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Загадки</a:t>
            </a:r>
            <a:endParaRPr lang="ru-RU" sz="2400" i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Овал 3"/>
          <p:cNvSpPr/>
          <p:nvPr/>
        </p:nvSpPr>
        <p:spPr>
          <a:xfrm>
            <a:off x="423081" y="1937982"/>
            <a:ext cx="2934269" cy="914400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После осени пришла, </a:t>
            </a:r>
          </a:p>
          <a:p>
            <a:pPr algn="ctr"/>
            <a:r>
              <a:rPr lang="ru-RU" sz="1400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Да сугробы намела..</a:t>
            </a:r>
          </a:p>
          <a:p>
            <a:pPr algn="ctr"/>
            <a:r>
              <a:rPr lang="ru-RU" sz="1400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(зима)</a:t>
            </a:r>
            <a:endParaRPr lang="ru-RU" sz="1400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Овал 4"/>
          <p:cNvSpPr/>
          <p:nvPr/>
        </p:nvSpPr>
        <p:spPr>
          <a:xfrm>
            <a:off x="4094328" y="3971499"/>
            <a:ext cx="4380931" cy="2306471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Тройка, тройка прилетела, скакуны в той тройке белы.</a:t>
            </a:r>
          </a:p>
          <a:p>
            <a:pPr algn="ctr"/>
            <a:r>
              <a:rPr lang="ru-RU" sz="1400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 в санях сидит царица, </a:t>
            </a:r>
            <a:r>
              <a:rPr lang="ru-RU" sz="1400" dirty="0" err="1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белокоса</a:t>
            </a:r>
            <a:r>
              <a:rPr lang="ru-RU" sz="1400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белолица.</a:t>
            </a:r>
          </a:p>
          <a:p>
            <a:pPr algn="ctr"/>
            <a:r>
              <a:rPr lang="ru-RU" sz="1400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Как махнула рукавом-</a:t>
            </a:r>
          </a:p>
          <a:p>
            <a:pPr algn="ctr"/>
            <a:r>
              <a:rPr lang="ru-RU" sz="1400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Все покрылось серебром.(зима)</a:t>
            </a:r>
            <a:endParaRPr lang="ru-RU" sz="1400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Овал 5"/>
          <p:cNvSpPr/>
          <p:nvPr/>
        </p:nvSpPr>
        <p:spPr>
          <a:xfrm>
            <a:off x="8869765" y="1937982"/>
            <a:ext cx="3029805" cy="1057702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Хоть сама и снег и лед, а уходит слезы льет.(зима)</a:t>
            </a:r>
            <a:endParaRPr lang="ru-RU" sz="1400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Стрелка вниз 6"/>
          <p:cNvSpPr/>
          <p:nvPr/>
        </p:nvSpPr>
        <p:spPr>
          <a:xfrm>
            <a:off x="4790363" y="2395182"/>
            <a:ext cx="45719" cy="45719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Стрелка вниз 7"/>
          <p:cNvSpPr/>
          <p:nvPr/>
        </p:nvSpPr>
        <p:spPr>
          <a:xfrm>
            <a:off x="6076664" y="2883089"/>
            <a:ext cx="416258" cy="95534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Стрелка вправо 8"/>
          <p:cNvSpPr/>
          <p:nvPr/>
        </p:nvSpPr>
        <p:spPr>
          <a:xfrm>
            <a:off x="7933869" y="2364473"/>
            <a:ext cx="844882" cy="33437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Стрелка вправо 9"/>
          <p:cNvSpPr/>
          <p:nvPr/>
        </p:nvSpPr>
        <p:spPr>
          <a:xfrm rot="10800000">
            <a:off x="3672440" y="2301011"/>
            <a:ext cx="980252" cy="27977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458585">
            <a:off x="8954970" y="3674659"/>
            <a:ext cx="2859395" cy="1960728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942360">
            <a:off x="545504" y="3886305"/>
            <a:ext cx="2861140" cy="21458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8267018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78000"/>
                <a:shade val="100000"/>
                <a:hueMod val="136000"/>
                <a:satMod val="160000"/>
                <a:lumMod val="105000"/>
              </a:schemeClr>
            </a:gs>
            <a:gs pos="31000">
              <a:schemeClr val="bg2">
                <a:shade val="92000"/>
                <a:satMod val="170000"/>
                <a:lumMod val="96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25240" y="396240"/>
            <a:ext cx="4450080" cy="5847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Чтение стихотворения</a:t>
            </a:r>
          </a:p>
          <a:p>
            <a:pPr algn="ctr"/>
            <a:r>
              <a:rPr lang="ru-RU" sz="24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Сергей Есенин </a:t>
            </a:r>
          </a:p>
          <a:p>
            <a:pPr algn="ctr"/>
            <a:r>
              <a:rPr lang="ru-RU" sz="2000" b="1" dirty="0" smtClean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Береза</a:t>
            </a:r>
          </a:p>
          <a:p>
            <a:pPr algn="ctr"/>
            <a:r>
              <a:rPr lang="ru-RU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Белая береза</a:t>
            </a:r>
          </a:p>
          <a:p>
            <a:pPr algn="ctr"/>
            <a:r>
              <a:rPr lang="ru-RU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 моим окном</a:t>
            </a:r>
          </a:p>
          <a:p>
            <a:pPr algn="ctr"/>
            <a:r>
              <a:rPr lang="ru-RU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Принакрылась снегом,</a:t>
            </a:r>
          </a:p>
          <a:p>
            <a:pPr algn="ctr"/>
            <a:r>
              <a:rPr lang="ru-RU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Точно серебром.</a:t>
            </a:r>
          </a:p>
          <a:p>
            <a:pPr algn="ctr"/>
            <a:r>
              <a:rPr lang="ru-RU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пушистых ветках</a:t>
            </a:r>
          </a:p>
          <a:p>
            <a:pPr algn="ctr"/>
            <a:r>
              <a:rPr lang="ru-RU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Снежною каймой</a:t>
            </a:r>
          </a:p>
          <a:p>
            <a:pPr algn="ctr"/>
            <a:r>
              <a:rPr lang="ru-RU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Распустились кисти</a:t>
            </a:r>
          </a:p>
          <a:p>
            <a:pPr algn="ctr"/>
            <a:r>
              <a:rPr lang="ru-RU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Белой бахромой.</a:t>
            </a:r>
          </a:p>
          <a:p>
            <a:pPr algn="ctr"/>
            <a:r>
              <a:rPr lang="ru-RU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стоит береза</a:t>
            </a:r>
          </a:p>
          <a:p>
            <a:pPr algn="ctr"/>
            <a:r>
              <a:rPr lang="ru-RU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сонной тишине,</a:t>
            </a:r>
          </a:p>
          <a:p>
            <a:pPr algn="ctr"/>
            <a:r>
              <a:rPr lang="ru-RU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горят снежинки</a:t>
            </a:r>
          </a:p>
          <a:p>
            <a:pPr algn="ctr"/>
            <a:r>
              <a:rPr lang="ru-RU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золотом огне.</a:t>
            </a:r>
          </a:p>
          <a:p>
            <a:pPr algn="ctr"/>
            <a:r>
              <a:rPr lang="ru-RU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 заря, лениво</a:t>
            </a:r>
          </a:p>
          <a:p>
            <a:pPr algn="ctr"/>
            <a:r>
              <a:rPr lang="ru-RU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Обходя кругом,</a:t>
            </a:r>
          </a:p>
          <a:p>
            <a:pPr algn="ctr"/>
            <a:r>
              <a:rPr lang="ru-RU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Обсыпает ветки</a:t>
            </a:r>
          </a:p>
          <a:p>
            <a:pPr algn="ctr"/>
            <a:r>
              <a:rPr lang="ru-RU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Новым серебром.</a:t>
            </a:r>
          </a:p>
          <a:p>
            <a:pPr algn="ctr"/>
            <a:endParaRPr lang="ru-RU" b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070" y="1148316"/>
            <a:ext cx="2354403" cy="3139204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55354" y="3507430"/>
            <a:ext cx="2245038" cy="3000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95193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1023582" y="1105467"/>
            <a:ext cx="2470244" cy="3623481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002060"/>
                </a:solidFill>
              </a:rPr>
              <a:t>Прослушав стихотворение, скажите ребята, что волшебного произошло с приходом зимы?</a:t>
            </a:r>
          </a:p>
          <a:p>
            <a:pPr algn="ctr"/>
            <a:r>
              <a:rPr lang="ru-RU" dirty="0" smtClean="0">
                <a:solidFill>
                  <a:srgbClr val="002060"/>
                </a:solidFill>
              </a:rPr>
              <a:t>Ребята, а вы любите зиму?</a:t>
            </a:r>
          </a:p>
          <a:p>
            <a:pPr algn="ctr"/>
            <a:r>
              <a:rPr lang="ru-RU" dirty="0" smtClean="0">
                <a:solidFill>
                  <a:srgbClr val="002060"/>
                </a:solidFill>
              </a:rPr>
              <a:t>А почему?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8338782" y="1105467"/>
            <a:ext cx="2511188" cy="3480180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-Береза в серебре</a:t>
            </a:r>
          </a:p>
          <a:p>
            <a:pPr algn="ctr"/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-Зима пришла в лес</a:t>
            </a:r>
          </a:p>
          <a:p>
            <a:pPr algn="ctr"/>
            <a:endParaRPr lang="ru-RU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algn="ctr"/>
            <a:endParaRPr lang="ru-RU" dirty="0">
              <a:solidFill>
                <a:schemeClr val="accent1">
                  <a:lumMod val="75000"/>
                </a:schemeClr>
              </a:solidFill>
            </a:endParaRPr>
          </a:p>
          <a:p>
            <a:pPr algn="ctr"/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Ответы детей (Да)</a:t>
            </a:r>
          </a:p>
          <a:p>
            <a:pPr algn="ctr"/>
            <a:endParaRPr lang="ru-RU" dirty="0">
              <a:solidFill>
                <a:schemeClr val="accent1">
                  <a:lumMod val="75000"/>
                </a:schemeClr>
              </a:solidFill>
            </a:endParaRPr>
          </a:p>
          <a:p>
            <a:pPr algn="ctr"/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Ответы детей (катание с горки, играть в снежки)</a:t>
            </a:r>
            <a:endParaRPr lang="ru-RU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111690" y="354842"/>
            <a:ext cx="6905767" cy="46402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Беседа с детьми по прочитанному стихотворению.</a:t>
            </a:r>
            <a:endParaRPr lang="ru-RU" dirty="0"/>
          </a:p>
        </p:txBody>
      </p:sp>
      <p:sp>
        <p:nvSpPr>
          <p:cNvPr id="5" name="Стрелка вправо 4"/>
          <p:cNvSpPr/>
          <p:nvPr/>
        </p:nvSpPr>
        <p:spPr>
          <a:xfrm>
            <a:off x="4653887" y="2442949"/>
            <a:ext cx="3084394" cy="135112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с одним вырезанным углом 5"/>
          <p:cNvSpPr/>
          <p:nvPr/>
        </p:nvSpPr>
        <p:spPr>
          <a:xfrm>
            <a:off x="3493826" y="5015549"/>
            <a:ext cx="5663821" cy="1569492"/>
          </a:xfrm>
          <a:prstGeom prst="snip1Rect">
            <a:avLst/>
          </a:prstGeom>
          <a:solidFill>
            <a:schemeClr val="bg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Сегодня мы будем с вами художниками, рисовать будем зиму зубными щетками.</a:t>
            </a:r>
            <a:endParaRPr lang="ru-RU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94376" y="4852316"/>
            <a:ext cx="1910687" cy="1819306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1162" y="4813397"/>
            <a:ext cx="1440030" cy="18971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4805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Блок-схема: перфолента 2"/>
          <p:cNvSpPr/>
          <p:nvPr/>
        </p:nvSpPr>
        <p:spPr>
          <a:xfrm>
            <a:off x="2934270" y="2238233"/>
            <a:ext cx="5793474" cy="3875964"/>
          </a:xfrm>
          <a:prstGeom prst="flowChartPunchedTap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Приемы:</a:t>
            </a:r>
          </a:p>
          <a:p>
            <a:pPr algn="ctr"/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Постановка задачи</a:t>
            </a:r>
          </a:p>
          <a:p>
            <a:pPr algn="ctr"/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Побуждение к ответу</a:t>
            </a:r>
          </a:p>
          <a:p>
            <a:pPr algn="ctr"/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Наглядный метод</a:t>
            </a:r>
          </a:p>
          <a:p>
            <a:pPr algn="ctr"/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Прием пояснение</a:t>
            </a:r>
          </a:p>
          <a:p>
            <a:pPr algn="ctr"/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Прорисовывание пальчиком в воздухе ствола, веточки</a:t>
            </a:r>
          </a:p>
          <a:p>
            <a:pPr algn="ctr"/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Частичный показ рисования (объяснение0</a:t>
            </a:r>
          </a:p>
          <a:p>
            <a:pPr algn="ctr"/>
            <a:endParaRPr lang="ru-RU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algn="ctr"/>
            <a:endParaRPr lang="ru-RU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" name="Блок-схема: перфолента 3"/>
          <p:cNvSpPr/>
          <p:nvPr/>
        </p:nvSpPr>
        <p:spPr>
          <a:xfrm>
            <a:off x="1228300" y="730156"/>
            <a:ext cx="9621670" cy="1180532"/>
          </a:xfrm>
          <a:prstGeom prst="flowChartPunchedTape">
            <a:avLst/>
          </a:prstGeom>
          <a:solidFill>
            <a:schemeClr val="bg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i="1" dirty="0" smtClean="0">
                <a:solidFill>
                  <a:schemeClr val="bg2">
                    <a:lumMod val="50000"/>
                  </a:schemeClr>
                </a:solidFill>
              </a:rPr>
              <a:t>Практическая работа</a:t>
            </a:r>
          </a:p>
          <a:p>
            <a:pPr algn="ctr"/>
            <a:r>
              <a:rPr lang="ru-RU" b="1" i="1" dirty="0" smtClean="0">
                <a:solidFill>
                  <a:schemeClr val="bg2">
                    <a:lumMod val="50000"/>
                  </a:schemeClr>
                </a:solidFill>
              </a:rPr>
              <a:t>Рисование фона </a:t>
            </a:r>
            <a:endParaRPr lang="ru-RU" b="1" i="1" dirty="0">
              <a:solidFill>
                <a:schemeClr val="bg2">
                  <a:lumMod val="50000"/>
                </a:schemeClr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4457" y="2784394"/>
            <a:ext cx="1727685" cy="1727685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6706" y="4512079"/>
            <a:ext cx="2538482" cy="19038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62598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Блок-схема: решение 1"/>
          <p:cNvSpPr/>
          <p:nvPr/>
        </p:nvSpPr>
        <p:spPr>
          <a:xfrm>
            <a:off x="968990" y="477672"/>
            <a:ext cx="8884693" cy="5650172"/>
          </a:xfrm>
          <a:prstGeom prst="flowChartDecision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Пальчиковая игра</a:t>
            </a:r>
          </a:p>
          <a:p>
            <a:pPr algn="ctr"/>
            <a:r>
              <a:rPr lang="ru-RU" sz="2400" b="1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«Я мороза </a:t>
            </a:r>
            <a:r>
              <a:rPr lang="ru-RU" sz="24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не боюсь".</a:t>
            </a:r>
            <a:endParaRPr lang="ru-RU" sz="140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algn="just"/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</a:rPr>
              <a:t>Я мороза не боюсь, </a:t>
            </a:r>
            <a:r>
              <a:rPr lang="ru-RU" i="1" dirty="0">
                <a:solidFill>
                  <a:srgbClr val="000000"/>
                </a:solidFill>
                <a:latin typeface="Times New Roman" panose="02020603050405020304" pitchFamily="18" charset="0"/>
              </a:rPr>
              <a:t>(шагаем на месте)</a:t>
            </a:r>
            <a:endParaRPr lang="ru-RU" sz="140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algn="just"/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</a:rPr>
              <a:t>С ним я крепко подружусь </a:t>
            </a:r>
            <a:r>
              <a:rPr lang="ru-RU" i="1" dirty="0">
                <a:solidFill>
                  <a:srgbClr val="000000"/>
                </a:solidFill>
                <a:latin typeface="Times New Roman" panose="02020603050405020304" pitchFamily="18" charset="0"/>
              </a:rPr>
              <a:t>(хлопаем в ладоши).</a:t>
            </a:r>
            <a:endParaRPr lang="ru-RU" sz="140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algn="just"/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</a:rPr>
              <a:t>Подойдет ко мне мороз </a:t>
            </a:r>
            <a:r>
              <a:rPr lang="ru-RU" i="1" dirty="0">
                <a:solidFill>
                  <a:srgbClr val="000000"/>
                </a:solidFill>
                <a:latin typeface="Times New Roman" panose="02020603050405020304" pitchFamily="18" charset="0"/>
              </a:rPr>
              <a:t>(присели),</a:t>
            </a:r>
            <a:endParaRPr lang="ru-RU" sz="140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algn="just"/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</a:rPr>
              <a:t>Тронет руку, тронет нос </a:t>
            </a:r>
            <a:r>
              <a:rPr lang="ru-RU" i="1" dirty="0">
                <a:solidFill>
                  <a:srgbClr val="000000"/>
                </a:solidFill>
                <a:latin typeface="Times New Roman" panose="02020603050405020304" pitchFamily="18" charset="0"/>
              </a:rPr>
              <a:t>(показываем руку, нос)</a:t>
            </a:r>
            <a:endParaRPr lang="ru-RU" sz="140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algn="just"/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</a:rPr>
              <a:t>Значит надо не зевать </a:t>
            </a:r>
            <a:r>
              <a:rPr lang="ru-RU" i="1" dirty="0">
                <a:solidFill>
                  <a:srgbClr val="000000"/>
                </a:solidFill>
                <a:latin typeface="Times New Roman" panose="02020603050405020304" pitchFamily="18" charset="0"/>
              </a:rPr>
              <a:t>(хлопки в ладоши),</a:t>
            </a:r>
            <a:endParaRPr lang="ru-RU" sz="140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algn="just"/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</a:rPr>
              <a:t>Прыгать, бегать и играть </a:t>
            </a:r>
            <a:r>
              <a:rPr lang="ru-RU" i="1" dirty="0">
                <a:solidFill>
                  <a:srgbClr val="000000"/>
                </a:solidFill>
                <a:latin typeface="Times New Roman" panose="02020603050405020304" pitchFamily="18" charset="0"/>
              </a:rPr>
              <a:t>(прыжки на месте).</a:t>
            </a:r>
            <a:endParaRPr lang="ru-RU" sz="140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r>
              <a:rPr lang="ru-RU" sz="24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 </a:t>
            </a:r>
            <a:endParaRPr lang="ru-RU" sz="1400" b="0" i="0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" name="Месяц 2"/>
          <p:cNvSpPr/>
          <p:nvPr/>
        </p:nvSpPr>
        <p:spPr>
          <a:xfrm rot="393008">
            <a:off x="8672690" y="534203"/>
            <a:ext cx="1037230" cy="805218"/>
          </a:xfrm>
          <a:prstGeom prst="moon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Облако 3"/>
          <p:cNvSpPr/>
          <p:nvPr/>
        </p:nvSpPr>
        <p:spPr>
          <a:xfrm>
            <a:off x="8174546" y="4449171"/>
            <a:ext cx="2033517" cy="559558"/>
          </a:xfrm>
          <a:prstGeom prst="cloud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Облако 4"/>
          <p:cNvSpPr/>
          <p:nvPr/>
        </p:nvSpPr>
        <p:spPr>
          <a:xfrm>
            <a:off x="1146412" y="639504"/>
            <a:ext cx="1746913" cy="657033"/>
          </a:xfrm>
          <a:prstGeom prst="cloud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Облако 5"/>
          <p:cNvSpPr/>
          <p:nvPr/>
        </p:nvSpPr>
        <p:spPr>
          <a:xfrm rot="646063">
            <a:off x="9826388" y="562000"/>
            <a:ext cx="2101755" cy="989462"/>
          </a:xfrm>
          <a:prstGeom prst="cloud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49662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1822" tmFilter="0,0; 0.14,0.31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0.2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78">
                                          <p:stCondLst>
                                            <p:cond delay="182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0.25,0.07;0.50,0.2;0.75,0.467;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26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52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78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103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151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96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236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70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97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317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29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3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111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37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123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4" dur="26">
                                          <p:stCondLst>
                                            <p:cond delay="62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5" dur="166" decel="50000">
                                          <p:stCondLst>
                                            <p:cond delay="64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306472" y="709684"/>
            <a:ext cx="7642746" cy="1200329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dirty="0" smtClean="0"/>
              <a:t>Рисование зубной щеткой легкой кроны деревьев, стволы, веточки.</a:t>
            </a:r>
          </a:p>
          <a:p>
            <a:r>
              <a:rPr lang="ru-RU" dirty="0" smtClean="0"/>
              <a:t>Рисование происходит под прослушивание музыки Чайковского И.П. из цикла «Времена года»</a:t>
            </a:r>
          </a:p>
          <a:p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3" name="Месяц 2"/>
          <p:cNvSpPr/>
          <p:nvPr/>
        </p:nvSpPr>
        <p:spPr>
          <a:xfrm>
            <a:off x="689211" y="2258703"/>
            <a:ext cx="3548418" cy="3671249"/>
          </a:xfrm>
          <a:prstGeom prst="moon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Облако 3"/>
          <p:cNvSpPr/>
          <p:nvPr/>
        </p:nvSpPr>
        <p:spPr>
          <a:xfrm>
            <a:off x="7160526" y="2729551"/>
            <a:ext cx="3944203" cy="2729552"/>
          </a:xfrm>
          <a:prstGeom prst="cloud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Словарная работа:</a:t>
            </a:r>
          </a:p>
          <a:p>
            <a:pPr algn="ctr"/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Пейзаж</a:t>
            </a:r>
          </a:p>
          <a:p>
            <a:pPr algn="ctr"/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художник</a:t>
            </a:r>
          </a:p>
          <a:p>
            <a:pPr algn="ctr"/>
            <a:endParaRPr lang="ru-RU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7090" y="1922200"/>
            <a:ext cx="2152935" cy="1614702"/>
          </a:xfrm>
          <a:prstGeom prst="rect">
            <a:avLst/>
          </a:prstGeom>
        </p:spPr>
      </p:pic>
      <p:sp>
        <p:nvSpPr>
          <p:cNvPr id="6" name="Облако 5"/>
          <p:cNvSpPr/>
          <p:nvPr/>
        </p:nvSpPr>
        <p:spPr>
          <a:xfrm>
            <a:off x="4171666" y="4694828"/>
            <a:ext cx="2688609" cy="1528550"/>
          </a:xfrm>
          <a:prstGeom prst="cloud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accent6">
                    <a:lumMod val="50000"/>
                  </a:schemeClr>
                </a:solidFill>
              </a:rPr>
              <a:t>Показ</a:t>
            </a:r>
          </a:p>
          <a:p>
            <a:pPr algn="ctr"/>
            <a:r>
              <a:rPr lang="ru-RU" dirty="0" smtClean="0">
                <a:solidFill>
                  <a:schemeClr val="accent6">
                    <a:lumMod val="50000"/>
                  </a:schemeClr>
                </a:solidFill>
              </a:rPr>
              <a:t>Закрепление</a:t>
            </a:r>
            <a:endParaRPr lang="ru-RU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09248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33266" y="307075"/>
            <a:ext cx="9198591" cy="91440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FF0000"/>
                </a:solidFill>
              </a:rPr>
              <a:t>Заключительная часть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764273" y="2167405"/>
            <a:ext cx="4367283" cy="1310185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FFFF00"/>
                </a:solidFill>
              </a:rPr>
              <a:t>Рефлексия</a:t>
            </a:r>
          </a:p>
          <a:p>
            <a:pPr algn="ctr"/>
            <a:r>
              <a:rPr lang="ru-RU" b="1" dirty="0" smtClean="0">
                <a:solidFill>
                  <a:srgbClr val="FFFF00"/>
                </a:solidFill>
              </a:rPr>
              <a:t>Оценка деятельности</a:t>
            </a:r>
            <a:endParaRPr lang="ru-RU" b="1" dirty="0">
              <a:solidFill>
                <a:srgbClr val="FFFF0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887105" y="4285397"/>
            <a:ext cx="4367284" cy="1487606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-</a:t>
            </a:r>
            <a:r>
              <a:rPr lang="ru-RU" b="1" dirty="0" smtClean="0">
                <a:solidFill>
                  <a:srgbClr val="FFFF00"/>
                </a:solidFill>
              </a:rPr>
              <a:t>У нас с вами красивая гостья зима получилась</a:t>
            </a:r>
          </a:p>
          <a:p>
            <a:pPr algn="ctr"/>
            <a:r>
              <a:rPr lang="ru-RU" b="1" dirty="0" smtClean="0">
                <a:solidFill>
                  <a:srgbClr val="FFFF00"/>
                </a:solidFill>
              </a:rPr>
              <a:t>-Хорошо потрудились</a:t>
            </a:r>
          </a:p>
          <a:p>
            <a:pPr algn="ctr"/>
            <a:r>
              <a:rPr lang="ru-RU" b="1" dirty="0" smtClean="0">
                <a:solidFill>
                  <a:srgbClr val="FFFF00"/>
                </a:solidFill>
              </a:rPr>
              <a:t>--Были внимательны, аккуратны</a:t>
            </a:r>
            <a:endParaRPr lang="ru-RU" b="1" dirty="0">
              <a:solidFill>
                <a:srgbClr val="FFFF00"/>
              </a:solidFill>
            </a:endParaRPr>
          </a:p>
        </p:txBody>
      </p:sp>
      <p:sp>
        <p:nvSpPr>
          <p:cNvPr id="5" name="Стрелка вниз 4"/>
          <p:cNvSpPr/>
          <p:nvPr/>
        </p:nvSpPr>
        <p:spPr>
          <a:xfrm>
            <a:off x="2736375" y="3608188"/>
            <a:ext cx="423081" cy="60050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6755642" y="2843913"/>
            <a:ext cx="4653887" cy="1528549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 smtClean="0"/>
          </a:p>
          <a:p>
            <a:pPr algn="ctr"/>
            <a:endParaRPr lang="ru-RU" dirty="0"/>
          </a:p>
          <a:p>
            <a:pPr algn="ctr"/>
            <a:endParaRPr lang="ru-RU" dirty="0" smtClean="0"/>
          </a:p>
          <a:p>
            <a:pPr algn="ctr"/>
            <a:endParaRPr lang="ru-RU" dirty="0"/>
          </a:p>
          <a:p>
            <a:pPr algn="ctr"/>
            <a:endParaRPr lang="ru-RU" dirty="0" smtClean="0"/>
          </a:p>
          <a:p>
            <a:pPr algn="ctr"/>
            <a:endParaRPr lang="ru-RU" dirty="0"/>
          </a:p>
          <a:p>
            <a:pPr algn="ctr"/>
            <a:endParaRPr lang="ru-RU" dirty="0" smtClean="0"/>
          </a:p>
          <a:p>
            <a:pPr algn="ctr"/>
            <a:endParaRPr lang="ru-RU" dirty="0"/>
          </a:p>
          <a:p>
            <a:pPr algn="ctr"/>
            <a:endParaRPr lang="ru-RU" dirty="0" smtClean="0"/>
          </a:p>
          <a:p>
            <a:pPr algn="ctr"/>
            <a:r>
              <a:rPr lang="ru-RU" b="1" dirty="0" smtClean="0">
                <a:solidFill>
                  <a:srgbClr val="FFFF00"/>
                </a:solidFill>
              </a:rPr>
              <a:t>Выставка работ</a:t>
            </a:r>
            <a:endParaRPr lang="ru-RU" b="1" dirty="0">
              <a:solidFill>
                <a:srgbClr val="FFFF00"/>
              </a:solidFill>
            </a:endParaRPr>
          </a:p>
          <a:p>
            <a:pPr algn="ctr"/>
            <a:endParaRPr lang="ru-RU" dirty="0" smtClean="0"/>
          </a:p>
          <a:p>
            <a:pPr algn="ctr"/>
            <a:endParaRPr lang="ru-RU" dirty="0"/>
          </a:p>
          <a:p>
            <a:pPr algn="ctr"/>
            <a:endParaRPr lang="ru-RU" dirty="0" smtClean="0"/>
          </a:p>
          <a:p>
            <a:pPr algn="ctr"/>
            <a:endParaRPr lang="ru-RU" dirty="0"/>
          </a:p>
          <a:p>
            <a:pPr algn="ctr"/>
            <a:endParaRPr lang="ru-RU" dirty="0" smtClean="0"/>
          </a:p>
          <a:p>
            <a:pPr algn="ctr"/>
            <a:endParaRPr lang="ru-RU" dirty="0"/>
          </a:p>
          <a:p>
            <a:pPr algn="ctr"/>
            <a:endParaRPr lang="ru-RU" dirty="0" smtClean="0"/>
          </a:p>
          <a:p>
            <a:pPr algn="ctr"/>
            <a:r>
              <a:rPr lang="ru-RU" dirty="0" smtClean="0"/>
              <a:t>выставка</a:t>
            </a:r>
            <a:endParaRPr lang="ru-RU" dirty="0"/>
          </a:p>
        </p:txBody>
      </p:sp>
      <p:sp>
        <p:nvSpPr>
          <p:cNvPr id="7" name="Стрелка вниз 6"/>
          <p:cNvSpPr/>
          <p:nvPr/>
        </p:nvSpPr>
        <p:spPr>
          <a:xfrm rot="1238724">
            <a:off x="4332449" y="1292388"/>
            <a:ext cx="821334" cy="72027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Стрелка вниз 7"/>
          <p:cNvSpPr/>
          <p:nvPr/>
        </p:nvSpPr>
        <p:spPr>
          <a:xfrm rot="20033634">
            <a:off x="7255271" y="1351191"/>
            <a:ext cx="869318" cy="79758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24131" y="4703359"/>
            <a:ext cx="2847975" cy="1600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179309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 rot="20069914">
            <a:off x="286603" y="2101755"/>
            <a:ext cx="8325134" cy="1774209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8800" dirty="0" smtClean="0">
                <a:solidFill>
                  <a:srgbClr val="0070C0"/>
                </a:solidFill>
              </a:rPr>
              <a:t>Таким образом</a:t>
            </a:r>
            <a:endParaRPr lang="ru-RU" sz="8800" dirty="0">
              <a:solidFill>
                <a:srgbClr val="0070C0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9745" y="3854190"/>
            <a:ext cx="2303297" cy="17274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5264898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с двумя усеченными противолежащими углами 1"/>
          <p:cNvSpPr/>
          <p:nvPr/>
        </p:nvSpPr>
        <p:spPr>
          <a:xfrm>
            <a:off x="2224585" y="545910"/>
            <a:ext cx="8079475" cy="1528550"/>
          </a:xfrm>
          <a:prstGeom prst="snip2Diag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i="1" dirty="0" smtClean="0">
                <a:solidFill>
                  <a:schemeClr val="accent2">
                    <a:lumMod val="75000"/>
                  </a:schemeClr>
                </a:solidFill>
              </a:rPr>
              <a:t>Формирование навыков организованного поведения на занятии</a:t>
            </a:r>
            <a:endParaRPr lang="ru-RU" sz="2800" b="1" i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201004" y="2565781"/>
            <a:ext cx="4694830" cy="309804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002060"/>
                </a:solidFill>
              </a:rPr>
              <a:t>.</a:t>
            </a:r>
            <a:r>
              <a:rPr lang="ru-RU" b="1" i="1" dirty="0" smtClean="0">
                <a:solidFill>
                  <a:srgbClr val="002060"/>
                </a:solidFill>
              </a:rPr>
              <a:t>Быть сдержанными на занятии</a:t>
            </a:r>
          </a:p>
          <a:p>
            <a:pPr algn="ctr"/>
            <a:r>
              <a:rPr lang="ru-RU" b="1" i="1" dirty="0" smtClean="0">
                <a:solidFill>
                  <a:srgbClr val="002060"/>
                </a:solidFill>
              </a:rPr>
              <a:t>.поднимать руку тогда, когда они знают ответ на вопрос</a:t>
            </a:r>
          </a:p>
          <a:p>
            <a:pPr algn="ctr"/>
            <a:r>
              <a:rPr lang="ru-RU" b="1" i="1" dirty="0" smtClean="0">
                <a:solidFill>
                  <a:srgbClr val="002060"/>
                </a:solidFill>
              </a:rPr>
              <a:t>.Терпеливо ждать когда вызовут</a:t>
            </a:r>
          </a:p>
          <a:p>
            <a:pPr algn="ctr"/>
            <a:r>
              <a:rPr lang="ru-RU" b="1" i="1" dirty="0" smtClean="0">
                <a:solidFill>
                  <a:srgbClr val="002060"/>
                </a:solidFill>
              </a:rPr>
              <a:t>.Готовить свое рабочее место</a:t>
            </a:r>
          </a:p>
          <a:p>
            <a:pPr algn="ctr"/>
            <a:r>
              <a:rPr lang="ru-RU" b="1" i="1" dirty="0" smtClean="0">
                <a:solidFill>
                  <a:srgbClr val="002060"/>
                </a:solidFill>
              </a:rPr>
              <a:t>.Содержать свое рабочее место в чистоте до конца занятия</a:t>
            </a:r>
            <a:endParaRPr lang="ru-RU" b="1" i="1" dirty="0">
              <a:solidFill>
                <a:srgbClr val="00206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6250676" y="2565780"/>
            <a:ext cx="4899546" cy="3098042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i="1" dirty="0" smtClean="0">
                <a:solidFill>
                  <a:schemeClr val="accent3">
                    <a:lumMod val="75000"/>
                  </a:schemeClr>
                </a:solidFill>
              </a:rPr>
              <a:t>На занятии рисование используется много пособий, поэтому лучше предусмотреть где их разместить</a:t>
            </a:r>
            <a:endParaRPr lang="ru-RU" b="1" i="1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5" name="Стрелка вниз 4"/>
          <p:cNvSpPr/>
          <p:nvPr/>
        </p:nvSpPr>
        <p:spPr>
          <a:xfrm>
            <a:off x="4026089" y="2142698"/>
            <a:ext cx="45719" cy="35484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Стрелка вниз 5"/>
          <p:cNvSpPr/>
          <p:nvPr/>
        </p:nvSpPr>
        <p:spPr>
          <a:xfrm>
            <a:off x="7942997" y="2006221"/>
            <a:ext cx="45719" cy="49132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Стрелка вправо 6"/>
          <p:cNvSpPr/>
          <p:nvPr/>
        </p:nvSpPr>
        <p:spPr>
          <a:xfrm>
            <a:off x="5650173" y="3971499"/>
            <a:ext cx="900752" cy="72333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2081317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с двумя усеченными противолежащими углами 1"/>
          <p:cNvSpPr/>
          <p:nvPr/>
        </p:nvSpPr>
        <p:spPr>
          <a:xfrm>
            <a:off x="2920621" y="641445"/>
            <a:ext cx="6359857" cy="791570"/>
          </a:xfrm>
          <a:prstGeom prst="snip2DiagRect">
            <a:avLst/>
          </a:prstGeom>
          <a:solidFill>
            <a:schemeClr val="bg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i="1" dirty="0" smtClean="0">
                <a:solidFill>
                  <a:schemeClr val="tx2">
                    <a:lumMod val="75000"/>
                  </a:schemeClr>
                </a:solidFill>
              </a:rPr>
              <a:t>Заключение. Реализация цели.</a:t>
            </a:r>
            <a:endParaRPr lang="ru-RU" sz="3200" b="1" i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806811" y="2224585"/>
            <a:ext cx="9652002" cy="1600438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pPr algn="ctr"/>
            <a:r>
              <a:rPr lang="ru-RU" sz="2000" dirty="0" smtClean="0">
                <a:solidFill>
                  <a:schemeClr val="accent2">
                    <a:lumMod val="75000"/>
                  </a:schemeClr>
                </a:solidFill>
              </a:rPr>
              <a:t>Дети научились рисовать гостью зиму в нетрадиционной технике (зубными щетками)</a:t>
            </a:r>
          </a:p>
          <a:p>
            <a:pPr algn="ctr"/>
            <a:r>
              <a:rPr lang="ru-RU" sz="2000" dirty="0" smtClean="0">
                <a:solidFill>
                  <a:schemeClr val="accent2">
                    <a:lumMod val="75000"/>
                  </a:schemeClr>
                </a:solidFill>
              </a:rPr>
              <a:t>Дети закрепили умения смешивать краски.</a:t>
            </a:r>
          </a:p>
          <a:p>
            <a:pPr algn="ctr"/>
            <a:r>
              <a:rPr lang="ru-RU" sz="2000" dirty="0" smtClean="0">
                <a:solidFill>
                  <a:schemeClr val="accent2">
                    <a:lumMod val="75000"/>
                  </a:schemeClr>
                </a:solidFill>
              </a:rPr>
              <a:t>Проявили интерес к зимнему пейзажу.</a:t>
            </a:r>
          </a:p>
          <a:p>
            <a:pPr algn="ctr"/>
            <a:r>
              <a:rPr lang="ru-RU" sz="2000" dirty="0" smtClean="0">
                <a:solidFill>
                  <a:schemeClr val="accent2">
                    <a:lumMod val="75000"/>
                  </a:schemeClr>
                </a:solidFill>
              </a:rPr>
              <a:t>Дети научились видеть красоту природы.</a:t>
            </a:r>
          </a:p>
          <a:p>
            <a:endParaRPr lang="ru-RU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5" name="Стрелка вниз 4"/>
          <p:cNvSpPr/>
          <p:nvPr/>
        </p:nvSpPr>
        <p:spPr>
          <a:xfrm>
            <a:off x="5977719" y="1433015"/>
            <a:ext cx="655093" cy="723331"/>
          </a:xfrm>
          <a:prstGeom prst="downArrow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9676" y="4616593"/>
            <a:ext cx="2563038" cy="145666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02744" y="4444410"/>
            <a:ext cx="1939577" cy="14546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85570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6839" y="204714"/>
            <a:ext cx="11657657" cy="2183644"/>
          </a:xfrm>
          <a:solidFill>
            <a:schemeClr val="accent3">
              <a:lumMod val="60000"/>
              <a:lumOff val="40000"/>
            </a:schemeClr>
          </a:solidFill>
          <a:ln>
            <a:solidFill>
              <a:srgbClr val="0070C0"/>
            </a:solidFill>
          </a:ln>
        </p:spPr>
        <p:txBody>
          <a:bodyPr>
            <a:normAutofit/>
          </a:bodyPr>
          <a:lstStyle/>
          <a:p>
            <a:pPr algn="ctr"/>
            <a:r>
              <a:rPr lang="ru-RU" sz="3600" b="1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Тема </a:t>
            </a:r>
            <a:br>
              <a:rPr lang="ru-RU" sz="3600" b="1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b="1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«Гостья – зима»</a:t>
            </a:r>
            <a:br>
              <a:rPr lang="ru-RU" sz="3600" b="1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b="1" dirty="0" smtClean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Нетрадиционная техника рисования в старшей группе</a:t>
            </a:r>
            <a:br>
              <a:rPr lang="ru-RU" sz="1600" b="1" dirty="0" smtClean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b="1" dirty="0" smtClean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Воспитатель Солдатова Юлия Сергеевна</a:t>
            </a:r>
            <a:endParaRPr lang="ru-RU" sz="1600" b="1" dirty="0">
              <a:solidFill>
                <a:schemeClr val="accent5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Объект 6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275746">
            <a:off x="495495" y="3257333"/>
            <a:ext cx="2694252" cy="2020689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18446">
            <a:off x="8757745" y="3083391"/>
            <a:ext cx="2381192" cy="1785894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8116" y="3880551"/>
            <a:ext cx="2439494" cy="1829621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23429714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81513" y="423081"/>
            <a:ext cx="5883561" cy="3416320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7200" dirty="0" smtClean="0">
                <a:solidFill>
                  <a:srgbClr val="7030A0"/>
                </a:solidFill>
              </a:rPr>
              <a:t>Успехов </a:t>
            </a:r>
          </a:p>
          <a:p>
            <a:r>
              <a:rPr lang="ru-RU" sz="7200" dirty="0" smtClean="0">
                <a:solidFill>
                  <a:srgbClr val="7030A0"/>
                </a:solidFill>
              </a:rPr>
              <a:t>в творческой деятельности</a:t>
            </a:r>
            <a:endParaRPr lang="ru-RU" sz="7200" dirty="0">
              <a:solidFill>
                <a:srgbClr val="7030A0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62485" y="3839401"/>
            <a:ext cx="2058973" cy="20932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1111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982640" y="655094"/>
            <a:ext cx="9717205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Цель:</a:t>
            </a:r>
            <a:r>
              <a:rPr lang="ru-RU" sz="36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ru-RU" sz="28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Научить детей рисовать зиму в нетрадиционной технике. (зубными щетками)</a:t>
            </a:r>
            <a:endParaRPr lang="ru-RU" sz="28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345474">
            <a:off x="1263029" y="2601156"/>
            <a:ext cx="2316613" cy="2865284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836043">
            <a:off x="9628801" y="413556"/>
            <a:ext cx="2142087" cy="1033878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647671">
            <a:off x="6989790" y="2586253"/>
            <a:ext cx="3495484" cy="26216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72401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7" presetClass="emph" presetSubtype="0" fill="remove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4" dur="250" autoRev="1" fill="remove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5" dur="250" autoRev="1" fill="remove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6" dur="250" autoRev="1" fill="remove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" dur="250" autoRev="1" fill="remove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805218" y="846161"/>
            <a:ext cx="10699845" cy="5704764"/>
          </a:xfrm>
        </p:spPr>
        <p:txBody>
          <a:bodyPr>
            <a:normAutofit fontScale="70000" lnSpcReduction="20000"/>
          </a:bodyPr>
          <a:lstStyle/>
          <a:p>
            <a:pPr algn="ctr"/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образовательные: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Закреплять умения смешивать краски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Закрепить знания авторов и названия картин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Познакомить детей старшей группы с нетрадиционной техникой рисования зубными щетками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Дать представление о зимнем пейзаже, показать, что природа прекрасна в любое время года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Закреплять умение выделять отличительные особенности, элементы произведений разных жанров.</a:t>
            </a:r>
          </a:p>
          <a:p>
            <a:pPr algn="ctr"/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Развивающие: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Развивать познавательный интерес, умение наблюдать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Развивать мелкую моторику рук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Закрепить навыки рисования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Развивать творческие способности детей</a:t>
            </a:r>
          </a:p>
          <a:p>
            <a:pPr algn="ctr"/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Воспитательные: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Умение видеть красоту природы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Воспитывать интерес к выполнению работы, терпение и внимательность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88303" y="4071198"/>
            <a:ext cx="1820723" cy="1365543"/>
          </a:xfrm>
          <a:prstGeom prst="rect">
            <a:avLst/>
          </a:prstGeom>
        </p:spPr>
      </p:pic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913775" y="382137"/>
            <a:ext cx="10468458" cy="627797"/>
          </a:xfrm>
        </p:spPr>
        <p:txBody>
          <a:bodyPr>
            <a:normAutofit/>
          </a:bodyPr>
          <a:lstStyle/>
          <a:p>
            <a:r>
              <a:rPr lang="ru-RU" sz="2800" dirty="0" smtClean="0"/>
              <a:t>Задачи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257633456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b="1" dirty="0" smtClean="0"/>
              <a:t>Материал:</a:t>
            </a:r>
            <a:endParaRPr lang="ru-RU" sz="2400" b="1" dirty="0"/>
          </a:p>
        </p:txBody>
      </p:sp>
      <p:sp>
        <p:nvSpPr>
          <p:cNvPr id="4" name="Овал 3"/>
          <p:cNvSpPr/>
          <p:nvPr/>
        </p:nvSpPr>
        <p:spPr>
          <a:xfrm>
            <a:off x="5964072" y="936920"/>
            <a:ext cx="45719" cy="4571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Овал 4"/>
          <p:cNvSpPr/>
          <p:nvPr/>
        </p:nvSpPr>
        <p:spPr>
          <a:xfrm>
            <a:off x="3966949" y="609305"/>
            <a:ext cx="4258101" cy="102835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/>
              <a:t>Материал:</a:t>
            </a:r>
            <a:endParaRPr lang="ru-RU" sz="2800" dirty="0"/>
          </a:p>
        </p:txBody>
      </p:sp>
      <p:sp>
        <p:nvSpPr>
          <p:cNvPr id="6" name="Овал 5"/>
          <p:cNvSpPr/>
          <p:nvPr/>
        </p:nvSpPr>
        <p:spPr>
          <a:xfrm>
            <a:off x="521889" y="2214693"/>
            <a:ext cx="2756848" cy="78781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Зимние пейзажи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Овал 6"/>
          <p:cNvSpPr/>
          <p:nvPr/>
        </p:nvSpPr>
        <p:spPr>
          <a:xfrm>
            <a:off x="521889" y="3589361"/>
            <a:ext cx="2879677" cy="80521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Листы А4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Овал 7"/>
          <p:cNvSpPr/>
          <p:nvPr/>
        </p:nvSpPr>
        <p:spPr>
          <a:xfrm>
            <a:off x="616798" y="5254388"/>
            <a:ext cx="2784768" cy="105087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Гуашь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Овал 8"/>
          <p:cNvSpPr/>
          <p:nvPr/>
        </p:nvSpPr>
        <p:spPr>
          <a:xfrm>
            <a:off x="8447964" y="2214694"/>
            <a:ext cx="3152633" cy="78781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Зубные щетки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Овал 9"/>
          <p:cNvSpPr/>
          <p:nvPr/>
        </p:nvSpPr>
        <p:spPr>
          <a:xfrm>
            <a:off x="8584442" y="3589361"/>
            <a:ext cx="3193576" cy="110546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Кисти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Овал 10"/>
          <p:cNvSpPr/>
          <p:nvPr/>
        </p:nvSpPr>
        <p:spPr>
          <a:xfrm>
            <a:off x="8734567" y="5500048"/>
            <a:ext cx="3016155" cy="113276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Салфетки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Овал 11"/>
          <p:cNvSpPr/>
          <p:nvPr/>
        </p:nvSpPr>
        <p:spPr>
          <a:xfrm>
            <a:off x="4718644" y="2883503"/>
            <a:ext cx="2920621" cy="96711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Палитра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Овал 12"/>
          <p:cNvSpPr/>
          <p:nvPr/>
        </p:nvSpPr>
        <p:spPr>
          <a:xfrm>
            <a:off x="4718644" y="4532175"/>
            <a:ext cx="2934269" cy="121465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Стаканы с водой</a:t>
            </a:r>
            <a:endParaRPr lang="ru-RU" dirty="0"/>
          </a:p>
        </p:txBody>
      </p:sp>
      <p:sp>
        <p:nvSpPr>
          <p:cNvPr id="14" name="Стрелка вниз 13"/>
          <p:cNvSpPr/>
          <p:nvPr/>
        </p:nvSpPr>
        <p:spPr>
          <a:xfrm>
            <a:off x="3966949" y="1637663"/>
            <a:ext cx="45719" cy="45719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Стрелка вниз 14"/>
          <p:cNvSpPr/>
          <p:nvPr/>
        </p:nvSpPr>
        <p:spPr>
          <a:xfrm>
            <a:off x="5936639" y="1749197"/>
            <a:ext cx="484632" cy="97840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Стрелка вниз 15"/>
          <p:cNvSpPr/>
          <p:nvPr/>
        </p:nvSpPr>
        <p:spPr>
          <a:xfrm rot="3299684">
            <a:off x="3402089" y="1459328"/>
            <a:ext cx="467298" cy="105671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Стрелка вниз 16"/>
          <p:cNvSpPr/>
          <p:nvPr/>
        </p:nvSpPr>
        <p:spPr>
          <a:xfrm rot="18670150">
            <a:off x="8766017" y="1233584"/>
            <a:ext cx="450376" cy="104946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59582611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4299045" y="491143"/>
            <a:ext cx="3835021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Пейзажи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972995">
            <a:off x="324216" y="1243460"/>
            <a:ext cx="3463838" cy="2293026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2375" y="3297840"/>
            <a:ext cx="3147695" cy="2360771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440774">
            <a:off x="8097984" y="1111793"/>
            <a:ext cx="3501862" cy="2556359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903" y="4590369"/>
            <a:ext cx="2863276" cy="1905868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1336" y="4422427"/>
            <a:ext cx="2998392" cy="2248794"/>
          </a:xfrm>
          <a:prstGeom prst="rect">
            <a:avLst/>
          </a:prstGeom>
        </p:spPr>
      </p:pic>
      <p:cxnSp>
        <p:nvCxnSpPr>
          <p:cNvPr id="16" name="Прямая со стрелкой 15"/>
          <p:cNvCxnSpPr/>
          <p:nvPr/>
        </p:nvCxnSpPr>
        <p:spPr>
          <a:xfrm flipH="1">
            <a:off x="3967281" y="1569493"/>
            <a:ext cx="686606" cy="66874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 стрелкой 17"/>
          <p:cNvCxnSpPr/>
          <p:nvPr/>
        </p:nvCxnSpPr>
        <p:spPr>
          <a:xfrm flipH="1">
            <a:off x="3281179" y="1569493"/>
            <a:ext cx="2164278" cy="244294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 стрелкой 19"/>
          <p:cNvCxnSpPr/>
          <p:nvPr/>
        </p:nvCxnSpPr>
        <p:spPr>
          <a:xfrm>
            <a:off x="5848328" y="1583682"/>
            <a:ext cx="0" cy="177366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 стрелкой 21"/>
          <p:cNvCxnSpPr/>
          <p:nvPr/>
        </p:nvCxnSpPr>
        <p:spPr>
          <a:xfrm>
            <a:off x="6550925" y="1569493"/>
            <a:ext cx="2197290" cy="244294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 стрелкой 23"/>
          <p:cNvCxnSpPr/>
          <p:nvPr/>
        </p:nvCxnSpPr>
        <p:spPr>
          <a:xfrm>
            <a:off x="7326502" y="1557911"/>
            <a:ext cx="581466" cy="34595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506559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5664" y="4245287"/>
            <a:ext cx="2204720" cy="205232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9011" y="2470244"/>
            <a:ext cx="2839144" cy="2132513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2624" y="655092"/>
            <a:ext cx="3060405" cy="2019867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1257" y="431350"/>
            <a:ext cx="2428875" cy="3105150"/>
          </a:xfrm>
          <a:prstGeom prst="rect">
            <a:avLst/>
          </a:prstGeom>
        </p:spPr>
      </p:pic>
      <p:sp>
        <p:nvSpPr>
          <p:cNvPr id="12" name="Цилиндр 11"/>
          <p:cNvSpPr/>
          <p:nvPr/>
        </p:nvSpPr>
        <p:spPr>
          <a:xfrm>
            <a:off x="9280478" y="4094327"/>
            <a:ext cx="1241946" cy="1337481"/>
          </a:xfrm>
          <a:prstGeom prst="ca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708637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4000">
              <a:schemeClr val="bg2">
                <a:tint val="78000"/>
                <a:shade val="100000"/>
                <a:hueMod val="136000"/>
                <a:satMod val="160000"/>
                <a:lumMod val="105000"/>
              </a:schemeClr>
            </a:gs>
            <a:gs pos="50000">
              <a:schemeClr val="bg2">
                <a:shade val="92000"/>
                <a:satMod val="170000"/>
                <a:lumMod val="96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023360" y="746760"/>
            <a:ext cx="4495800" cy="646331"/>
          </a:xfrm>
          <a:prstGeom prst="rect">
            <a:avLst/>
          </a:prstGeom>
          <a:solidFill>
            <a:schemeClr val="accent3">
              <a:lumMod val="60000"/>
              <a:lumOff val="40000"/>
              <a:alpha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Предлагаю  научить необычному методу рисования зубными щетками.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572000" y="1615440"/>
            <a:ext cx="3368040" cy="1066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А для начала проверим готовность к занятию.</a:t>
            </a:r>
            <a:endParaRPr lang="ru-RU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82833476"/>
              </p:ext>
            </p:extLst>
          </p:nvPr>
        </p:nvGraphicFramePr>
        <p:xfrm>
          <a:off x="2641600" y="3007360"/>
          <a:ext cx="8128000" cy="165122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64000"/>
                <a:gridCol w="4064000"/>
              </a:tblGrid>
              <a:tr h="0">
                <a:tc>
                  <a:txBody>
                    <a:bodyPr/>
                    <a:lstStyle/>
                    <a:p>
                      <a:r>
                        <a:rPr lang="ru-RU" i="1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Все сидят правильно?</a:t>
                      </a:r>
                      <a:endParaRPr lang="ru-RU" i="1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1">
                        <a:alpha val="7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i="1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Дети отвечают. Да</a:t>
                      </a:r>
                      <a:endParaRPr lang="ru-RU" i="1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1">
                        <a:alpha val="10000"/>
                      </a:schemeClr>
                    </a:solidFill>
                  </a:tcPr>
                </a:tc>
              </a:tr>
              <a:tr h="543787">
                <a:tc>
                  <a:txBody>
                    <a:bodyPr/>
                    <a:lstStyle/>
                    <a:p>
                      <a:r>
                        <a:rPr lang="ru-RU" b="1" i="1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Спина ровна? </a:t>
                      </a:r>
                      <a:r>
                        <a:rPr lang="ru-RU" b="1" i="1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Голова высоко?</a:t>
                      </a:r>
                      <a:endParaRPr lang="ru-RU" b="1" i="1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1">
                        <a:tint val="40000"/>
                        <a:alpha val="3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b="1" i="1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Дети отвечают. Да</a:t>
                      </a:r>
                      <a:endParaRPr lang="ru-RU" b="1" i="1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1">
                        <a:tint val="40000"/>
                        <a:alpha val="36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b="1" i="1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Кто из вас любит рисовать?</a:t>
                      </a:r>
                      <a:endParaRPr lang="ru-RU" b="1" i="1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b="1" i="1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Дети отвечают.</a:t>
                      </a:r>
                      <a:endParaRPr lang="ru-RU" b="1" i="1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b="1" i="1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 чем вы рисуете?</a:t>
                      </a:r>
                      <a:endParaRPr lang="ru-RU" b="1" i="1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b="1" i="1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Дети отвечают.</a:t>
                      </a:r>
                      <a:endParaRPr lang="ru-RU" b="1" i="1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3084395" y="5158853"/>
            <a:ext cx="106043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i="1" dirty="0" smtClean="0"/>
              <a:t>Дело в том , что на сегодня мы будем рисовать зубными щетками.</a:t>
            </a:r>
            <a:endParaRPr lang="ru-RU" b="1" i="1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537" y="424957"/>
            <a:ext cx="2206596" cy="2618494"/>
          </a:xfrm>
          <a:prstGeom prst="rect">
            <a:avLst/>
          </a:prstGeom>
        </p:spPr>
      </p:pic>
      <p:cxnSp>
        <p:nvCxnSpPr>
          <p:cNvPr id="8" name="Прямая со стрелкой 7"/>
          <p:cNvCxnSpPr>
            <a:stCxn id="2" idx="2"/>
            <a:endCxn id="3" idx="0"/>
          </p:cNvCxnSpPr>
          <p:nvPr/>
        </p:nvCxnSpPr>
        <p:spPr>
          <a:xfrm flipH="1">
            <a:off x="6256020" y="1393091"/>
            <a:ext cx="15240" cy="22234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 стрелкой 9"/>
          <p:cNvCxnSpPr/>
          <p:nvPr/>
        </p:nvCxnSpPr>
        <p:spPr>
          <a:xfrm>
            <a:off x="6271260" y="2811439"/>
            <a:ext cx="0" cy="23201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759427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4012442" y="5472753"/>
            <a:ext cx="4312692" cy="818865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 какое сейчас время года?</a:t>
            </a:r>
          </a:p>
          <a:p>
            <a:pPr algn="ctr"/>
            <a:r>
              <a:rPr lang="ru-RU" dirty="0" smtClean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Ответы детей (зима)</a:t>
            </a:r>
            <a:endParaRPr lang="ru-RU" dirty="0">
              <a:solidFill>
                <a:schemeClr val="accent4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002508" y="150126"/>
            <a:ext cx="6032309" cy="736978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err="1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Физминутка</a:t>
            </a:r>
            <a:r>
              <a:rPr lang="ru-RU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31175196"/>
              </p:ext>
            </p:extLst>
          </p:nvPr>
        </p:nvGraphicFramePr>
        <p:xfrm>
          <a:off x="2069152" y="1488288"/>
          <a:ext cx="8199272" cy="3383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976806"/>
                <a:gridCol w="4222466"/>
              </a:tblGrid>
              <a:tr h="303916"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«С неба падают снежинки»</a:t>
                      </a:r>
                    </a:p>
                    <a:p>
                      <a:r>
                        <a:rPr lang="ru-RU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Как на сказочной картинке.</a:t>
                      </a:r>
                    </a:p>
                    <a:p>
                      <a:r>
                        <a:rPr lang="ru-RU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Будем их ловить руками</a:t>
                      </a:r>
                    </a:p>
                    <a:p>
                      <a:r>
                        <a:rPr lang="ru-RU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 покажем дома маме.</a:t>
                      </a:r>
                    </a:p>
                    <a:p>
                      <a:r>
                        <a:rPr lang="ru-RU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 вокруг лежат сугробы,</a:t>
                      </a:r>
                    </a:p>
                    <a:p>
                      <a:r>
                        <a:rPr lang="ru-RU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Снегом замело дороги</a:t>
                      </a:r>
                    </a:p>
                    <a:p>
                      <a:r>
                        <a:rPr lang="ru-RU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Не завязнуть в поле чтобы,</a:t>
                      </a:r>
                    </a:p>
                    <a:p>
                      <a:r>
                        <a:rPr lang="ru-RU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Выше поднимаем</a:t>
                      </a:r>
                      <a:r>
                        <a:rPr lang="ru-RU" baseline="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ноги.</a:t>
                      </a:r>
                    </a:p>
                    <a:p>
                      <a:r>
                        <a:rPr lang="ru-RU" baseline="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Вон лисица в поле скачет,</a:t>
                      </a:r>
                    </a:p>
                    <a:p>
                      <a:r>
                        <a:rPr lang="ru-RU" baseline="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Словно мягкий рыжий мячик.</a:t>
                      </a:r>
                    </a:p>
                    <a:p>
                      <a:r>
                        <a:rPr lang="ru-RU" baseline="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Ну а мы идем, идем</a:t>
                      </a:r>
                    </a:p>
                    <a:p>
                      <a:r>
                        <a:rPr lang="ru-RU" baseline="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 к себе приходим в дом.</a:t>
                      </a:r>
                      <a:endParaRPr lang="ru-RU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Поднять руки над головой, делают</a:t>
                      </a:r>
                    </a:p>
                    <a:p>
                      <a:r>
                        <a:rPr lang="ru-RU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Хватательные движения, словно</a:t>
                      </a:r>
                    </a:p>
                    <a:p>
                      <a:r>
                        <a:rPr lang="ru-RU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Ловят снежинки.</a:t>
                      </a:r>
                    </a:p>
                    <a:p>
                      <a:endParaRPr lang="ru-RU" dirty="0" smtClean="0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  <a:p>
                      <a:r>
                        <a:rPr lang="ru-RU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Потягивание-руки в стороны.</a:t>
                      </a:r>
                    </a:p>
                    <a:p>
                      <a:endParaRPr lang="ru-RU" dirty="0" smtClean="0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  <a:p>
                      <a:endParaRPr lang="ru-RU" dirty="0" smtClean="0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  <a:p>
                      <a:r>
                        <a:rPr lang="ru-RU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Ходьба на месте.</a:t>
                      </a:r>
                    </a:p>
                    <a:p>
                      <a:endParaRPr lang="ru-RU" dirty="0" smtClean="0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  <a:p>
                      <a:r>
                        <a:rPr lang="ru-RU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Прыжки на месте.</a:t>
                      </a:r>
                    </a:p>
                    <a:p>
                      <a:r>
                        <a:rPr lang="ru-RU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Ходьба на месте</a:t>
                      </a:r>
                    </a:p>
                    <a:p>
                      <a:r>
                        <a:rPr lang="ru-RU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Садятся.</a:t>
                      </a:r>
                      <a:endParaRPr lang="ru-RU" dirty="0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  <p:cxnSp>
        <p:nvCxnSpPr>
          <p:cNvPr id="6" name="Прямая со стрелкой 5"/>
          <p:cNvCxnSpPr/>
          <p:nvPr/>
        </p:nvCxnSpPr>
        <p:spPr>
          <a:xfrm>
            <a:off x="6018662" y="1023582"/>
            <a:ext cx="0" cy="36849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99773" y="5104263"/>
            <a:ext cx="2986564" cy="1633277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584" y="273969"/>
            <a:ext cx="1627635" cy="1530994"/>
          </a:xfrm>
          <a:prstGeom prst="rect">
            <a:avLst/>
          </a:prstGeom>
        </p:spPr>
      </p:pic>
      <p:sp>
        <p:nvSpPr>
          <p:cNvPr id="9" name="Выноска с четырьмя стрелками 8"/>
          <p:cNvSpPr/>
          <p:nvPr/>
        </p:nvSpPr>
        <p:spPr>
          <a:xfrm>
            <a:off x="11013744" y="1039466"/>
            <a:ext cx="509516" cy="436729"/>
          </a:xfrm>
          <a:prstGeom prst="quadArrow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Выноска с четырьмя стрелками 9"/>
          <p:cNvSpPr/>
          <p:nvPr/>
        </p:nvSpPr>
        <p:spPr>
          <a:xfrm>
            <a:off x="1376547" y="6066429"/>
            <a:ext cx="477672" cy="450377"/>
          </a:xfrm>
          <a:prstGeom prst="quadArrow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Выноска с четырьмя стрелками 10"/>
          <p:cNvSpPr/>
          <p:nvPr/>
        </p:nvSpPr>
        <p:spPr>
          <a:xfrm>
            <a:off x="477672" y="2620370"/>
            <a:ext cx="423080" cy="382137"/>
          </a:xfrm>
          <a:prstGeom prst="quadArrow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Выноска с четырьмя стрелками 11"/>
          <p:cNvSpPr/>
          <p:nvPr/>
        </p:nvSpPr>
        <p:spPr>
          <a:xfrm>
            <a:off x="10293055" y="4544704"/>
            <a:ext cx="608076" cy="559559"/>
          </a:xfrm>
          <a:prstGeom prst="quadArrow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52602795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avon">
  <a:themeElements>
    <a:clrScheme name="Другая 1">
      <a:dk1>
        <a:sysClr val="windowText" lastClr="000000"/>
      </a:dk1>
      <a:lt1>
        <a:sysClr val="window" lastClr="FFFFFF"/>
      </a:lt1>
      <a:dk2>
        <a:srgbClr val="454551"/>
      </a:dk2>
      <a:lt2>
        <a:srgbClr val="D8D9DC"/>
      </a:lt2>
      <a:accent1>
        <a:srgbClr val="E32D91"/>
      </a:accent1>
      <a:accent2>
        <a:srgbClr val="C830CC"/>
      </a:accent2>
      <a:accent3>
        <a:srgbClr val="00B0F0"/>
      </a:accent3>
      <a:accent4>
        <a:srgbClr val="4775E7"/>
      </a:accent4>
      <a:accent5>
        <a:srgbClr val="4F2CD1"/>
      </a:accent5>
      <a:accent6>
        <a:srgbClr val="D54773"/>
      </a:accent6>
      <a:hlink>
        <a:srgbClr val="6B9F25"/>
      </a:hlink>
      <a:folHlink>
        <a:srgbClr val="8C8C8C"/>
      </a:folHlink>
    </a:clrScheme>
    <a:fontScheme name="Arial/Times New Roman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Times New Roman" panose="02020603050405020304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Верхняя тень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3975" dist="41275" dir="14700000" algn="t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shade val="92000"/>
                <a:satMod val="160000"/>
              </a:schemeClr>
            </a:gs>
            <a:gs pos="77000">
              <a:schemeClr val="phClr">
                <a:tint val="100000"/>
                <a:shade val="73000"/>
                <a:satMod val="155000"/>
              </a:schemeClr>
            </a:gs>
            <a:gs pos="100000">
              <a:schemeClr val="phClr">
                <a:tint val="100000"/>
                <a:shade val="67000"/>
                <a:satMod val="145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2000"/>
                <a:satMod val="115000"/>
              </a:schemeClr>
            </a:duotone>
          </a:blip>
          <a:tile tx="0" ty="0" sx="60000" sy="6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avon" id="{1306E473-ED32-493B-A2D0-240A757EDD34}" vid="{C20BADFE-D095-436F-9677-9264042809F0}"/>
    </a:ext>
  </a:extLst>
</a:theme>
</file>

<file path=ppt/theme/theme2.xml><?xml version="1.0" encoding="utf-8"?>
<a:theme xmlns:a="http://schemas.openxmlformats.org/drawingml/2006/main" name="Капля">
  <a:themeElements>
    <a:clrScheme name="Капля">
      <a:dk1>
        <a:sysClr val="windowText" lastClr="000000"/>
      </a:dk1>
      <a:lt1>
        <a:sysClr val="window" lastClr="FFFFFF"/>
      </a:lt1>
      <a:dk2>
        <a:srgbClr val="27537E"/>
      </a:dk2>
      <a:lt2>
        <a:srgbClr val="AABED7"/>
      </a:lt2>
      <a:accent1>
        <a:srgbClr val="E34B7A"/>
      </a:accent1>
      <a:accent2>
        <a:srgbClr val="AC339A"/>
      </a:accent2>
      <a:accent3>
        <a:srgbClr val="6953B7"/>
      </a:accent3>
      <a:accent4>
        <a:srgbClr val="1D7EAB"/>
      </a:accent4>
      <a:accent5>
        <a:srgbClr val="43AFD6"/>
      </a:accent5>
      <a:accent6>
        <a:srgbClr val="DE85E1"/>
      </a:accent6>
      <a:hlink>
        <a:srgbClr val="ED87A6"/>
      </a:hlink>
      <a:folHlink>
        <a:srgbClr val="C99EAC"/>
      </a:folHlink>
    </a:clrScheme>
    <a:fontScheme name="Капля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Капля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78000"/>
                <a:shade val="100000"/>
                <a:hueMod val="136000"/>
                <a:satMod val="160000"/>
                <a:lumMod val="105000"/>
              </a:schemeClr>
            </a:gs>
            <a:gs pos="100000">
              <a:schemeClr val="phClr">
                <a:shade val="92000"/>
                <a:satMod val="170000"/>
                <a:lumMod val="96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roplet" id="{8984A317-299A-4E50-B45D-BFC9EDE2337A}" vid="{C71B277C-C29A-4BA0-A7BA-43502DF21AB3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TC103457510[[fn=Савон]]</Template>
  <TotalTime>1309</TotalTime>
  <Words>674</Words>
  <Application>Microsoft Office PowerPoint</Application>
  <PresentationFormat>Широкоэкранный</PresentationFormat>
  <Paragraphs>176</Paragraphs>
  <Slides>20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20</vt:i4>
      </vt:variant>
    </vt:vector>
  </HeadingPairs>
  <TitlesOfParts>
    <vt:vector size="26" baseType="lpstr">
      <vt:lpstr>Arial</vt:lpstr>
      <vt:lpstr>Garamond</vt:lpstr>
      <vt:lpstr>Times New Roman</vt:lpstr>
      <vt:lpstr>Tw Cen MT</vt:lpstr>
      <vt:lpstr>Savon</vt:lpstr>
      <vt:lpstr>Капля</vt:lpstr>
      <vt:lpstr>Муниципальное дошкольное образовательное учреждение детский сад «Чебурашка» город Качканар</vt:lpstr>
      <vt:lpstr>Тема  «Гостья – зима» Нетрадиционная техника рисования в старшей группе Воспитатель Солдатова Юлия Сергеевна</vt:lpstr>
      <vt:lpstr>Презентация PowerPoint</vt:lpstr>
      <vt:lpstr>Задачи</vt:lpstr>
      <vt:lpstr>Материал: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Влад и Юля</dc:creator>
  <cp:lastModifiedBy>Влад и Юля</cp:lastModifiedBy>
  <cp:revision>78</cp:revision>
  <dcterms:created xsi:type="dcterms:W3CDTF">2014-01-04T12:53:44Z</dcterms:created>
  <dcterms:modified xsi:type="dcterms:W3CDTF">2014-04-05T14:05:29Z</dcterms:modified>
</cp:coreProperties>
</file>