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- I</c:v>
                </c:pt>
                <c:pt idx="1">
                  <c:v>средний - II</c:v>
                </c:pt>
                <c:pt idx="2">
                  <c:v>низкий - III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- I</c:v>
                </c:pt>
                <c:pt idx="1">
                  <c:v>средний - II</c:v>
                </c:pt>
                <c:pt idx="2">
                  <c:v>низкий - III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- I</c:v>
                </c:pt>
                <c:pt idx="1">
                  <c:v>средний - II</c:v>
                </c:pt>
                <c:pt idx="2">
                  <c:v>низкий - III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83300736"/>
        <c:axId val="87694336"/>
      </c:barChart>
      <c:catAx>
        <c:axId val="83300736"/>
        <c:scaling>
          <c:orientation val="minMax"/>
        </c:scaling>
        <c:axPos val="b"/>
        <c:tickLblPos val="nextTo"/>
        <c:crossAx val="87694336"/>
        <c:crosses val="autoZero"/>
        <c:auto val="1"/>
        <c:lblAlgn val="ctr"/>
        <c:lblOffset val="100"/>
      </c:catAx>
      <c:valAx>
        <c:axId val="87694336"/>
        <c:scaling>
          <c:orientation val="minMax"/>
        </c:scaling>
        <c:axPos val="l"/>
        <c:majorGridlines/>
        <c:numFmt formatCode="General" sourceLinked="1"/>
        <c:tickLblPos val="nextTo"/>
        <c:crossAx val="83300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- I</c:v>
                </c:pt>
                <c:pt idx="1">
                  <c:v>средний - II</c:v>
                </c:pt>
                <c:pt idx="2">
                  <c:v>низкий - III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- I</c:v>
                </c:pt>
                <c:pt idx="1">
                  <c:v>средний - II</c:v>
                </c:pt>
                <c:pt idx="2">
                  <c:v>низкий - III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- I</c:v>
                </c:pt>
                <c:pt idx="1">
                  <c:v>средний - II</c:v>
                </c:pt>
                <c:pt idx="2">
                  <c:v>низкий - III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87032960"/>
        <c:axId val="87596416"/>
      </c:barChart>
      <c:catAx>
        <c:axId val="87032960"/>
        <c:scaling>
          <c:orientation val="minMax"/>
        </c:scaling>
        <c:axPos val="b"/>
        <c:tickLblPos val="nextTo"/>
        <c:crossAx val="87596416"/>
        <c:crosses val="autoZero"/>
        <c:auto val="1"/>
        <c:lblAlgn val="ctr"/>
        <c:lblOffset val="100"/>
      </c:catAx>
      <c:valAx>
        <c:axId val="87596416"/>
        <c:scaling>
          <c:orientation val="minMax"/>
        </c:scaling>
        <c:axPos val="l"/>
        <c:majorGridlines/>
        <c:numFmt formatCode="General" sourceLinked="1"/>
        <c:tickLblPos val="nextTo"/>
        <c:crossAx val="87032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00A412-D7EF-426A-B40A-A240C180792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952125-62E2-4C79-82E7-4D738B13E8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как средство развития речи детей старшего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857760"/>
            <a:ext cx="5114916" cy="1752600"/>
          </a:xfrm>
        </p:spPr>
        <p:txBody>
          <a:bodyPr/>
          <a:lstStyle/>
          <a:p>
            <a:pPr algn="r"/>
            <a:r>
              <a:rPr lang="ru-RU" dirty="0" smtClean="0"/>
              <a:t>Воспитатель группы дошкольного образования</a:t>
            </a:r>
          </a:p>
          <a:p>
            <a:pPr algn="r"/>
            <a:r>
              <a:rPr lang="ru-RU" dirty="0" smtClean="0"/>
              <a:t>Ершова Т.В.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коммуникативных способностей</a:t>
            </a:r>
            <a:endParaRPr lang="ru-RU" dirty="0"/>
          </a:p>
        </p:txBody>
      </p:sp>
      <p:pic>
        <p:nvPicPr>
          <p:cNvPr id="2051" name="Picture 3" descr="D:\ТАТЬЯНА\ТАТЬЯНА\Эксперим. деят.№ 1\Фото НОД\21.jpg"/>
          <p:cNvPicPr>
            <a:picLocks noChangeAspect="1" noChangeArrowheads="1"/>
          </p:cNvPicPr>
          <p:nvPr/>
        </p:nvPicPr>
        <p:blipFill>
          <a:blip r:embed="rId2" cstate="print"/>
          <a:srcRect l="19211" t="11463" r="25259" b="34694"/>
          <a:stretch>
            <a:fillRect/>
          </a:stretch>
        </p:blipFill>
        <p:spPr bwMode="auto">
          <a:xfrm>
            <a:off x="4572000" y="3435494"/>
            <a:ext cx="4214842" cy="3065340"/>
          </a:xfrm>
          <a:prstGeom prst="rect">
            <a:avLst/>
          </a:prstGeom>
          <a:noFill/>
        </p:spPr>
      </p:pic>
      <p:pic>
        <p:nvPicPr>
          <p:cNvPr id="2050" name="Picture 2" descr="D:\ТАТЬЯНА\ТАТЬЯНА\Эксперим. деят.№ 1\Фото НОД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429155" cy="332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 речевого и коммуникативного развития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86766" cy="750887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/>
          </a:p>
          <a:p>
            <a:r>
              <a:rPr lang="ru-RU" dirty="0" smtClean="0"/>
              <a:t>        Начало года                                               конец года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4040188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АТЬЯНА\ТАТЬЯНА\От Светы 14.04.14\P103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3"/>
            <a:ext cx="4357718" cy="3143272"/>
          </a:xfrm>
          <a:prstGeom prst="rect">
            <a:avLst/>
          </a:prstGeom>
          <a:noFill/>
        </p:spPr>
      </p:pic>
      <p:pic>
        <p:nvPicPr>
          <p:cNvPr id="3075" name="Picture 3" descr="D:\ТАТЬЯНА\ТАТЬЯНА\Эксперим. деят.№ 1\Фото НОД\4.jpg"/>
          <p:cNvPicPr>
            <a:picLocks noChangeAspect="1" noChangeArrowheads="1"/>
          </p:cNvPicPr>
          <p:nvPr/>
        </p:nvPicPr>
        <p:blipFill>
          <a:blip r:embed="rId3" cstate="print"/>
          <a:srcRect l="6885" t="14846" r="5332"/>
          <a:stretch>
            <a:fillRect/>
          </a:stretch>
        </p:blipFill>
        <p:spPr bwMode="auto">
          <a:xfrm>
            <a:off x="3000364" y="3786190"/>
            <a:ext cx="4071966" cy="2819912"/>
          </a:xfrm>
          <a:prstGeom prst="rect">
            <a:avLst/>
          </a:prstGeom>
          <a:noFill/>
        </p:spPr>
      </p:pic>
      <p:pic>
        <p:nvPicPr>
          <p:cNvPr id="3076" name="Picture 4" descr="D:\ТАТЬЯНА\ТАТЬЯНА\Эксперим. деят.№ 1\Фото НОД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4095402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в речи детей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5199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Бедность речи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Недостаточный словарный запас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Употребление не литературных слов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 способность грамотно сформулировать вопрос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Построить развернутый ответ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Отсутствие навыков культуры речи и культуры общения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речевого воспитания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285860"/>
            <a:ext cx="8429684" cy="5023500"/>
          </a:xfrm>
        </p:spPr>
        <p:txBody>
          <a:bodyPr/>
          <a:lstStyle/>
          <a:p>
            <a:pPr algn="just">
              <a:buNone/>
            </a:pPr>
            <a:r>
              <a:rPr lang="ru-RU" sz="3000" dirty="0" smtClean="0"/>
              <a:t>    Ребенок должен  освоить нормы  и  правила родного языка, уметь применять их в разных ситуациях  и владеть  коммуникативными способностями.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    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</a:t>
            </a:r>
            <a:r>
              <a:rPr lang="ru-RU" dirty="0" smtClean="0"/>
              <a:t>азвитие речевых способностей,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</a:t>
            </a:r>
            <a:r>
              <a:rPr lang="ru-RU" dirty="0" smtClean="0"/>
              <a:t>азвитие коммуникативных способностей,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</a:t>
            </a:r>
            <a:r>
              <a:rPr lang="ru-RU" dirty="0" smtClean="0"/>
              <a:t>оспитание культуры личности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4287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Игра –основной вид </a:t>
            </a:r>
            <a:br>
              <a:rPr lang="ru-RU" sz="4400" dirty="0" smtClean="0"/>
            </a:br>
            <a:r>
              <a:rPr lang="ru-RU" sz="4400" dirty="0" smtClean="0"/>
              <a:t>деятельности ребенка</a:t>
            </a:r>
            <a:endParaRPr lang="ru-RU" sz="4400" dirty="0"/>
          </a:p>
        </p:txBody>
      </p:sp>
      <p:pic>
        <p:nvPicPr>
          <p:cNvPr id="1026" name="Picture 2" descr="D:\ТАТЬЯНА\ТАТЬЯНА\Эксперим. деят.№ 1\Фото НОД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496206" cy="2622155"/>
          </a:xfrm>
          <a:prstGeom prst="rect">
            <a:avLst/>
          </a:prstGeom>
          <a:noFill/>
        </p:spPr>
      </p:pic>
      <p:pic>
        <p:nvPicPr>
          <p:cNvPr id="1027" name="Picture 3" descr="D:\ТАТЬЯНА\ТАТЬЯНА\Эксперим. деят.№ 1\Фото НОД\19.jpg"/>
          <p:cNvPicPr>
            <a:picLocks noChangeAspect="1" noChangeArrowheads="1"/>
          </p:cNvPicPr>
          <p:nvPr/>
        </p:nvPicPr>
        <p:blipFill>
          <a:blip r:embed="rId3" cstate="print"/>
          <a:srcRect l="16871" t="23529" r="19252" b="9844"/>
          <a:stretch>
            <a:fillRect/>
          </a:stretch>
        </p:blipFill>
        <p:spPr bwMode="auto">
          <a:xfrm>
            <a:off x="785786" y="1357298"/>
            <a:ext cx="3429024" cy="2699444"/>
          </a:xfrm>
          <a:prstGeom prst="rect">
            <a:avLst/>
          </a:prstGeom>
          <a:noFill/>
        </p:spPr>
      </p:pic>
      <p:pic>
        <p:nvPicPr>
          <p:cNvPr id="1028" name="Picture 4" descr="D:\ТАТЬЯНА\ТАТЬЯНА\Эксперим. деят.№ 1\Фото НОД\22.jpg"/>
          <p:cNvPicPr>
            <a:picLocks noChangeAspect="1" noChangeArrowheads="1"/>
          </p:cNvPicPr>
          <p:nvPr/>
        </p:nvPicPr>
        <p:blipFill>
          <a:blip r:embed="rId4" cstate="print"/>
          <a:srcRect l="5922" r="13150" b="15434"/>
          <a:stretch>
            <a:fillRect/>
          </a:stretch>
        </p:blipFill>
        <p:spPr bwMode="auto">
          <a:xfrm>
            <a:off x="4929190" y="4214818"/>
            <a:ext cx="2857520" cy="2214578"/>
          </a:xfrm>
          <a:prstGeom prst="rect">
            <a:avLst/>
          </a:prstGeom>
          <a:noFill/>
        </p:spPr>
      </p:pic>
      <p:pic>
        <p:nvPicPr>
          <p:cNvPr id="1029" name="Picture 5" descr="J:\От Светы 14.04.14\P1030292.JPG"/>
          <p:cNvPicPr>
            <a:picLocks noChangeAspect="1" noChangeArrowheads="1"/>
          </p:cNvPicPr>
          <p:nvPr/>
        </p:nvPicPr>
        <p:blipFill>
          <a:blip r:embed="rId5" cstate="print"/>
          <a:srcRect l="9375" t="22500" r="2505"/>
          <a:stretch>
            <a:fillRect/>
          </a:stretch>
        </p:blipFill>
        <p:spPr bwMode="auto">
          <a:xfrm>
            <a:off x="1500166" y="4214818"/>
            <a:ext cx="294051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Задачи речевого воспитания дошкольников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686800" cy="40233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в</a:t>
            </a:r>
            <a:r>
              <a:rPr lang="ru-RU" sz="3200" dirty="0" smtClean="0"/>
              <a:t>оспитание звуковой культуры речи;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формирование </a:t>
            </a:r>
            <a:r>
              <a:rPr lang="ru-RU" sz="3200" dirty="0" smtClean="0"/>
              <a:t>грамматического строя речи;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словарная </a:t>
            </a:r>
            <a:r>
              <a:rPr lang="ru-RU" sz="3200" dirty="0" smtClean="0"/>
              <a:t>работа;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развитие </a:t>
            </a:r>
            <a:r>
              <a:rPr lang="ru-RU" sz="3200" dirty="0" smtClean="0"/>
              <a:t>связной речи</a:t>
            </a:r>
            <a:r>
              <a:rPr lang="ru-RU" sz="32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развитие </a:t>
            </a:r>
            <a:r>
              <a:rPr lang="ru-RU" sz="3200" dirty="0" smtClean="0"/>
              <a:t>коммуникативных умений.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Воспитание звуковой культуры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14464"/>
            <a:ext cx="4143404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Игра «Найди звук»</a:t>
            </a:r>
          </a:p>
          <a:p>
            <a:pPr>
              <a:buNone/>
            </a:pPr>
            <a:r>
              <a:rPr lang="ru-RU" dirty="0" smtClean="0"/>
              <a:t>У каждой буквы есть свое имя . Какие буквы ты знаешь? Чем буква отличается от звука?</a:t>
            </a:r>
          </a:p>
          <a:p>
            <a:pPr>
              <a:buNone/>
            </a:pPr>
            <a:r>
              <a:rPr lang="ru-RU" dirty="0" smtClean="0"/>
              <a:t>Назови какие имена детей начинаются на гласный звук «А»?</a:t>
            </a:r>
          </a:p>
          <a:p>
            <a:pPr>
              <a:buNone/>
            </a:pPr>
            <a:r>
              <a:rPr lang="ru-RU" dirty="0" smtClean="0"/>
              <a:t>Подбери имена, которые начинаются на твердый согласный звук, на мягкий согласный звук?</a:t>
            </a:r>
          </a:p>
          <a:p>
            <a:pPr>
              <a:buNone/>
            </a:pPr>
            <a:r>
              <a:rPr lang="ru-RU" dirty="0" smtClean="0"/>
              <a:t>Назови овощи, фрукты со звуком «Р».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495800" cy="45545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Игра «Едем, летим, плывем»</a:t>
            </a:r>
          </a:p>
          <a:p>
            <a:pPr>
              <a:buNone/>
            </a:pPr>
            <a:r>
              <a:rPr lang="ru-RU" dirty="0" smtClean="0"/>
              <a:t>Назови все картинки одним словом (транспорт).</a:t>
            </a:r>
          </a:p>
          <a:p>
            <a:pPr>
              <a:buNone/>
            </a:pPr>
            <a:r>
              <a:rPr lang="ru-RU" dirty="0" smtClean="0"/>
              <a:t>Скажи сколько слогов в этих словах?</a:t>
            </a:r>
          </a:p>
          <a:p>
            <a:pPr>
              <a:buNone/>
            </a:pPr>
            <a:r>
              <a:rPr lang="ru-RU" dirty="0" smtClean="0"/>
              <a:t>Какой звук встречается во всех этих словах?</a:t>
            </a:r>
          </a:p>
          <a:p>
            <a:pPr>
              <a:buNone/>
            </a:pPr>
            <a:r>
              <a:rPr lang="ru-RU" dirty="0" smtClean="0"/>
              <a:t>Составь предложение с любым словом.</a:t>
            </a:r>
          </a:p>
          <a:p>
            <a:pPr>
              <a:buNone/>
            </a:pPr>
            <a:r>
              <a:rPr lang="ru-RU" dirty="0" smtClean="0"/>
              <a:t>Угадай по первому и последнему звуку, какой вид транспорта я задумала?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(Т-С, троллейбус)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грамматического строя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143404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Игра «Кто где живет?»</a:t>
            </a:r>
          </a:p>
          <a:p>
            <a:pPr>
              <a:buNone/>
            </a:pPr>
            <a:r>
              <a:rPr lang="ru-RU" dirty="0" smtClean="0"/>
              <a:t>Бросая мяч ребенку педагог задает вопрос: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живет в дупле?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</a:t>
            </a:r>
            <a:r>
              <a:rPr lang="ru-RU" dirty="0" smtClean="0"/>
              <a:t>живет в гнезде?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</a:t>
            </a:r>
            <a:r>
              <a:rPr lang="ru-RU" dirty="0" smtClean="0"/>
              <a:t>живет в будке?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</a:t>
            </a:r>
            <a:r>
              <a:rPr lang="ru-RU" dirty="0" smtClean="0"/>
              <a:t>живет в улье?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</a:t>
            </a:r>
            <a:r>
              <a:rPr lang="ru-RU" dirty="0" smtClean="0"/>
              <a:t>живет в норе 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</a:t>
            </a:r>
            <a:r>
              <a:rPr lang="ru-RU" dirty="0" smtClean="0"/>
              <a:t>живет логове? т.д.</a:t>
            </a:r>
          </a:p>
          <a:p>
            <a:pPr>
              <a:buNone/>
            </a:pPr>
            <a:r>
              <a:rPr lang="ru-RU" dirty="0" smtClean="0"/>
              <a:t>Дети должны дать полный ответ: (Собака живет в будке.)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435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Игра «Кто кем был?»</a:t>
            </a:r>
          </a:p>
          <a:p>
            <a:pPr>
              <a:buNone/>
            </a:pPr>
            <a:r>
              <a:rPr lang="ru-RU" dirty="0" smtClean="0"/>
              <a:t>Бросая мяч ребенку педагог </a:t>
            </a:r>
            <a:r>
              <a:rPr lang="ru-RU" dirty="0" smtClean="0"/>
              <a:t>называет предмет или животное, а ребенок отвечает кем объект был раньше: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Цыпленок - яйцом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Лошадь – жеребенком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Рыба – икринкой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Яблоня – </a:t>
            </a:r>
            <a:r>
              <a:rPr lang="ru-RU" dirty="0" err="1" smtClean="0"/>
              <a:t>семечкой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Хлеб – мукой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Бабочка – гусеницей и т.д.</a:t>
            </a:r>
          </a:p>
          <a:p>
            <a:pPr>
              <a:buNone/>
            </a:pPr>
            <a:r>
              <a:rPr lang="ru-RU" dirty="0" smtClean="0"/>
              <a:t>Ребенок должен правильно назвать падежное окончание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Игра «Про кого я говорю?»</a:t>
            </a:r>
          </a:p>
          <a:p>
            <a:pPr>
              <a:buNone/>
            </a:pPr>
            <a:r>
              <a:rPr lang="ru-RU" dirty="0" smtClean="0"/>
              <a:t>Воспитатель описывает сидящего перед ним ребенка, называет детали одежды.</a:t>
            </a:r>
          </a:p>
          <a:p>
            <a:pPr>
              <a:buNone/>
            </a:pPr>
            <a:r>
              <a:rPr lang="ru-RU" dirty="0" smtClean="0"/>
              <a:t>Дети угадывают.</a:t>
            </a:r>
          </a:p>
          <a:p>
            <a:pPr>
              <a:buNone/>
            </a:pPr>
            <a:r>
              <a:rPr lang="ru-RU" dirty="0" smtClean="0"/>
              <a:t>Во втором варианте игры дети самостоятельно описывают объект (ребенка или игрушку).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64343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Игра «Назови части целого»</a:t>
            </a:r>
          </a:p>
          <a:p>
            <a:pPr>
              <a:buNone/>
            </a:pPr>
            <a:r>
              <a:rPr lang="ru-RU" dirty="0" smtClean="0"/>
              <a:t>Воспитатель называет слово а дети называют  его части (</a:t>
            </a:r>
            <a:r>
              <a:rPr lang="ru-RU" i="1" dirty="0" smtClean="0"/>
              <a:t>кот</a:t>
            </a:r>
            <a:r>
              <a:rPr lang="ru-RU" dirty="0" smtClean="0"/>
              <a:t>- тело, голова, лапы, когти, нос …)</a:t>
            </a:r>
          </a:p>
          <a:p>
            <a:pPr>
              <a:buNone/>
            </a:pPr>
            <a:r>
              <a:rPr lang="ru-RU" dirty="0" smtClean="0"/>
              <a:t>Второй вариант игры: по названию частей  нужно отгадать предмет (кабина, крылья, мотор, хвост - </a:t>
            </a:r>
            <a:r>
              <a:rPr lang="ru-RU" i="1" dirty="0" smtClean="0"/>
              <a:t>самолет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связной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68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Игра «Хорошо-плохо»</a:t>
            </a:r>
          </a:p>
          <a:p>
            <a:pPr>
              <a:buNone/>
            </a:pPr>
            <a:r>
              <a:rPr lang="ru-RU" dirty="0" smtClean="0"/>
              <a:t>Педагог задает тему: (дождь, город…)</a:t>
            </a:r>
          </a:p>
          <a:p>
            <a:pPr>
              <a:buNone/>
            </a:pPr>
            <a:r>
              <a:rPr lang="ru-RU" dirty="0" smtClean="0"/>
              <a:t>Дети, передавая мяч по кругу  рассуждают …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i="1" dirty="0" err="1" smtClean="0"/>
              <a:t>Дождь</a:t>
            </a:r>
            <a:r>
              <a:rPr lang="ru-RU" dirty="0" err="1" smtClean="0"/>
              <a:t>-</a:t>
            </a:r>
            <a:r>
              <a:rPr lang="ru-RU" i="1" dirty="0" err="1" smtClean="0"/>
              <a:t>хорошо</a:t>
            </a:r>
            <a:r>
              <a:rPr lang="ru-RU" dirty="0" smtClean="0"/>
              <a:t>: смывает пыль…, полезен для земли …, но –</a:t>
            </a:r>
            <a:r>
              <a:rPr lang="ru-RU" i="1" dirty="0" smtClean="0"/>
              <a:t>плохо</a:t>
            </a:r>
            <a:r>
              <a:rPr lang="ru-RU" dirty="0" smtClean="0"/>
              <a:t> </a:t>
            </a:r>
            <a:r>
              <a:rPr lang="ru-RU" dirty="0" smtClean="0"/>
              <a:t>н</a:t>
            </a:r>
            <a:r>
              <a:rPr lang="ru-RU" dirty="0" smtClean="0"/>
              <a:t>амочит нас…, бывает холодным…)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643438" cy="468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Игра «Составь описание»</a:t>
            </a:r>
          </a:p>
          <a:p>
            <a:pPr>
              <a:buNone/>
            </a:pPr>
            <a:r>
              <a:rPr lang="ru-RU" dirty="0" smtClean="0"/>
              <a:t>Опиши ягоду или фрукт, который ты любишь, а мы отгадаем.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Игра «Закончи фразу»</a:t>
            </a:r>
          </a:p>
          <a:p>
            <a:pPr>
              <a:buNone/>
            </a:pPr>
            <a:r>
              <a:rPr lang="ru-RU" dirty="0" smtClean="0"/>
              <a:t>Подушка мягкая, а скамейка…</a:t>
            </a:r>
          </a:p>
          <a:p>
            <a:pPr>
              <a:buNone/>
            </a:pPr>
            <a:r>
              <a:rPr lang="ru-RU" dirty="0" smtClean="0"/>
              <a:t>Пластилин мягкий, а камень…</a:t>
            </a:r>
          </a:p>
          <a:p>
            <a:pPr>
              <a:buNone/>
            </a:pPr>
            <a:r>
              <a:rPr lang="ru-RU" dirty="0" smtClean="0"/>
              <a:t>Кашу варят густую, а суп …</a:t>
            </a:r>
          </a:p>
          <a:p>
            <a:pPr>
              <a:buNone/>
            </a:pPr>
            <a:r>
              <a:rPr lang="ru-RU" dirty="0" smtClean="0"/>
              <a:t>Ручей мелкий, а речка …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2">
      <a:dk1>
        <a:srgbClr val="E1F0E1"/>
      </a:dk1>
      <a:lt1>
        <a:srgbClr val="051D27"/>
      </a:lt1>
      <a:dk2>
        <a:srgbClr val="C3E2C4"/>
      </a:dk2>
      <a:lt2>
        <a:srgbClr val="051D27"/>
      </a:lt2>
      <a:accent1>
        <a:srgbClr val="C64847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519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Дидактическая игра  как средство развития речи детей старшего дошкольного возраста</vt:lpstr>
      <vt:lpstr>Проблемы в речи детей </vt:lpstr>
      <vt:lpstr>Цель речевого воспитания</vt:lpstr>
      <vt:lpstr>Игра –основной вид  деятельности ребенка</vt:lpstr>
      <vt:lpstr>Задачи речевого воспитания дошкольников</vt:lpstr>
      <vt:lpstr>Воспитание звуковой культуры  </vt:lpstr>
      <vt:lpstr>Формирование грамматического строя</vt:lpstr>
      <vt:lpstr>Словарная работа</vt:lpstr>
      <vt:lpstr>Развитие связной речи</vt:lpstr>
      <vt:lpstr>Развитие коммуникативных способностей</vt:lpstr>
      <vt:lpstr>Диагностика уровня речевого и коммуникативного развития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28</cp:revision>
  <dcterms:created xsi:type="dcterms:W3CDTF">2015-01-15T13:50:20Z</dcterms:created>
  <dcterms:modified xsi:type="dcterms:W3CDTF">2015-01-15T18:32:11Z</dcterms:modified>
</cp:coreProperties>
</file>