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2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4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Document6.docx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6777318" cy="173198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ФЕСТИВАЛЬ – КОНКУРС </a:t>
            </a:r>
            <a:br>
              <a:rPr lang="ru-RU" sz="4000" dirty="0" smtClean="0"/>
            </a:br>
            <a:r>
              <a:rPr lang="ru-RU" sz="4000" dirty="0" smtClean="0"/>
              <a:t>«ПОЮЩАЯ СЕМЬЯ»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400800" cy="1008112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dirty="0" smtClean="0"/>
          </a:p>
          <a:p>
            <a:r>
              <a:rPr lang="ru-RU" dirty="0" smtClean="0"/>
              <a:t>ГБОУ СОШ №236 СП №8</a:t>
            </a:r>
          </a:p>
          <a:p>
            <a:r>
              <a:rPr lang="ru-RU" dirty="0" smtClean="0"/>
              <a:t>-г. Москва 2015-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07704" y="36450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/>
              <a:t>АВТОРЫ И ОРГАНИЗАТОРЫ:</a:t>
            </a:r>
          </a:p>
          <a:p>
            <a:pPr algn="r"/>
            <a:r>
              <a:rPr lang="ru-RU" dirty="0" smtClean="0"/>
              <a:t>старший воспитатель Астахова С.В.</a:t>
            </a:r>
          </a:p>
          <a:p>
            <a:pPr algn="r"/>
            <a:r>
              <a:rPr lang="ru-RU" dirty="0" smtClean="0"/>
              <a:t>музыкальный руководитель Прокопенко Е.В.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01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34747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Пока готовятся участники следующего номера, мы с вами поиграем. </a:t>
            </a:r>
          </a:p>
          <a:p>
            <a:r>
              <a:rPr lang="ru-RU" dirty="0"/>
              <a:t>На сцену приглашается семья Лебедевой Кристины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мамой Ольгой Николаевной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Они откроют «Конкурс эрудитов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/>
              <a:t> </a:t>
            </a:r>
            <a:r>
              <a:rPr lang="ru-RU" i="1" dirty="0" smtClean="0"/>
              <a:t>Русский </a:t>
            </a:r>
            <a:r>
              <a:rPr lang="ru-RU" i="1" dirty="0"/>
              <a:t>композитор, который обрел славу благодаря единственному произведению - знаменитому романсу "Соловей"? (А.А. </a:t>
            </a:r>
            <a:r>
              <a:rPr lang="ru-RU" i="1" dirty="0" err="1"/>
              <a:t>Алябьев</a:t>
            </a:r>
            <a:r>
              <a:rPr lang="ru-RU" i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Какой </a:t>
            </a:r>
            <a:r>
              <a:rPr lang="ru-RU" i="1" dirty="0"/>
              <a:t>музыкальный инструмент используют шаманы во время проведения культовых обрядов? (Бубен</a:t>
            </a:r>
            <a:r>
              <a:rPr lang="ru-RU" i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Какая </a:t>
            </a:r>
            <a:r>
              <a:rPr lang="ru-RU" i="1" dirty="0"/>
              <a:t>известная актриса, дебютировав в фильме Эльдара Рязанова "Карнавальная ночь", проявила не только актерские, но и замечательные вокальные данные? (Л. Гурченко</a:t>
            </a:r>
            <a:r>
              <a:rPr lang="ru-RU" i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Как </a:t>
            </a:r>
            <a:r>
              <a:rPr lang="ru-RU" i="1" dirty="0"/>
              <a:t>называется очень быстрая игра на барабане двумя палочками? (Дробь) </a:t>
            </a:r>
            <a:br>
              <a:rPr lang="ru-RU" i="1" dirty="0"/>
            </a:br>
            <a:r>
              <a:rPr lang="ru-RU" i="1" dirty="0" smtClean="0"/>
              <a:t>Популярный </a:t>
            </a:r>
            <a:r>
              <a:rPr lang="ru-RU" i="1" dirty="0"/>
              <a:t>актер, сыгравший главную роль в музыкальном фильме "Зимний вечер в Гаграх"? (Е. Евстигнеев) </a:t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7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56263" cy="105425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000" dirty="0"/>
              <a:t>Все мы знаем, что этот год – юбилейный.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Он </a:t>
            </a:r>
            <a:r>
              <a:rPr lang="ru-RU" sz="2000" dirty="0"/>
              <a:t>посвящён 70-летию Победы в ВОВ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наш следующий номер связан с этой темой, темой войны. Песни военных лет любимы всеми. Их поёт и старшее поколение и молодое. Пример этому – песня…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3166128"/>
            <a:ext cx="2281411" cy="3422117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7" name="Горизонтальный свиток 6"/>
          <p:cNvSpPr/>
          <p:nvPr/>
        </p:nvSpPr>
        <p:spPr>
          <a:xfrm>
            <a:off x="467544" y="3861048"/>
            <a:ext cx="4320480" cy="1249296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125378"/>
              </p:ext>
            </p:extLst>
          </p:nvPr>
        </p:nvGraphicFramePr>
        <p:xfrm>
          <a:off x="179512" y="4077072"/>
          <a:ext cx="608171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Документ" r:id="rId4" imgW="6081711" imgH="1127373" progId="Word.Document.12">
                  <p:embed/>
                </p:oleObj>
              </mc:Choice>
              <mc:Fallback>
                <p:oleObj name="Документ" r:id="rId4" imgW="6081711" imgH="11273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4077072"/>
                        <a:ext cx="6081713" cy="112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5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34747" cy="4896544"/>
          </a:xfrm>
        </p:spPr>
        <p:txBody>
          <a:bodyPr>
            <a:normAutofit fontScale="40000" lnSpcReduction="20000"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a typeface="Times New Roman"/>
                <a:cs typeface="Times New Roman"/>
              </a:rPr>
              <a:t>Д</a:t>
            </a:r>
            <a:r>
              <a:rPr lang="ru-RU" sz="3600" dirty="0" smtClean="0">
                <a:ea typeface="Times New Roman"/>
                <a:cs typeface="Times New Roman"/>
              </a:rPr>
              <a:t>ля </a:t>
            </a:r>
            <a:r>
              <a:rPr lang="ru-RU" sz="3600" dirty="0">
                <a:ea typeface="Times New Roman"/>
                <a:cs typeface="Times New Roman"/>
              </a:rPr>
              <a:t>ответов на вопросы приглашается семья Котова Илюши</a:t>
            </a:r>
            <a:r>
              <a:rPr lang="ru-RU" sz="3600" dirty="0" smtClean="0">
                <a:ea typeface="Times New Roman"/>
                <a:cs typeface="Times New Roman"/>
              </a:rPr>
              <a:t>.</a:t>
            </a:r>
          </a:p>
          <a:p>
            <a:pPr indent="450215"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latin typeface="Calibri"/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 smtClean="0">
                <a:ea typeface="Times New Roman"/>
                <a:cs typeface="Times New Roman"/>
              </a:rPr>
              <a:t>Какой </a:t>
            </a:r>
            <a:r>
              <a:rPr lang="ru-RU" sz="3600" i="1" dirty="0">
                <a:ea typeface="Times New Roman"/>
                <a:cs typeface="Times New Roman"/>
              </a:rPr>
              <a:t>русский народный инструмент очень похож на испанские кастаньеты? (Ложки) </a:t>
            </a:r>
            <a:endParaRPr lang="ru-RU" sz="3600" i="1" dirty="0" smtClean="0"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>
                <a:ea typeface="Times New Roman"/>
                <a:cs typeface="Times New Roman"/>
              </a:rPr>
              <a:t/>
            </a:r>
            <a:br>
              <a:rPr lang="ru-RU" sz="3600" i="1" dirty="0">
                <a:ea typeface="Times New Roman"/>
                <a:cs typeface="Times New Roman"/>
              </a:rPr>
            </a:br>
            <a:r>
              <a:rPr lang="ru-RU" sz="3600" i="1" dirty="0" smtClean="0">
                <a:ea typeface="Times New Roman"/>
                <a:cs typeface="Times New Roman"/>
              </a:rPr>
              <a:t>Певица </a:t>
            </a:r>
            <a:r>
              <a:rPr lang="ru-RU" sz="3600" i="1" dirty="0">
                <a:ea typeface="Times New Roman"/>
                <a:cs typeface="Times New Roman"/>
              </a:rPr>
              <a:t>и актриса, мастер музыкальной комедии, снимавшаяся в фильмах "Веселые ребята", "Волга-Волга", "Цирк" и др.? (Л. Орлова</a:t>
            </a:r>
            <a:r>
              <a:rPr lang="ru-RU" sz="3600" i="1" dirty="0" smtClean="0">
                <a:ea typeface="Times New Roman"/>
                <a:cs typeface="Times New Roman"/>
              </a:rPr>
              <a:t>)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 smtClean="0">
                <a:ea typeface="Times New Roman"/>
                <a:cs typeface="Times New Roman"/>
              </a:rPr>
              <a:t> </a:t>
            </a:r>
            <a:r>
              <a:rPr lang="ru-RU" sz="3600" i="1" dirty="0">
                <a:ea typeface="Times New Roman"/>
                <a:cs typeface="Times New Roman"/>
              </a:rPr>
              <a:t/>
            </a:r>
            <a:br>
              <a:rPr lang="ru-RU" sz="3600" i="1" dirty="0">
                <a:ea typeface="Times New Roman"/>
                <a:cs typeface="Times New Roman"/>
              </a:rPr>
            </a:br>
            <a:r>
              <a:rPr lang="ru-RU" sz="3600" i="1" dirty="0" smtClean="0">
                <a:ea typeface="Times New Roman"/>
                <a:cs typeface="Times New Roman"/>
              </a:rPr>
              <a:t>Как </a:t>
            </a:r>
            <a:r>
              <a:rPr lang="ru-RU" sz="3600" i="1" dirty="0">
                <a:ea typeface="Times New Roman"/>
                <a:cs typeface="Times New Roman"/>
              </a:rPr>
              <a:t>называется самая маленькая флейта? (Пикколо</a:t>
            </a:r>
            <a:r>
              <a:rPr lang="ru-RU" sz="3600" i="1" dirty="0" smtClean="0">
                <a:ea typeface="Times New Roman"/>
                <a:cs typeface="Times New Roman"/>
              </a:rPr>
              <a:t>)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 smtClean="0">
                <a:ea typeface="Times New Roman"/>
                <a:cs typeface="Times New Roman"/>
              </a:rPr>
              <a:t> </a:t>
            </a:r>
            <a:r>
              <a:rPr lang="ru-RU" sz="3600" i="1" dirty="0">
                <a:ea typeface="Times New Roman"/>
                <a:cs typeface="Times New Roman"/>
              </a:rPr>
              <a:t/>
            </a:r>
            <a:br>
              <a:rPr lang="ru-RU" sz="3600" i="1" dirty="0">
                <a:ea typeface="Times New Roman"/>
                <a:cs typeface="Times New Roman"/>
              </a:rPr>
            </a:br>
            <a:r>
              <a:rPr lang="ru-RU" sz="3600" i="1" dirty="0" smtClean="0">
                <a:ea typeface="Times New Roman"/>
                <a:cs typeface="Times New Roman"/>
              </a:rPr>
              <a:t>Какая </a:t>
            </a:r>
            <a:r>
              <a:rPr lang="ru-RU" sz="3600" i="1" dirty="0">
                <a:ea typeface="Times New Roman"/>
                <a:cs typeface="Times New Roman"/>
              </a:rPr>
              <a:t>знаменитая молдавская эстрадная певица завоевала множество поклонников в России, а на Украине получила звание "Народная артистка"? (С. Ротару</a:t>
            </a:r>
            <a:r>
              <a:rPr lang="ru-RU" sz="3600" i="1" dirty="0" smtClean="0">
                <a:ea typeface="Times New Roman"/>
                <a:cs typeface="Times New Roman"/>
              </a:rPr>
              <a:t>)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 smtClean="0">
                <a:ea typeface="Times New Roman"/>
                <a:cs typeface="Times New Roman"/>
              </a:rPr>
              <a:t> </a:t>
            </a:r>
            <a:r>
              <a:rPr lang="ru-RU" sz="3600" i="1" dirty="0">
                <a:ea typeface="Times New Roman"/>
                <a:cs typeface="Times New Roman"/>
              </a:rPr>
              <a:t/>
            </a:r>
            <a:br>
              <a:rPr lang="ru-RU" sz="3600" i="1" dirty="0">
                <a:ea typeface="Times New Roman"/>
                <a:cs typeface="Times New Roman"/>
              </a:rPr>
            </a:br>
            <a:r>
              <a:rPr lang="ru-RU" sz="3600" i="1" dirty="0" smtClean="0">
                <a:ea typeface="Times New Roman"/>
                <a:cs typeface="Times New Roman"/>
              </a:rPr>
              <a:t>Итальянский </a:t>
            </a:r>
            <a:r>
              <a:rPr lang="ru-RU" sz="3600" i="1" dirty="0">
                <a:ea typeface="Times New Roman"/>
                <a:cs typeface="Times New Roman"/>
              </a:rPr>
              <a:t>город, где ежегодно проводится знаменитый фестиваль эстрадной песни? (Сан-Ремо) </a:t>
            </a:r>
            <a:endParaRPr lang="ru-RU" sz="3600" i="1" dirty="0" smtClean="0"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i="1" dirty="0">
                <a:ea typeface="Times New Roman"/>
                <a:cs typeface="Times New Roman"/>
              </a:rPr>
              <a:t/>
            </a:r>
            <a:br>
              <a:rPr lang="ru-RU" sz="3600" i="1" dirty="0">
                <a:ea typeface="Times New Roman"/>
                <a:cs typeface="Times New Roman"/>
              </a:rPr>
            </a:br>
            <a:r>
              <a:rPr lang="ru-RU" sz="3600" i="1" dirty="0" smtClean="0">
                <a:ea typeface="Times New Roman"/>
                <a:cs typeface="Times New Roman"/>
              </a:rPr>
              <a:t>Каким </a:t>
            </a:r>
            <a:r>
              <a:rPr lang="ru-RU" sz="3600" i="1" dirty="0">
                <a:ea typeface="Times New Roman"/>
                <a:cs typeface="Times New Roman"/>
              </a:rPr>
              <a:t>термином обозначается скорость исполнения музыкального произведения? (Темп)</a:t>
            </a:r>
            <a:endParaRPr lang="ru-RU" sz="36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9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56263" cy="1054250"/>
          </a:xfrm>
        </p:spPr>
        <p:txBody>
          <a:bodyPr/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Следующие номера нашей программы будут посвящены номинациям «Наше счастливое детство» </a:t>
            </a:r>
            <a:r>
              <a:rPr lang="ru-RU" sz="2000" dirty="0" smtClean="0">
                <a:ea typeface="Times New Roman"/>
                <a:cs typeface="Times New Roman"/>
              </a:rPr>
              <a:t/>
            </a:r>
            <a:br>
              <a:rPr lang="ru-RU" sz="2000" dirty="0" smtClean="0">
                <a:ea typeface="Times New Roman"/>
                <a:cs typeface="Times New Roman"/>
              </a:rPr>
            </a:br>
            <a:r>
              <a:rPr lang="ru-RU" sz="2000" dirty="0" smtClean="0">
                <a:ea typeface="Times New Roman"/>
                <a:cs typeface="Times New Roman"/>
              </a:rPr>
              <a:t>и </a:t>
            </a:r>
            <a:r>
              <a:rPr lang="ru-RU" sz="2000" dirty="0">
                <a:ea typeface="Times New Roman"/>
                <a:cs typeface="Times New Roman"/>
              </a:rPr>
              <a:t>«Любимые мультфильмы</a:t>
            </a:r>
            <a:r>
              <a:rPr lang="ru-RU" sz="2000" dirty="0" smtClean="0">
                <a:ea typeface="Times New Roman"/>
                <a:cs typeface="Times New Roman"/>
              </a:rPr>
              <a:t>».</a:t>
            </a:r>
            <a:br>
              <a:rPr lang="ru-RU" sz="2000" dirty="0" smtClean="0">
                <a:ea typeface="Times New Roman"/>
                <a:cs typeface="Times New Roman"/>
              </a:rPr>
            </a:br>
            <a:r>
              <a:rPr lang="ru-RU" sz="2000" dirty="0">
                <a:ea typeface="Times New Roman"/>
                <a:cs typeface="Times New Roman"/>
              </a:rPr>
              <a:t>С</a:t>
            </a:r>
            <a:r>
              <a:rPr lang="ru-RU" sz="2000" dirty="0" smtClean="0">
                <a:ea typeface="Times New Roman"/>
                <a:cs typeface="Times New Roman"/>
              </a:rPr>
              <a:t>ейчас выступит самая </a:t>
            </a:r>
            <a:r>
              <a:rPr lang="ru-RU" sz="2000" dirty="0">
                <a:ea typeface="Times New Roman"/>
                <a:cs typeface="Times New Roman"/>
              </a:rPr>
              <a:t>маленькая участница нашего фестиваля – конкурса Андрианова Лиза с мамой Еленой </a:t>
            </a:r>
            <a:r>
              <a:rPr lang="ru-RU" sz="2000" dirty="0" smtClean="0">
                <a:ea typeface="Times New Roman"/>
                <a:cs typeface="Times New Roman"/>
              </a:rPr>
              <a:t>Владимировной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endParaRPr lang="ru-RU" sz="20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429000"/>
            <a:ext cx="2114550" cy="3171825"/>
          </a:xfr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3429000"/>
            <a:ext cx="2114550" cy="3171825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7" name="Горизонтальный свиток 6"/>
          <p:cNvSpPr/>
          <p:nvPr/>
        </p:nvSpPr>
        <p:spPr>
          <a:xfrm>
            <a:off x="2138613" y="3068960"/>
            <a:ext cx="5040560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989779"/>
              </p:ext>
            </p:extLst>
          </p:nvPr>
        </p:nvGraphicFramePr>
        <p:xfrm>
          <a:off x="2339752" y="3284984"/>
          <a:ext cx="60817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Документ" r:id="rId5" imgW="6081711" imgH="1022434" progId="Word.Document.12">
                  <p:embed/>
                </p:oleObj>
              </mc:Choice>
              <mc:Fallback>
                <p:oleObj name="Документ" r:id="rId5" imgW="6081711" imgH="10224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3284984"/>
                        <a:ext cx="6081713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97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7734747" cy="4502799"/>
          </a:xfrm>
        </p:spPr>
        <p:txBody>
          <a:bodyPr>
            <a:normAutofit fontScale="92500" lnSpcReduction="20000"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Теперь для участия в нашей викторине </a:t>
            </a:r>
            <a:endParaRPr lang="ru-RU" dirty="0" smtClean="0">
              <a:ea typeface="Times New Roman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приглашается </a:t>
            </a:r>
            <a:r>
              <a:rPr lang="ru-RU" dirty="0">
                <a:ea typeface="Times New Roman"/>
                <a:cs typeface="Times New Roman"/>
              </a:rPr>
              <a:t>семья </a:t>
            </a:r>
            <a:r>
              <a:rPr lang="ru-RU" dirty="0" err="1" smtClean="0">
                <a:ea typeface="Times New Roman"/>
                <a:cs typeface="Times New Roman"/>
              </a:rPr>
              <a:t>Бойковых</a:t>
            </a:r>
            <a:r>
              <a:rPr lang="ru-RU" dirty="0" smtClean="0">
                <a:ea typeface="Times New Roman"/>
                <a:cs typeface="Times New Roman"/>
              </a:rPr>
              <a:t>.</a:t>
            </a:r>
            <a:endParaRPr lang="ru-RU" sz="1600" dirty="0" smtClean="0">
              <a:latin typeface="Calibri"/>
              <a:ea typeface="Times New Roman"/>
              <a:cs typeface="Times New Roman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Какой язык является родным для эстрадной певицы </a:t>
            </a:r>
            <a:r>
              <a:rPr lang="ru-RU" i="1" dirty="0" err="1" smtClean="0">
                <a:ea typeface="Times New Roman"/>
              </a:rPr>
              <a:t>Патрисии</a:t>
            </a:r>
            <a:r>
              <a:rPr lang="ru-RU" i="1" dirty="0" smtClean="0">
                <a:ea typeface="Times New Roman"/>
              </a:rPr>
              <a:t> </a:t>
            </a:r>
            <a:r>
              <a:rPr lang="ru-RU" i="1" dirty="0" err="1" smtClean="0">
                <a:ea typeface="Times New Roman"/>
              </a:rPr>
              <a:t>Каас</a:t>
            </a:r>
            <a:r>
              <a:rPr lang="ru-RU" i="1" dirty="0" smtClean="0">
                <a:ea typeface="Times New Roman"/>
              </a:rPr>
              <a:t>? (Французский)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/>
            </a:r>
            <a:br>
              <a:rPr lang="ru-RU" i="1" dirty="0" smtClean="0">
                <a:ea typeface="Times New Roman"/>
              </a:rPr>
            </a:br>
            <a:r>
              <a:rPr lang="ru-RU" i="1" dirty="0" smtClean="0">
                <a:ea typeface="Times New Roman"/>
              </a:rPr>
              <a:t>Как называется дирижер, который руководит хором? (Хормейстер)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br>
              <a:rPr lang="ru-RU" i="1" dirty="0" smtClean="0">
                <a:ea typeface="Times New Roman"/>
              </a:rPr>
            </a:br>
            <a:r>
              <a:rPr lang="ru-RU" i="1" dirty="0" smtClean="0">
                <a:ea typeface="Times New Roman"/>
              </a:rPr>
              <a:t>Кто написал музыку к фильму Чарли Чаплина "Огни большого города"? (Чарли Чаплин)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br>
              <a:rPr lang="ru-RU" i="1" dirty="0" smtClean="0">
                <a:ea typeface="Times New Roman"/>
              </a:rPr>
            </a:br>
            <a:r>
              <a:rPr lang="ru-RU" i="1" dirty="0" smtClean="0">
                <a:ea typeface="Times New Roman"/>
              </a:rPr>
              <a:t>В какой стране возникла популярная в 70-80-е годы группа "АББА"? (Швеция)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br>
              <a:rPr lang="ru-RU" i="1" dirty="0" smtClean="0">
                <a:ea typeface="Times New Roman"/>
              </a:rPr>
            </a:br>
            <a:r>
              <a:rPr lang="ru-RU" i="1" dirty="0" smtClean="0">
                <a:ea typeface="Times New Roman"/>
              </a:rPr>
              <a:t>Какой музыкальный инструмент сочетает в себе фортепиано и гармонь? (Аккордеон) </a:t>
            </a:r>
            <a:br>
              <a:rPr lang="ru-RU" i="1" dirty="0" smtClean="0"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8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780928"/>
            <a:ext cx="3960440" cy="2955779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Все дети любят сказки. И кто же не знает прекрасную музыку Максима Дунаевского «Летучий корабль». </a:t>
            </a:r>
            <a:r>
              <a:rPr lang="ru-RU" sz="2000" dirty="0" smtClean="0">
                <a:ea typeface="Times New Roman"/>
                <a:cs typeface="Times New Roman"/>
              </a:rPr>
              <a:t>Послушаем песни </a:t>
            </a:r>
            <a:r>
              <a:rPr lang="ru-RU" sz="2000" dirty="0">
                <a:ea typeface="Times New Roman"/>
                <a:cs typeface="Times New Roman"/>
              </a:rPr>
              <a:t>царевны – Забавы и частушки Бабок – </a:t>
            </a:r>
            <a:r>
              <a:rPr lang="ru-RU" sz="2000" dirty="0" err="1" smtClean="0">
                <a:ea typeface="Times New Roman"/>
                <a:cs typeface="Times New Roman"/>
              </a:rPr>
              <a:t>Ёжек</a:t>
            </a:r>
            <a:r>
              <a:rPr lang="ru-RU" sz="2000" dirty="0" smtClean="0">
                <a:ea typeface="Times New Roman"/>
                <a:cs typeface="Times New Roman"/>
              </a:rPr>
              <a:t>.</a:t>
            </a:r>
            <a:endParaRPr lang="ru-RU" sz="20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99992" y="3848962"/>
            <a:ext cx="4536504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682032"/>
              </p:ext>
            </p:extLst>
          </p:nvPr>
        </p:nvGraphicFramePr>
        <p:xfrm>
          <a:off x="4644008" y="4077072"/>
          <a:ext cx="6081713" cy="1130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Документ" r:id="rId4" imgW="6081711" imgH="1197092" progId="Word.Document.12">
                  <p:embed/>
                </p:oleObj>
              </mc:Choice>
              <mc:Fallback>
                <p:oleObj name="Документ" r:id="rId4" imgW="6081711" imgH="11970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4008" y="4077072"/>
                        <a:ext cx="6081713" cy="1130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96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34747" cy="4358783"/>
          </a:xfrm>
        </p:spPr>
        <p:txBody>
          <a:bodyPr>
            <a:normAutofit fontScale="92500" lnSpcReduction="20000"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Пришло время отвечать на вопросы семье </a:t>
            </a:r>
            <a:r>
              <a:rPr lang="ru-RU" dirty="0" err="1">
                <a:ea typeface="Times New Roman"/>
                <a:cs typeface="Times New Roman"/>
              </a:rPr>
              <a:t>Митюшова</a:t>
            </a:r>
            <a:r>
              <a:rPr lang="ru-RU" dirty="0">
                <a:ea typeface="Times New Roman"/>
                <a:cs typeface="Times New Roman"/>
              </a:rPr>
              <a:t> Никиты.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Какой </a:t>
            </a:r>
            <a:r>
              <a:rPr lang="ru-RU" i="1" dirty="0">
                <a:ea typeface="Times New Roman"/>
              </a:rPr>
              <a:t>европейский город считают родиной вальса? (Вена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Старинный </a:t>
            </a:r>
            <a:r>
              <a:rPr lang="ru-RU" i="1" dirty="0">
                <a:ea typeface="Times New Roman"/>
              </a:rPr>
              <a:t>бальный танец, созвучный по названию с бегом лошади? (Галоп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О </a:t>
            </a:r>
            <a:r>
              <a:rPr lang="ru-RU" i="1" dirty="0">
                <a:ea typeface="Times New Roman"/>
              </a:rPr>
              <a:t>каком военном чине казачьего войска упоминают в своих песнях А. Розенбаум и О. Газманов? (</a:t>
            </a:r>
            <a:r>
              <a:rPr lang="ru-RU" i="1" dirty="0" smtClean="0">
                <a:ea typeface="Times New Roman"/>
              </a:rPr>
              <a:t>Есаул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)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Назовите </a:t>
            </a:r>
            <a:r>
              <a:rPr lang="ru-RU" i="1" dirty="0">
                <a:ea typeface="Times New Roman"/>
              </a:rPr>
              <a:t>птицу, которую называют "певцом русских полей". (Жаворонок) </a:t>
            </a:r>
            <a:endParaRPr lang="ru-RU" i="1" dirty="0" smtClean="0">
              <a:ea typeface="Times New Roman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Музыкальное </a:t>
            </a:r>
            <a:r>
              <a:rPr lang="ru-RU" i="1" dirty="0">
                <a:ea typeface="Times New Roman"/>
              </a:rPr>
              <a:t>произведение, предназначенное для организованного движения войск, массовых шествий, ходьбы? (Марш) </a:t>
            </a:r>
            <a:br>
              <a:rPr lang="ru-RU" i="1" dirty="0"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56263" cy="5040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А сейчас мы отправимся в жаркую Африку. </a:t>
            </a:r>
            <a:r>
              <a:rPr lang="ru-RU" sz="44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44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212976"/>
            <a:ext cx="3693220" cy="3171825"/>
          </a:xfr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429000"/>
            <a:ext cx="3800475" cy="2858309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Горизонтальный свиток 8"/>
          <p:cNvSpPr/>
          <p:nvPr/>
        </p:nvSpPr>
        <p:spPr>
          <a:xfrm>
            <a:off x="2267744" y="2132856"/>
            <a:ext cx="4680520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241176"/>
              </p:ext>
            </p:extLst>
          </p:nvPr>
        </p:nvGraphicFramePr>
        <p:xfrm>
          <a:off x="2483768" y="2399086"/>
          <a:ext cx="608171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Документ" r:id="rId5" imgW="6081711" imgH="849932" progId="Word.Document.12">
                  <p:embed/>
                </p:oleObj>
              </mc:Choice>
              <mc:Fallback>
                <p:oleObj name="Документ" r:id="rId5" imgW="6081711" imgH="8499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3768" y="2399086"/>
                        <a:ext cx="6081713" cy="849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1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980728"/>
            <a:ext cx="7734747" cy="4286775"/>
          </a:xfrm>
        </p:spPr>
        <p:txBody>
          <a:bodyPr>
            <a:normAutofit fontScale="85000" lnSpcReduction="10000"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Кто у нас ещё не играл?</a:t>
            </a:r>
            <a:r>
              <a:rPr lang="ru-RU" u="sng" dirty="0">
                <a:ea typeface="Times New Roman"/>
                <a:cs typeface="Times New Roman"/>
              </a:rPr>
              <a:t>  </a:t>
            </a:r>
            <a:endParaRPr lang="ru-RU" u="sng" dirty="0" smtClean="0">
              <a:ea typeface="Times New Roman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Лизонька</a:t>
            </a:r>
            <a:r>
              <a:rPr lang="ru-RU" dirty="0">
                <a:ea typeface="Times New Roman"/>
                <a:cs typeface="Times New Roman"/>
              </a:rPr>
              <a:t>! Бери маму, и выходите на сцену.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  <a:cs typeface="Times New Roman"/>
              </a:rPr>
              <a:t>Артистка</a:t>
            </a:r>
            <a:r>
              <a:rPr lang="ru-RU" i="1" dirty="0">
                <a:ea typeface="Times New Roman"/>
                <a:cs typeface="Times New Roman"/>
              </a:rPr>
              <a:t>, исполняющая главную роль в опере или балете? (Примадонна) </a:t>
            </a:r>
            <a:endParaRPr lang="ru-RU" i="1" dirty="0" smtClean="0"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i="1" dirty="0">
                <a:ea typeface="Times New Roman"/>
                <a:cs typeface="Times New Roman"/>
              </a:rPr>
              <a:t/>
            </a:r>
            <a:br>
              <a:rPr lang="ru-RU" i="1" dirty="0">
                <a:ea typeface="Times New Roman"/>
                <a:cs typeface="Times New Roman"/>
              </a:rPr>
            </a:br>
            <a:r>
              <a:rPr lang="ru-RU" i="1" dirty="0" smtClean="0">
                <a:ea typeface="Times New Roman"/>
                <a:cs typeface="Times New Roman"/>
              </a:rPr>
              <a:t>Как </a:t>
            </a:r>
            <a:r>
              <a:rPr lang="ru-RU" i="1" dirty="0">
                <a:ea typeface="Times New Roman"/>
                <a:cs typeface="Times New Roman"/>
              </a:rPr>
              <a:t>называется соловьиная песня? (Трель</a:t>
            </a:r>
            <a:r>
              <a:rPr lang="ru-RU" i="1" dirty="0" smtClean="0">
                <a:ea typeface="Times New Roman"/>
                <a:cs typeface="Times New Roman"/>
              </a:rPr>
              <a:t>)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  <a:cs typeface="Times New Roman"/>
              </a:rPr>
              <a:t> </a:t>
            </a:r>
            <a:r>
              <a:rPr lang="ru-RU" i="1" dirty="0">
                <a:ea typeface="Times New Roman"/>
                <a:cs typeface="Times New Roman"/>
              </a:rPr>
              <a:t/>
            </a:r>
            <a:br>
              <a:rPr lang="ru-RU" i="1" dirty="0">
                <a:ea typeface="Times New Roman"/>
                <a:cs typeface="Times New Roman"/>
              </a:rPr>
            </a:br>
            <a:r>
              <a:rPr lang="ru-RU" i="1" dirty="0" smtClean="0">
                <a:ea typeface="Times New Roman"/>
                <a:cs typeface="Times New Roman"/>
              </a:rPr>
              <a:t>Русский </a:t>
            </a:r>
            <a:r>
              <a:rPr lang="ru-RU" i="1" dirty="0">
                <a:ea typeface="Times New Roman"/>
                <a:cs typeface="Times New Roman"/>
              </a:rPr>
              <a:t>народный трехструнный щипковый инструмент? (Балалайка) </a:t>
            </a:r>
            <a:endParaRPr lang="ru-RU" i="1" dirty="0" smtClean="0"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i="1" dirty="0">
                <a:ea typeface="Times New Roman"/>
                <a:cs typeface="Times New Roman"/>
              </a:rPr>
              <a:t/>
            </a:r>
            <a:br>
              <a:rPr lang="ru-RU" i="1" dirty="0">
                <a:ea typeface="Times New Roman"/>
                <a:cs typeface="Times New Roman"/>
              </a:rPr>
            </a:br>
            <a:r>
              <a:rPr lang="ru-RU" i="1" dirty="0" smtClean="0">
                <a:ea typeface="Times New Roman"/>
                <a:cs typeface="Times New Roman"/>
              </a:rPr>
              <a:t>Каким </a:t>
            </a:r>
            <a:r>
              <a:rPr lang="ru-RU" i="1" dirty="0">
                <a:ea typeface="Times New Roman"/>
                <a:cs typeface="Times New Roman"/>
              </a:rPr>
              <a:t>музыкальным инструментом владел Садко? (Гусли) </a:t>
            </a:r>
            <a:endParaRPr lang="ru-RU" i="1" dirty="0" smtClean="0">
              <a:ea typeface="Times New Roman"/>
              <a:cs typeface="Times New Roman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i="1" dirty="0">
                <a:ea typeface="Times New Roman"/>
                <a:cs typeface="Times New Roman"/>
              </a:rPr>
              <a:t/>
            </a:r>
            <a:br>
              <a:rPr lang="ru-RU" i="1" dirty="0">
                <a:ea typeface="Times New Roman"/>
                <a:cs typeface="Times New Roman"/>
              </a:rPr>
            </a:br>
            <a:r>
              <a:rPr lang="ru-RU" i="1" dirty="0" smtClean="0">
                <a:ea typeface="Times New Roman"/>
                <a:cs typeface="Times New Roman"/>
              </a:rPr>
              <a:t>Самый </a:t>
            </a:r>
            <a:r>
              <a:rPr lang="ru-RU" i="1" dirty="0">
                <a:ea typeface="Times New Roman"/>
                <a:cs typeface="Times New Roman"/>
              </a:rPr>
              <a:t>большой духовой музыкальный инструмент? (Орган) 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56263" cy="1054250"/>
          </a:xfrm>
        </p:spPr>
        <p:txBody>
          <a:bodyPr/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И завершает наш фестиваль </a:t>
            </a:r>
            <a:r>
              <a:rPr lang="ru-RU" sz="2000" dirty="0" smtClean="0">
                <a:ea typeface="Times New Roman"/>
                <a:cs typeface="Times New Roman"/>
              </a:rPr>
              <a:t/>
            </a:r>
            <a:br>
              <a:rPr lang="ru-RU" sz="2000" dirty="0" smtClean="0">
                <a:ea typeface="Times New Roman"/>
                <a:cs typeface="Times New Roman"/>
              </a:rPr>
            </a:br>
            <a:r>
              <a:rPr lang="ru-RU" sz="2000" dirty="0" smtClean="0">
                <a:ea typeface="Times New Roman"/>
                <a:cs typeface="Times New Roman"/>
              </a:rPr>
              <a:t>номер </a:t>
            </a:r>
            <a:r>
              <a:rPr lang="ru-RU" sz="2000" dirty="0">
                <a:ea typeface="Times New Roman"/>
                <a:cs typeface="Times New Roman"/>
              </a:rPr>
              <a:t>семьи Котовых – Колесниковых.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dirty="0">
                <a:ea typeface="Times New Roman"/>
                <a:cs typeface="Times New Roman"/>
              </a:rPr>
              <a:t>В семье не всегда бывает всё гладко, но чтобы не произошло, надо всегда говорить себе слова песни из репертуара Леонида Утёсова «Всё </a:t>
            </a:r>
            <a:r>
              <a:rPr lang="ru-RU" sz="2000" dirty="0" smtClean="0">
                <a:ea typeface="Times New Roman"/>
                <a:cs typeface="Times New Roman"/>
              </a:rPr>
              <a:t>хорошо!»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933056"/>
            <a:ext cx="2725762" cy="1817174"/>
          </a:xfr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4437112"/>
            <a:ext cx="2508523" cy="1831221"/>
          </a:xfr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4869160"/>
            <a:ext cx="2627784" cy="175185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8" name="Горизонтальный свиток 7"/>
          <p:cNvSpPr/>
          <p:nvPr/>
        </p:nvSpPr>
        <p:spPr>
          <a:xfrm>
            <a:off x="1979712" y="2492896"/>
            <a:ext cx="4896544" cy="13681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445297"/>
              </p:ext>
            </p:extLst>
          </p:nvPr>
        </p:nvGraphicFramePr>
        <p:xfrm>
          <a:off x="2195736" y="2708920"/>
          <a:ext cx="60817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Документ" r:id="rId6" imgW="6081711" imgH="1372110" progId="Word.Document.12">
                  <p:embed/>
                </p:oleObj>
              </mc:Choice>
              <mc:Fallback>
                <p:oleObj name="Документ" r:id="rId6" imgW="6081711" imgH="13721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5736" y="2708920"/>
                        <a:ext cx="6081713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Выявление талантливых, творческих семей среди семей воспитанников групп старшего дошкольного возраста;</a:t>
            </a:r>
          </a:p>
          <a:p>
            <a:pPr lvl="0"/>
            <a:r>
              <a:rPr lang="ru-RU" dirty="0"/>
              <a:t>Формирование общественного представления о творческих семьях;</a:t>
            </a:r>
          </a:p>
          <a:p>
            <a:pPr lvl="0"/>
            <a:r>
              <a:rPr lang="ru-RU" dirty="0"/>
              <a:t>Расширение контактов с семьями воспитанников;</a:t>
            </a:r>
          </a:p>
          <a:p>
            <a:pPr lvl="0"/>
            <a:r>
              <a:rPr lang="ru-RU" dirty="0"/>
              <a:t>Привлечение внимания к проблеме внутрисемейных отношений;</a:t>
            </a:r>
          </a:p>
          <a:p>
            <a:pPr lvl="0"/>
            <a:r>
              <a:rPr lang="ru-RU" dirty="0"/>
              <a:t>Пропаганда семейных ценностей;</a:t>
            </a:r>
          </a:p>
          <a:p>
            <a:pPr lvl="0"/>
            <a:r>
              <a:rPr lang="ru-RU" dirty="0"/>
              <a:t>Создание условий для реализации творческого потенциала семей;</a:t>
            </a:r>
          </a:p>
          <a:p>
            <a:pPr lvl="0"/>
            <a:r>
              <a:rPr lang="ru-RU" dirty="0"/>
              <a:t>Организация содержательного и культурного досуга молодых семей;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Цели и задачи фестиваля - конкурса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47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734747" cy="4214767"/>
          </a:xfrm>
        </p:spPr>
        <p:txBody>
          <a:bodyPr>
            <a:normAutofit fontScale="92500" lnSpcReduction="20000"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Завершает «Конкурс </a:t>
            </a:r>
            <a:r>
              <a:rPr lang="ru-RU" dirty="0" smtClean="0">
                <a:ea typeface="Times New Roman"/>
                <a:cs typeface="Times New Roman"/>
              </a:rPr>
              <a:t>эрудитов</a:t>
            </a:r>
            <a:r>
              <a:rPr lang="ru-RU" dirty="0">
                <a:ea typeface="Times New Roman"/>
                <a:cs typeface="Times New Roman"/>
              </a:rPr>
              <a:t>» семья  Токаревых.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Талантливый </a:t>
            </a:r>
            <a:r>
              <a:rPr lang="ru-RU" i="1" dirty="0">
                <a:ea typeface="Times New Roman"/>
              </a:rPr>
              <a:t>музыкант-скрипач, руководитель ансамбля "Виртуозы Москвы"? (В. Спиваков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Писатель </a:t>
            </a:r>
            <a:r>
              <a:rPr lang="ru-RU" i="1" dirty="0">
                <a:ea typeface="Times New Roman"/>
              </a:rPr>
              <a:t>Э. Успенский придумал крокодила Гену, а кто из композиторов "научил" этого персонажа петь? (В. </a:t>
            </a:r>
            <a:r>
              <a:rPr lang="ru-RU" i="1" dirty="0" err="1">
                <a:ea typeface="Times New Roman"/>
              </a:rPr>
              <a:t>Шаинский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Город </a:t>
            </a:r>
            <a:r>
              <a:rPr lang="ru-RU" i="1" dirty="0">
                <a:ea typeface="Times New Roman"/>
              </a:rPr>
              <a:t>в Московской области, где находится дом-музей П.И: Чайковского? (Клин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Как </a:t>
            </a:r>
            <a:r>
              <a:rPr lang="ru-RU" i="1" dirty="0">
                <a:ea typeface="Times New Roman"/>
              </a:rPr>
              <a:t>называют страстного любителя пения, музыки? (Меломан</a:t>
            </a:r>
            <a:r>
              <a:rPr lang="ru-RU" i="1" dirty="0" smtClean="0">
                <a:ea typeface="Times New Roman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ea typeface="Times New Roman"/>
              </a:rPr>
              <a:t> </a:t>
            </a:r>
            <a:r>
              <a:rPr lang="ru-RU" i="1" dirty="0">
                <a:ea typeface="Times New Roman"/>
              </a:rPr>
              <a:t/>
            </a:r>
            <a:br>
              <a:rPr lang="ru-RU" i="1" dirty="0">
                <a:ea typeface="Times New Roman"/>
              </a:rPr>
            </a:br>
            <a:r>
              <a:rPr lang="ru-RU" i="1" dirty="0" smtClean="0">
                <a:ea typeface="Times New Roman"/>
              </a:rPr>
              <a:t>Этот </a:t>
            </a:r>
            <a:r>
              <a:rPr lang="ru-RU" i="1" dirty="0">
                <a:ea typeface="Times New Roman"/>
              </a:rPr>
              <a:t>инструмент используется как эталон высоты при настройке музыкальных инструментов. (Камертон) </a:t>
            </a:r>
            <a:br>
              <a:rPr lang="ru-RU" i="1" dirty="0"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8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10159">
            <a:off x="483379" y="2316910"/>
            <a:ext cx="3340743" cy="2227163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56263" cy="105425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ea typeface="Times New Roman"/>
                <a:cs typeface="Times New Roman"/>
              </a:rPr>
              <a:t>2-й ведущий</a:t>
            </a:r>
            <a:r>
              <a:rPr lang="ru-RU" sz="2000" dirty="0">
                <a:ea typeface="Times New Roman"/>
                <a:cs typeface="Times New Roman"/>
              </a:rPr>
              <a:t>: Просим жюри подвести итоги. И пока оно совещается, приглашаем на сцену всех участников нашего фестиваля для исполнения общей песни  </a:t>
            </a:r>
            <a:br>
              <a:rPr lang="ru-RU" sz="2000" dirty="0">
                <a:ea typeface="Times New Roman"/>
                <a:cs typeface="Times New Roman"/>
              </a:rPr>
            </a:br>
            <a:r>
              <a:rPr lang="ru-RU" sz="2000" i="1" dirty="0">
                <a:ea typeface="Times New Roman"/>
                <a:cs typeface="Times New Roman"/>
              </a:rPr>
              <a:t>«Подари улыбку миру»  муз. </a:t>
            </a:r>
            <a:r>
              <a:rPr lang="ru-RU" sz="2000" i="1" dirty="0" err="1">
                <a:ea typeface="Times New Roman"/>
                <a:cs typeface="Times New Roman"/>
              </a:rPr>
              <a:t>A.Вaрлaмoва</a:t>
            </a:r>
            <a:r>
              <a:rPr lang="ru-RU" sz="2000" i="1" dirty="0">
                <a:ea typeface="Times New Roman"/>
                <a:cs typeface="Times New Roman"/>
              </a:rPr>
              <a:t>, сл. </a:t>
            </a:r>
            <a:r>
              <a:rPr lang="ru-RU" sz="2000" i="1" dirty="0" err="1">
                <a:ea typeface="Times New Roman"/>
                <a:cs typeface="Times New Roman"/>
              </a:rPr>
              <a:t>O.Сaзoнoвой</a:t>
            </a:r>
            <a:r>
              <a:rPr lang="ru-RU" sz="2000" i="1" dirty="0">
                <a:ea typeface="Times New Roman"/>
                <a:cs typeface="Times New Roman"/>
              </a:rPr>
              <a:t>. 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8778">
            <a:off x="5438752" y="2276872"/>
            <a:ext cx="3275856" cy="218390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4576346"/>
            <a:ext cx="3203848" cy="21358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065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2348880"/>
            <a:ext cx="2707613" cy="4061420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ea typeface="Times New Roman"/>
              </a:rPr>
              <a:t>Оглашаются итоги фестиваля – конкурса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583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ea typeface="Times New Roman"/>
              </a:rPr>
              <a:t>Сегодняшняя встреча была для нас праздником. Давайте же почаще устраивать себе такие праздники в кругу семьи. Пусть в ваших семьях будет тепло, уютно. Пусть наши дети </a:t>
            </a:r>
            <a:r>
              <a:rPr lang="ru-RU" sz="2000" dirty="0" smtClean="0">
                <a:ea typeface="Times New Roman"/>
              </a:rPr>
              <a:t>любят песни!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2492896"/>
            <a:ext cx="2584450" cy="3876675"/>
          </a:xfr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910417"/>
            <a:ext cx="3803650" cy="2535766"/>
          </a:xfrm>
          <a:ln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319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639967"/>
          </a:xfrm>
        </p:spPr>
        <p:txBody>
          <a:bodyPr/>
          <a:lstStyle/>
          <a:p>
            <a:r>
              <a:rPr lang="ru-RU" sz="3200" dirty="0" smtClean="0"/>
              <a:t>Номинации: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7734747" cy="525780"/>
          </a:xfrm>
        </p:spPr>
        <p:txBody>
          <a:bodyPr/>
          <a:lstStyle/>
          <a:p>
            <a:r>
              <a:rPr lang="ru-RU" dirty="0" smtClean="0"/>
              <a:t>Вокал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645024"/>
            <a:ext cx="7754713" cy="6399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Тематика песен: </a:t>
            </a:r>
            <a:endParaRPr lang="ru-RU" sz="3200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827584" y="4284991"/>
            <a:ext cx="7734747" cy="5257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8000" dirty="0">
                <a:ea typeface="Calibri"/>
                <a:cs typeface="Times New Roman"/>
              </a:rPr>
              <a:t>«Счастливое детство»;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8000" dirty="0">
                <a:ea typeface="Calibri"/>
                <a:cs typeface="Times New Roman"/>
              </a:rPr>
              <a:t>«Родина моя»;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8000" dirty="0">
                <a:ea typeface="Calibri"/>
                <a:cs typeface="Times New Roman"/>
              </a:rPr>
              <a:t>«К юбилею Победы»;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8000" dirty="0">
                <a:ea typeface="Calibri"/>
                <a:cs typeface="Times New Roman"/>
              </a:rPr>
              <a:t>«Любимые мультфильмы»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56263" cy="4176464"/>
          </a:xfrm>
        </p:spPr>
        <p:txBody>
          <a:bodyPr/>
          <a:lstStyle/>
          <a:p>
            <a:r>
              <a:rPr lang="ru-RU" i="1" dirty="0"/>
              <a:t> </a:t>
            </a:r>
            <a:r>
              <a:rPr lang="ru-RU" i="1" dirty="0" smtClean="0"/>
              <a:t>  </a:t>
            </a:r>
            <a:r>
              <a:rPr lang="ru-RU" sz="2000" dirty="0" smtClean="0"/>
              <a:t>К </a:t>
            </a:r>
            <a:r>
              <a:rPr lang="ru-RU" sz="2000" dirty="0"/>
              <a:t>участию в фестивале допускаются все желающие, составляющие команду из трех и более человек (один-два взрослых  и дети). Принцип родства желателен. Допустимо участие команд- представителей разных детских садов, организаций,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учреждений </a:t>
            </a:r>
            <a:r>
              <a:rPr lang="ru-RU" sz="2000" dirty="0"/>
              <a:t>и т. д. </a:t>
            </a:r>
            <a:br>
              <a:rPr lang="ru-RU" sz="2000" dirty="0"/>
            </a:br>
            <a:r>
              <a:rPr lang="ru-RU" sz="2000" dirty="0"/>
              <a:t>        На предварительном этапе проводится анкетирование родителей с целью выяснить владение музыкальными инструментами, способности петь, танцевать, принимаются заявки на участие в фестивале от семей. </a:t>
            </a:r>
            <a:r>
              <a:rPr lang="ru-RU" sz="2000" dirty="0" smtClean="0"/>
              <a:t>Викторина  «Эрудит»  проводится </a:t>
            </a:r>
            <a:r>
              <a:rPr lang="ru-RU" sz="2000" dirty="0"/>
              <a:t>среди команд между номерами домашнего задания на тему  "Визитная карточка" (номер художественной самодеятельности, костюмы, оформление номера средствами мультимедиа, хореография).</a:t>
            </a:r>
          </a:p>
        </p:txBody>
      </p:sp>
    </p:spTree>
    <p:extLst>
      <p:ext uri="{BB962C8B-B14F-4D97-AF65-F5344CB8AC3E}">
        <p14:creationId xmlns:p14="http://schemas.microsoft.com/office/powerpoint/2010/main" val="23312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756263" cy="3650932"/>
          </a:xfrm>
        </p:spPr>
        <p:txBody>
          <a:bodyPr/>
          <a:lstStyle/>
          <a:p>
            <a:r>
              <a:rPr lang="ru-RU" sz="2000" dirty="0" smtClean="0"/>
              <a:t>           Фестиваль </a:t>
            </a:r>
            <a:r>
              <a:rPr lang="ru-RU" sz="2000" dirty="0"/>
              <a:t>оценивает жюри по установленным критериям.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случае равенства очков у двух или более команд между ними проводится дополнительный конкурс. </a:t>
            </a:r>
            <a:br>
              <a:rPr lang="ru-RU" sz="2000" dirty="0"/>
            </a:br>
            <a:r>
              <a:rPr lang="ru-RU" sz="2000" dirty="0"/>
              <a:t>           Фестиваль проводится в музыкальном зале. </a:t>
            </a:r>
            <a:br>
              <a:rPr lang="ru-RU" sz="2000" dirty="0"/>
            </a:br>
            <a:r>
              <a:rPr lang="ru-RU" sz="2000" dirty="0"/>
              <a:t>Оформление: эмблема </a:t>
            </a:r>
            <a:r>
              <a:rPr lang="ru-RU" sz="2000" dirty="0" smtClean="0"/>
              <a:t>конкурса </a:t>
            </a:r>
            <a:r>
              <a:rPr lang="ru-RU" sz="2000" dirty="0"/>
              <a:t>в виде нотного стана со </a:t>
            </a:r>
            <a:r>
              <a:rPr lang="ru-RU" sz="2000" dirty="0" smtClean="0"/>
              <a:t>скрипичным ключом и надписью "Поющая семья", ноты, шары. Музыкальный зал разделен на «зоны»: сцена, места для команд, столик жюри, гости.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0124" y="3212976"/>
            <a:ext cx="2249471" cy="3374207"/>
          </a:xfr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56263" cy="3240360"/>
          </a:xfrm>
        </p:spPr>
        <p:txBody>
          <a:bodyPr/>
          <a:lstStyle/>
          <a:p>
            <a:pPr algn="l"/>
            <a:r>
              <a:rPr lang="ru-RU" sz="2000" i="1" dirty="0"/>
              <a:t>1-й ведущий</a:t>
            </a:r>
            <a:r>
              <a:rPr lang="ru-RU" sz="2000" dirty="0"/>
              <a:t>: Добрый вечер! </a:t>
            </a:r>
            <a:br>
              <a:rPr lang="ru-RU" sz="2000" dirty="0"/>
            </a:br>
            <a:r>
              <a:rPr lang="ru-RU" sz="2000" i="1" dirty="0"/>
              <a:t>2-й ведущий</a:t>
            </a:r>
            <a:r>
              <a:rPr lang="ru-RU" sz="2000" dirty="0"/>
              <a:t>: А что это значит? </a:t>
            </a:r>
            <a:br>
              <a:rPr lang="ru-RU" sz="2000" dirty="0"/>
            </a:br>
            <a:r>
              <a:rPr lang="ru-RU" sz="2000" i="1" dirty="0"/>
              <a:t>1-й ведущий</a:t>
            </a:r>
            <a:r>
              <a:rPr lang="ru-RU" sz="2000" dirty="0"/>
              <a:t>: </a:t>
            </a:r>
            <a:br>
              <a:rPr lang="ru-RU" sz="2000" dirty="0"/>
            </a:br>
            <a:r>
              <a:rPr lang="ru-RU" sz="2000" dirty="0"/>
              <a:t>Значит, день был по-доброму начат, </a:t>
            </a:r>
            <a:br>
              <a:rPr lang="ru-RU" sz="2000" dirty="0"/>
            </a:br>
            <a:r>
              <a:rPr lang="ru-RU" sz="2000" dirty="0"/>
              <a:t>Значит, день был по-доброму прожит, </a:t>
            </a:r>
            <a:br>
              <a:rPr lang="ru-RU" sz="2000" dirty="0"/>
            </a:br>
            <a:r>
              <a:rPr lang="ru-RU" sz="2000" dirty="0"/>
              <a:t>Он умножит счастливые дни. </a:t>
            </a:r>
            <a:br>
              <a:rPr lang="ru-RU" sz="2000" dirty="0"/>
            </a:br>
            <a:r>
              <a:rPr lang="ru-RU" sz="2000" i="1" dirty="0"/>
              <a:t>2-й ведущий</a:t>
            </a:r>
            <a:r>
              <a:rPr lang="ru-RU" sz="2000" dirty="0"/>
              <a:t>: Мы надеемся, что сегодняшний вечер будет для всех нас не только добрым, но интересным и веселым. </a:t>
            </a:r>
            <a:br>
              <a:rPr lang="ru-RU" sz="2000" dirty="0"/>
            </a:br>
            <a:r>
              <a:rPr lang="ru-RU" sz="2000" i="1" dirty="0"/>
              <a:t>1-й ведущий</a:t>
            </a:r>
            <a:r>
              <a:rPr lang="ru-RU" sz="2000" dirty="0"/>
              <a:t>: Приветствуем всех участников нашей программы. Встречайте аплодисментами! 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Звучат фанфары.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8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2564904"/>
            <a:ext cx="5817394" cy="3878263"/>
          </a:xfr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56263" cy="1054250"/>
          </a:xfrm>
        </p:spPr>
        <p:txBody>
          <a:bodyPr/>
          <a:lstStyle/>
          <a:p>
            <a:r>
              <a:rPr lang="ru-RU" sz="2000" i="1" dirty="0"/>
              <a:t>2-й ведущий</a:t>
            </a:r>
            <a:r>
              <a:rPr lang="ru-RU" sz="2000" dirty="0"/>
              <a:t>: Как вы уже знаете, у нас не просто вечер, а фестиваль -  конкурс. А что за конкурс без компетентного жюри</a:t>
            </a:r>
            <a:r>
              <a:rPr lang="ru-RU" sz="2000" dirty="0" smtClean="0"/>
              <a:t>?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Ведущие представляют жюри.</a:t>
            </a: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47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756263" cy="1054250"/>
          </a:xfrm>
        </p:spPr>
        <p:txBody>
          <a:bodyPr/>
          <a:lstStyle/>
          <a:p>
            <a:r>
              <a:rPr lang="ru-RU" sz="2000" i="1" dirty="0"/>
              <a:t>1-й ведущий</a:t>
            </a:r>
            <a:r>
              <a:rPr lang="ru-RU" sz="2000" dirty="0"/>
              <a:t>: Сначала мы хотели бы познакомиться с нашими участниками поближе. Первый конкурс «Блиц-опрос».</a:t>
            </a:r>
            <a:br>
              <a:rPr lang="ru-RU" sz="2000" dirty="0"/>
            </a:br>
            <a:r>
              <a:rPr lang="ru-RU" sz="2000" i="1" dirty="0"/>
              <a:t>Каждая команда (взрослый) коротко рассказывает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о </a:t>
            </a:r>
            <a:r>
              <a:rPr lang="ru-RU" sz="2000" i="1" dirty="0"/>
              <a:t>досугах свой семьи</a:t>
            </a:r>
            <a:r>
              <a:rPr lang="ru-RU" sz="2000" i="1" dirty="0" smtClean="0"/>
              <a:t>.</a:t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2-й ведущий:  А сейчас - основная часть нашей программы - "Визитная карточка". </a:t>
            </a:r>
            <a:br>
              <a:rPr lang="ru-RU" sz="2000" dirty="0"/>
            </a:br>
            <a:r>
              <a:rPr lang="ru-RU" sz="2000" i="1" dirty="0"/>
              <a:t>Каждая команда поочередно представляет визитную карточку - номер художественной самодеятельности (песню), презентацию на тему семьи, хореографическое сопровождение песни. Максимальная оценка жюри - 10 баллов.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211504"/>
            <a:ext cx="3419872" cy="22799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4259510"/>
            <a:ext cx="3347864" cy="223190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294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56263" cy="1054250"/>
          </a:xfrm>
        </p:spPr>
        <p:txBody>
          <a:bodyPr/>
          <a:lstStyle/>
          <a:p>
            <a:r>
              <a:rPr lang="ru-RU" sz="2000" dirty="0"/>
              <a:t>Начинает наш фестиваль семья </a:t>
            </a:r>
            <a:r>
              <a:rPr lang="ru-RU" sz="2000" dirty="0" err="1"/>
              <a:t>Бойковых</a:t>
            </a:r>
            <a:r>
              <a:rPr lang="ru-RU" sz="2000" dirty="0"/>
              <a:t> 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Андрюша, Артём и Алёша ходят в наш соседний детский </a:t>
            </a:r>
            <a:r>
              <a:rPr lang="ru-RU" sz="2000" dirty="0" smtClean="0"/>
              <a:t>сад, </a:t>
            </a:r>
            <a:r>
              <a:rPr lang="ru-RU" sz="2000" dirty="0"/>
              <a:t>а их мама Наталья Николаевна там работает воспитателем.</a:t>
            </a:r>
            <a:br>
              <a:rPr lang="ru-RU" sz="2000" dirty="0"/>
            </a:br>
            <a:r>
              <a:rPr lang="ru-RU" sz="2000" dirty="0"/>
              <a:t>Мы решили этой песней открыть наш конкурс, потому что в ней поётся о семейной дружбе, о совместных радостях.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26" y="3933056"/>
            <a:ext cx="3803650" cy="2535766"/>
          </a:xfr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933056"/>
            <a:ext cx="3803650" cy="2535766"/>
          </a:xfr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Горизонтальный свиток 6"/>
          <p:cNvSpPr/>
          <p:nvPr/>
        </p:nvSpPr>
        <p:spPr>
          <a:xfrm>
            <a:off x="2123728" y="2132856"/>
            <a:ext cx="4968552" cy="1584176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041483"/>
              </p:ext>
            </p:extLst>
          </p:nvPr>
        </p:nvGraphicFramePr>
        <p:xfrm>
          <a:off x="2138613" y="2492897"/>
          <a:ext cx="608171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Документ" r:id="rId5" imgW="6081711" imgH="1328625" progId="Word.Document.12">
                  <p:embed/>
                </p:oleObj>
              </mc:Choice>
              <mc:Fallback>
                <p:oleObj name="Документ" r:id="rId5" imgW="6081711" imgH="1328625" progId="Word.Document.12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613" y="2492897"/>
                        <a:ext cx="608171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2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</TotalTime>
  <Words>507</Words>
  <Application>Microsoft Office PowerPoint</Application>
  <PresentationFormat>Экран (4:3)</PresentationFormat>
  <Paragraphs>81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Твердый переплет</vt:lpstr>
      <vt:lpstr>Документ</vt:lpstr>
      <vt:lpstr>ФЕСТИВАЛЬ – КОНКУРС  «ПОЮЩАЯ СЕМЬЯ» </vt:lpstr>
      <vt:lpstr>Цели и задачи фестиваля - конкурса</vt:lpstr>
      <vt:lpstr>Номинации: </vt:lpstr>
      <vt:lpstr>   К участию в фестивале допускаются все желающие, составляющие команду из трех и более человек (один-два взрослых  и дети). Принцип родства желателен. Допустимо участие команд- представителей разных детских садов, организаций,  учреждений и т. д.          На предварительном этапе проводится анкетирование родителей с целью выяснить владение музыкальными инструментами, способности петь, танцевать, принимаются заявки на участие в фестивале от семей. Викторина  «Эрудит»  проводится среди команд между номерами домашнего задания на тему  "Визитная карточка" (номер художественной самодеятельности, костюмы, оформление номера средствами мультимедиа, хореография).</vt:lpstr>
      <vt:lpstr>           Фестиваль оценивает жюри по установленным критериям.  В случае равенства очков у двух или более команд между ними проводится дополнительный конкурс.             Фестиваль проводится в музыкальном зале.  Оформление: эмблема конкурса в виде нотного стана со скрипичным ключом и надписью "Поющая семья", ноты, шары. Музыкальный зал разделен на «зоны»: сцена, места для команд, столик жюри, гости. </vt:lpstr>
      <vt:lpstr>1-й ведущий: Добрый вечер!  2-й ведущий: А что это значит?  1-й ведущий:  Значит, день был по-доброму начат,  Значит, день был по-доброму прожит,  Он умножит счастливые дни.  2-й ведущий: Мы надеемся, что сегодняшний вечер будет для всех нас не только добрым, но интересным и веселым.  1-й ведущий: Приветствуем всех участников нашей программы. Встречайте аплодисментами!   Звучат фанфары.  </vt:lpstr>
      <vt:lpstr>2-й ведущий: Как вы уже знаете, у нас не просто вечер, а фестиваль -  конкурс. А что за конкурс без компетентного жюри?    Ведущие представляют жюри.  </vt:lpstr>
      <vt:lpstr>1-й ведущий: Сначала мы хотели бы познакомиться с нашими участниками поближе. Первый конкурс «Блиц-опрос». Каждая команда (взрослый) коротко рассказывает  о досугах свой семьи.  2-й ведущий:  А сейчас - основная часть нашей программы - "Визитная карточка".  Каждая команда поочередно представляет визитную карточку - номер художественной самодеятельности (песню), презентацию на тему семьи, хореографическое сопровождение песни. Максимальная оценка жюри - 10 баллов.  </vt:lpstr>
      <vt:lpstr>Начинает наш фестиваль семья Бойковых .  Андрюша, Артём и Алёша ходят в наш соседний детский сад, а их мама Наталья Николаевна там работает воспитателем. Мы решили этой песней открыть наш конкурс, потому что в ней поётся о семейной дружбе, о совместных радостях. </vt:lpstr>
      <vt:lpstr>Презентация PowerPoint</vt:lpstr>
      <vt:lpstr> Все мы знаем, что этот год – юбилейный.  Он посвящён 70-летию Победы в ВОВ.   И наш следующий номер связан с этой темой, темой войны. Песни военных лет любимы всеми. Их поёт и старшее поколение и молодое. Пример этому – песня…</vt:lpstr>
      <vt:lpstr>Презентация PowerPoint</vt:lpstr>
      <vt:lpstr>Следующие номера нашей программы будут посвящены номинациям «Наше счастливое детство»  и «Любимые мультфильмы». Сейчас выступит самая маленькая участница нашего фестиваля – конкурса Андрианова Лиза с мамой Еленой Владимировной </vt:lpstr>
      <vt:lpstr>Презентация PowerPoint</vt:lpstr>
      <vt:lpstr>Все дети любят сказки. И кто же не знает прекрасную музыку Максима Дунаевского «Летучий корабль». Послушаем песни царевны – Забавы и частушки Бабок – Ёжек.</vt:lpstr>
      <vt:lpstr>Презентация PowerPoint</vt:lpstr>
      <vt:lpstr>А сейчас мы отправимся в жаркую Африку.  </vt:lpstr>
      <vt:lpstr>Презентация PowerPoint</vt:lpstr>
      <vt:lpstr>И завершает наш фестиваль  номер семьи Котовых – Колесниковых. В семье не всегда бывает всё гладко, но чтобы не произошло, надо всегда говорить себе слова песни из репертуара Леонида Утёсова «Всё хорошо!»</vt:lpstr>
      <vt:lpstr>Презентация PowerPoint</vt:lpstr>
      <vt:lpstr>2-й ведущий: Просим жюри подвести итоги. И пока оно совещается, приглашаем на сцену всех участников нашего фестиваля для исполнения общей песни   «Подари улыбку миру»  муз. A.Вaрлaмoва, сл. O.Сaзoнoвой.  </vt:lpstr>
      <vt:lpstr>Оглашаются итоги фестиваля – конкурса</vt:lpstr>
      <vt:lpstr>Сегодняшняя встреча была для нас праздником. Давайте же почаще устраивать себе такие праздники в кругу семьи. Пусть в ваших семьях будет тепло, уютно. Пусть наши дети любят песни!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Бухгалтер</cp:lastModifiedBy>
  <cp:revision>39</cp:revision>
  <dcterms:created xsi:type="dcterms:W3CDTF">2015-03-13T12:55:00Z</dcterms:created>
  <dcterms:modified xsi:type="dcterms:W3CDTF">2015-03-16T14:41:55Z</dcterms:modified>
</cp:coreProperties>
</file>