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0" r:id="rId3"/>
    <p:sldId id="29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59" r:id="rId40"/>
  </p:sldIdLst>
  <p:sldSz cx="9144000" cy="6858000" type="screen4x3"/>
  <p:notesSz cx="6858000" cy="9144000"/>
  <p:custDataLst>
    <p:tags r:id="rId4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A2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6A0CA-9126-4F5F-ABCA-2404F20464C1}" type="doc">
      <dgm:prSet loTypeId="urn:microsoft.com/office/officeart/2005/8/layout/process1" loCatId="process" qsTypeId="urn:microsoft.com/office/officeart/2005/8/quickstyle/simple3" qsCatId="simple" csTypeId="urn:microsoft.com/office/officeart/2005/8/colors/colorful5" csCatId="colorful" phldr="1"/>
      <dgm:spPr/>
    </dgm:pt>
    <dgm:pt modelId="{A2910320-618D-4F6C-BEE2-4A4DE53374E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Педагоги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A26CCAEE-F14C-458E-811A-45AD5181EC87}" type="parTrans" cxnId="{D918333E-DD0A-4F65-98B3-244E2FC359B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E4C42C3D-36EE-4890-9745-6213AFC4CC8B}" type="sibTrans" cxnId="{D918333E-DD0A-4F65-98B3-244E2FC359B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4061E6DD-9372-4073-B3B7-242F424F6DD5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Ребёнок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1C8496F1-E0DA-4D6E-8705-6BB7A47BED52}" type="parTrans" cxnId="{269B7EAC-AFF6-46CB-BFD8-7EC84FF74A2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6041AEF0-BFC2-4889-BB9F-53E6A621A7A2}" type="sibTrans" cxnId="{269B7EAC-AFF6-46CB-BFD8-7EC84FF74A2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61ACFB11-9141-45EF-8DAC-1DC36BB8D34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Родители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AC74B661-149F-462D-B854-8BC3053392D7}" type="parTrans" cxnId="{F044BCF4-8E6E-4C7C-83A8-5ED8815236C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B488BBBC-69F6-4EC5-9CDC-1BBE13E0AFB3}" type="sibTrans" cxnId="{F044BCF4-8E6E-4C7C-83A8-5ED8815236C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236912E2-A91D-4E99-8C1E-1BB7CC5702E8}" type="pres">
      <dgm:prSet presAssocID="{7666A0CA-9126-4F5F-ABCA-2404F20464C1}" presName="Name0" presStyleCnt="0">
        <dgm:presLayoutVars>
          <dgm:dir/>
          <dgm:resizeHandles val="exact"/>
        </dgm:presLayoutVars>
      </dgm:prSet>
      <dgm:spPr/>
    </dgm:pt>
    <dgm:pt modelId="{F976F1DF-3D4C-43ED-B62A-32B1B18B6434}" type="pres">
      <dgm:prSet presAssocID="{A2910320-618D-4F6C-BEE2-4A4DE53374E7}" presName="node" presStyleLbl="node1" presStyleIdx="0" presStyleCnt="3">
        <dgm:presLayoutVars>
          <dgm:bulletEnabled val="1"/>
        </dgm:presLayoutVars>
      </dgm:prSet>
      <dgm:spPr/>
    </dgm:pt>
    <dgm:pt modelId="{01CCF950-C9B1-4C12-A358-C1D6C7BEEC3E}" type="pres">
      <dgm:prSet presAssocID="{E4C42C3D-36EE-4890-9745-6213AFC4CC8B}" presName="sibTrans" presStyleLbl="sibTrans2D1" presStyleIdx="0" presStyleCnt="2" custScaleX="196944" custLinFactNeighborX="-4427" custLinFactNeighborY="-4394"/>
      <dgm:spPr>
        <a:prstGeom prst="leftRightArrow">
          <a:avLst/>
        </a:prstGeom>
      </dgm:spPr>
    </dgm:pt>
    <dgm:pt modelId="{1A650765-2FF3-4B40-B3C9-A429B436A863}" type="pres">
      <dgm:prSet presAssocID="{E4C42C3D-36EE-4890-9745-6213AFC4CC8B}" presName="connectorText" presStyleLbl="sibTrans2D1" presStyleIdx="0" presStyleCnt="2"/>
      <dgm:spPr/>
    </dgm:pt>
    <dgm:pt modelId="{7D96E5F5-C384-4897-BA2F-D357D9DBA1B7}" type="pres">
      <dgm:prSet presAssocID="{4061E6DD-9372-4073-B3B7-242F424F6DD5}" presName="node" presStyleLbl="node1" presStyleIdx="1" presStyleCnt="3">
        <dgm:presLayoutVars>
          <dgm:bulletEnabled val="1"/>
        </dgm:presLayoutVars>
      </dgm:prSet>
      <dgm:spPr/>
    </dgm:pt>
    <dgm:pt modelId="{4E72632A-BFFC-4B75-87E5-7D13C6F20BD1}" type="pres">
      <dgm:prSet presAssocID="{6041AEF0-BFC2-4889-BB9F-53E6A621A7A2}" presName="sibTrans" presStyleLbl="sibTrans2D1" presStyleIdx="1" presStyleCnt="2" custScaleX="196945" custLinFactNeighborX="-7284" custLinFactNeighborY="-4394"/>
      <dgm:spPr>
        <a:prstGeom prst="leftRightArrow">
          <a:avLst/>
        </a:prstGeom>
      </dgm:spPr>
    </dgm:pt>
    <dgm:pt modelId="{088C12A9-F67C-44C9-84B1-A7DC4CA116C3}" type="pres">
      <dgm:prSet presAssocID="{6041AEF0-BFC2-4889-BB9F-53E6A621A7A2}" presName="connectorText" presStyleLbl="sibTrans2D1" presStyleIdx="1" presStyleCnt="2"/>
      <dgm:spPr/>
    </dgm:pt>
    <dgm:pt modelId="{3736F96B-810B-4768-8F8A-A3CDEE88A645}" type="pres">
      <dgm:prSet presAssocID="{61ACFB11-9141-45EF-8DAC-1DC36BB8D34F}" presName="node" presStyleLbl="node1" presStyleIdx="2" presStyleCnt="3">
        <dgm:presLayoutVars>
          <dgm:bulletEnabled val="1"/>
        </dgm:presLayoutVars>
      </dgm:prSet>
      <dgm:spPr/>
    </dgm:pt>
  </dgm:ptLst>
  <dgm:cxnLst>
    <dgm:cxn modelId="{3B86BDE1-0600-411B-88AA-74226BED61F8}" type="presOf" srcId="{E4C42C3D-36EE-4890-9745-6213AFC4CC8B}" destId="{1A650765-2FF3-4B40-B3C9-A429B436A863}" srcOrd="1" destOrd="0" presId="urn:microsoft.com/office/officeart/2005/8/layout/process1"/>
    <dgm:cxn modelId="{269B7EAC-AFF6-46CB-BFD8-7EC84FF74A24}" srcId="{7666A0CA-9126-4F5F-ABCA-2404F20464C1}" destId="{4061E6DD-9372-4073-B3B7-242F424F6DD5}" srcOrd="1" destOrd="0" parTransId="{1C8496F1-E0DA-4D6E-8705-6BB7A47BED52}" sibTransId="{6041AEF0-BFC2-4889-BB9F-53E6A621A7A2}"/>
    <dgm:cxn modelId="{3AEB457A-980F-4300-A14D-60FA36B35534}" type="presOf" srcId="{6041AEF0-BFC2-4889-BB9F-53E6A621A7A2}" destId="{088C12A9-F67C-44C9-84B1-A7DC4CA116C3}" srcOrd="1" destOrd="0" presId="urn:microsoft.com/office/officeart/2005/8/layout/process1"/>
    <dgm:cxn modelId="{145EE6BB-9A8A-4A96-BE52-666F73145D9C}" type="presOf" srcId="{A2910320-618D-4F6C-BEE2-4A4DE53374E7}" destId="{F976F1DF-3D4C-43ED-B62A-32B1B18B6434}" srcOrd="0" destOrd="0" presId="urn:microsoft.com/office/officeart/2005/8/layout/process1"/>
    <dgm:cxn modelId="{F044BCF4-8E6E-4C7C-83A8-5ED8815236C6}" srcId="{7666A0CA-9126-4F5F-ABCA-2404F20464C1}" destId="{61ACFB11-9141-45EF-8DAC-1DC36BB8D34F}" srcOrd="2" destOrd="0" parTransId="{AC74B661-149F-462D-B854-8BC3053392D7}" sibTransId="{B488BBBC-69F6-4EC5-9CDC-1BBE13E0AFB3}"/>
    <dgm:cxn modelId="{A9B3002F-19E1-4CAE-A3ED-A3DBB1CBEA50}" type="presOf" srcId="{61ACFB11-9141-45EF-8DAC-1DC36BB8D34F}" destId="{3736F96B-810B-4768-8F8A-A3CDEE88A645}" srcOrd="0" destOrd="0" presId="urn:microsoft.com/office/officeart/2005/8/layout/process1"/>
    <dgm:cxn modelId="{B496E3E3-4E79-472A-931C-9884F65B59C4}" type="presOf" srcId="{4061E6DD-9372-4073-B3B7-242F424F6DD5}" destId="{7D96E5F5-C384-4897-BA2F-D357D9DBA1B7}" srcOrd="0" destOrd="0" presId="urn:microsoft.com/office/officeart/2005/8/layout/process1"/>
    <dgm:cxn modelId="{D918333E-DD0A-4F65-98B3-244E2FC359B0}" srcId="{7666A0CA-9126-4F5F-ABCA-2404F20464C1}" destId="{A2910320-618D-4F6C-BEE2-4A4DE53374E7}" srcOrd="0" destOrd="0" parTransId="{A26CCAEE-F14C-458E-811A-45AD5181EC87}" sibTransId="{E4C42C3D-36EE-4890-9745-6213AFC4CC8B}"/>
    <dgm:cxn modelId="{42190F4E-7D55-4EFF-821F-69FBA143B105}" type="presOf" srcId="{E4C42C3D-36EE-4890-9745-6213AFC4CC8B}" destId="{01CCF950-C9B1-4C12-A358-C1D6C7BEEC3E}" srcOrd="0" destOrd="0" presId="urn:microsoft.com/office/officeart/2005/8/layout/process1"/>
    <dgm:cxn modelId="{CCF1BF31-8EA2-4390-8261-1BB07483CC2A}" type="presOf" srcId="{7666A0CA-9126-4F5F-ABCA-2404F20464C1}" destId="{236912E2-A91D-4E99-8C1E-1BB7CC5702E8}" srcOrd="0" destOrd="0" presId="urn:microsoft.com/office/officeart/2005/8/layout/process1"/>
    <dgm:cxn modelId="{90F530E0-F59F-403C-91BD-50A2E3B8E002}" type="presOf" srcId="{6041AEF0-BFC2-4889-BB9F-53E6A621A7A2}" destId="{4E72632A-BFFC-4B75-87E5-7D13C6F20BD1}" srcOrd="0" destOrd="0" presId="urn:microsoft.com/office/officeart/2005/8/layout/process1"/>
    <dgm:cxn modelId="{9633444D-3251-4064-8CA3-D9AB786E8318}" type="presParOf" srcId="{236912E2-A91D-4E99-8C1E-1BB7CC5702E8}" destId="{F976F1DF-3D4C-43ED-B62A-32B1B18B6434}" srcOrd="0" destOrd="0" presId="urn:microsoft.com/office/officeart/2005/8/layout/process1"/>
    <dgm:cxn modelId="{4AE0D1B0-C77E-4845-A99E-04FE32DCB135}" type="presParOf" srcId="{236912E2-A91D-4E99-8C1E-1BB7CC5702E8}" destId="{01CCF950-C9B1-4C12-A358-C1D6C7BEEC3E}" srcOrd="1" destOrd="0" presId="urn:microsoft.com/office/officeart/2005/8/layout/process1"/>
    <dgm:cxn modelId="{9726379F-FB3C-4382-A117-F79E5232833D}" type="presParOf" srcId="{01CCF950-C9B1-4C12-A358-C1D6C7BEEC3E}" destId="{1A650765-2FF3-4B40-B3C9-A429B436A863}" srcOrd="0" destOrd="0" presId="urn:microsoft.com/office/officeart/2005/8/layout/process1"/>
    <dgm:cxn modelId="{66E20537-B8C8-48E2-B38B-758AD63A60E4}" type="presParOf" srcId="{236912E2-A91D-4E99-8C1E-1BB7CC5702E8}" destId="{7D96E5F5-C384-4897-BA2F-D357D9DBA1B7}" srcOrd="2" destOrd="0" presId="urn:microsoft.com/office/officeart/2005/8/layout/process1"/>
    <dgm:cxn modelId="{A36E61C1-0E12-474C-9330-F657B9FAFCD6}" type="presParOf" srcId="{236912E2-A91D-4E99-8C1E-1BB7CC5702E8}" destId="{4E72632A-BFFC-4B75-87E5-7D13C6F20BD1}" srcOrd="3" destOrd="0" presId="urn:microsoft.com/office/officeart/2005/8/layout/process1"/>
    <dgm:cxn modelId="{08E96A75-51E9-4544-8DD0-6B1AC9892F87}" type="presParOf" srcId="{4E72632A-BFFC-4B75-87E5-7D13C6F20BD1}" destId="{088C12A9-F67C-44C9-84B1-A7DC4CA116C3}" srcOrd="0" destOrd="0" presId="urn:microsoft.com/office/officeart/2005/8/layout/process1"/>
    <dgm:cxn modelId="{73B762A8-2478-43F9-BC86-2C3D997173C7}" type="presParOf" srcId="{236912E2-A91D-4E99-8C1E-1BB7CC5702E8}" destId="{3736F96B-810B-4768-8F8A-A3CDEE88A6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6F1DF-3D4C-43ED-B62A-32B1B18B6434}">
      <dsp:nvSpPr>
        <dsp:cNvPr id="0" name=""/>
        <dsp:cNvSpPr/>
      </dsp:nvSpPr>
      <dsp:spPr>
        <a:xfrm>
          <a:off x="7563" y="725971"/>
          <a:ext cx="2260615" cy="1356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Педагоги</a:t>
          </a:r>
          <a:endParaRPr lang="ru-RU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7563" y="725971"/>
        <a:ext cx="2260615" cy="1356369"/>
      </dsp:txXfrm>
    </dsp:sp>
    <dsp:sp modelId="{01CCF950-C9B1-4C12-A358-C1D6C7BEEC3E}">
      <dsp:nvSpPr>
        <dsp:cNvPr id="0" name=""/>
        <dsp:cNvSpPr/>
      </dsp:nvSpPr>
      <dsp:spPr>
        <a:xfrm>
          <a:off x="2240721" y="1099205"/>
          <a:ext cx="943854" cy="560632"/>
        </a:xfrm>
        <a:prstGeom prst="leftRight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2240721" y="1099205"/>
        <a:ext cx="943854" cy="560632"/>
      </dsp:txXfrm>
    </dsp:sp>
    <dsp:sp modelId="{7D96E5F5-C384-4897-BA2F-D357D9DBA1B7}">
      <dsp:nvSpPr>
        <dsp:cNvPr id="0" name=""/>
        <dsp:cNvSpPr/>
      </dsp:nvSpPr>
      <dsp:spPr>
        <a:xfrm>
          <a:off x="3172424" y="725971"/>
          <a:ext cx="2260615" cy="1356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Ребёнок</a:t>
          </a:r>
          <a:endParaRPr lang="ru-RU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3172424" y="725971"/>
        <a:ext cx="2260615" cy="1356369"/>
      </dsp:txXfrm>
    </dsp:sp>
    <dsp:sp modelId="{4E72632A-BFFC-4B75-87E5-7D13C6F20BD1}">
      <dsp:nvSpPr>
        <dsp:cNvPr id="0" name=""/>
        <dsp:cNvSpPr/>
      </dsp:nvSpPr>
      <dsp:spPr>
        <a:xfrm>
          <a:off x="5391887" y="1099205"/>
          <a:ext cx="943859" cy="560632"/>
        </a:xfrm>
        <a:prstGeom prst="leftRightArrow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5391887" y="1099205"/>
        <a:ext cx="943859" cy="560632"/>
      </dsp:txXfrm>
    </dsp:sp>
    <dsp:sp modelId="{3736F96B-810B-4768-8F8A-A3CDEE88A645}">
      <dsp:nvSpPr>
        <dsp:cNvPr id="0" name=""/>
        <dsp:cNvSpPr/>
      </dsp:nvSpPr>
      <dsp:spPr>
        <a:xfrm>
          <a:off x="6337285" y="725971"/>
          <a:ext cx="2260615" cy="1356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Родители</a:t>
          </a:r>
          <a:endParaRPr lang="ru-RU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6337285" y="725971"/>
        <a:ext cx="2260615" cy="1356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52657-B1AC-40FF-9BA8-30AE658DEF59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98735-6699-4186-80AD-D71E7F3D71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F7BE0-70C7-4A32-AF6D-BFF80186B710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150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F7BE0-70C7-4A32-AF6D-BFF80186B710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56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50e7_8099bb8a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3311269" cy="3612293"/>
          </a:xfrm>
          <a:prstGeom prst="rect">
            <a:avLst/>
          </a:prstGeom>
        </p:spPr>
      </p:pic>
      <p:pic>
        <p:nvPicPr>
          <p:cNvPr id="7" name="Рисунок 6" descr="0_650ce_ead10366_X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73319" y="3933057"/>
            <a:ext cx="1970681" cy="29249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650ce_ead10366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49735" y="3749629"/>
            <a:ext cx="2094265" cy="31083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F205-6DEC-4B7A-979A-36907562946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712968" cy="3168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Театрализованная деятельность в коммуникативном и речевом развитии дошкольников в контексте ФГОС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91680" y="4221088"/>
            <a:ext cx="597666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Семинар для воспитателей  Тогучинского района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26.02.2015г.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33265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МКДОУ Тогучинского района Тогучинский детский сад №7 «Калинка» комбинированного вида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5517232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Автор-составитель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 ст. воспитатель высшей квалификационной категории </a:t>
            </a:r>
          </a:p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Поляничкина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Юлия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Юрьевна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052736"/>
            <a:ext cx="7632848" cy="47525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663300"/>
                </a:solidFill>
                <a:latin typeface="Bookman Old Style" pitchFamily="18" charset="0"/>
              </a:rPr>
              <a:t>коллективный характер театрализованной деятельности позволяет расширять и обогащать опыт сотрудничества детей, как в реальных, так и воображаемых ситуациях, способствует  формированию положительных взаимоотношений между детьми в процессе совместной деятельности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663300"/>
                </a:solidFill>
                <a:latin typeface="Bookman Old Style" pitchFamily="18" charset="0"/>
              </a:rPr>
              <a:t>при </a:t>
            </a:r>
            <a:r>
              <a:rPr lang="ru-RU" sz="2800" b="1" dirty="0">
                <a:solidFill>
                  <a:srgbClr val="663300"/>
                </a:solidFill>
                <a:latin typeface="Bookman Old Style" pitchFamily="18" charset="0"/>
              </a:rPr>
              <a:t>подготовке спектакля </a:t>
            </a:r>
            <a:r>
              <a:rPr lang="ru-RU" sz="2800" b="1" dirty="0" smtClean="0">
                <a:solidFill>
                  <a:srgbClr val="663300"/>
                </a:solidFill>
                <a:latin typeface="Bookman Old Style" pitchFamily="18" charset="0"/>
              </a:rPr>
              <a:t>дети </a:t>
            </a:r>
            <a:r>
              <a:rPr lang="ru-RU" sz="2800" b="1" dirty="0">
                <a:solidFill>
                  <a:srgbClr val="663300"/>
                </a:solidFill>
                <a:latin typeface="Bookman Old Style" pitchFamily="18" charset="0"/>
              </a:rPr>
              <a:t>учатся выделять цель, средства ее достижения, планировать и координировать свои действия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864096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Социально-коммуникативное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xmlns="" val="112441396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836712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663300"/>
                </a:solidFill>
                <a:latin typeface="Bookman Old Style" pitchFamily="18" charset="0"/>
              </a:rPr>
              <a:t>воспитание культуры познания взрослых и детей (эмоциональные состояния, личностные качества, оценка поступков и пр</a:t>
            </a:r>
            <a:r>
              <a:rPr lang="ru-RU" sz="2800" b="1" dirty="0" smtClean="0">
                <a:solidFill>
                  <a:srgbClr val="663300"/>
                </a:solidFill>
                <a:latin typeface="Bookman Old Style" pitchFamily="18" charset="0"/>
              </a:rPr>
              <a:t>.)</a:t>
            </a:r>
            <a:endParaRPr lang="ru-RU" sz="2800" b="1" dirty="0" smtClean="0">
              <a:solidFill>
                <a:srgbClr val="663300"/>
              </a:solidFill>
              <a:latin typeface="Bookman Old Style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663300"/>
                </a:solidFill>
                <a:latin typeface="Bookman Old Style" pitchFamily="18" charset="0"/>
              </a:rPr>
              <a:t>воспитание </a:t>
            </a:r>
            <a:r>
              <a:rPr lang="ru-RU" sz="2800" b="1" dirty="0">
                <a:solidFill>
                  <a:srgbClr val="663300"/>
                </a:solidFill>
                <a:latin typeface="Bookman Old Style" pitchFamily="18" charset="0"/>
              </a:rPr>
              <a:t>у ребенка уважения к себе, сознательного отношения к своей </a:t>
            </a:r>
            <a:r>
              <a:rPr lang="ru-RU" sz="2800" b="1" dirty="0" smtClean="0">
                <a:solidFill>
                  <a:srgbClr val="663300"/>
                </a:solidFill>
                <a:latin typeface="Bookman Old Style" pitchFamily="18" charset="0"/>
              </a:rPr>
              <a:t>деятельности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663300"/>
                </a:solidFill>
                <a:latin typeface="Bookman Old Style" pitchFamily="18" charset="0"/>
              </a:rPr>
              <a:t>развитие эмоций</a:t>
            </a:r>
            <a:endParaRPr lang="ru-RU" sz="2800" b="1" dirty="0" smtClean="0">
              <a:solidFill>
                <a:srgbClr val="663300"/>
              </a:solidFill>
              <a:latin typeface="Bookman Old Style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663300"/>
                </a:solidFill>
                <a:latin typeface="Bookman Old Style" pitchFamily="18" charset="0"/>
              </a:rPr>
              <a:t>воспитание </a:t>
            </a:r>
            <a:r>
              <a:rPr lang="ru-RU" sz="2800" b="1" dirty="0">
                <a:solidFill>
                  <a:srgbClr val="663300"/>
                </a:solidFill>
                <a:latin typeface="Bookman Old Style" pitchFamily="18" charset="0"/>
              </a:rPr>
              <a:t>этически ценных способов общения в соответствии с нормами и правилами жизни в </a:t>
            </a:r>
            <a:r>
              <a:rPr lang="ru-RU" sz="2800" b="1" dirty="0" smtClean="0">
                <a:solidFill>
                  <a:srgbClr val="663300"/>
                </a:solidFill>
                <a:latin typeface="Bookman Old Style" pitchFamily="18" charset="0"/>
              </a:rPr>
              <a:t>обществе</a:t>
            </a:r>
            <a:endParaRPr lang="ru-RU" sz="2800" b="1" dirty="0">
              <a:solidFill>
                <a:srgbClr val="663300"/>
              </a:solidFill>
              <a:latin typeface="Bookman Old Style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solidFill>
                  <a:srgbClr val="663300"/>
                </a:solidFill>
                <a:latin typeface="Bookman Old Style" pitchFamily="18" charset="0"/>
              </a:rPr>
              <a:t>коррекция личностного </a:t>
            </a:r>
            <a:r>
              <a:rPr lang="ru-RU" sz="2800" b="1" dirty="0" smtClean="0">
                <a:solidFill>
                  <a:srgbClr val="663300"/>
                </a:solidFill>
                <a:latin typeface="Bookman Old Style" pitchFamily="18" charset="0"/>
              </a:rPr>
              <a:t>развития</a:t>
            </a:r>
            <a:endParaRPr lang="ru-RU" sz="2800" b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28638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8640959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400" b="1" i="1" dirty="0" smtClean="0">
                <a:solidFill>
                  <a:schemeClr val="tx1"/>
                </a:solidFill>
                <a:latin typeface="Bookman Old Style" pitchFamily="18" charset="0"/>
              </a:rPr>
              <a:t>Развитие </a:t>
            </a:r>
            <a:r>
              <a:rPr lang="ru-RU" altLang="ru-RU" sz="2400" b="1" i="1" dirty="0">
                <a:solidFill>
                  <a:schemeClr val="tx1"/>
                </a:solidFill>
                <a:latin typeface="Bookman Old Style" pitchFamily="18" charset="0"/>
              </a:rPr>
              <a:t>всех компонентов, функций и форм речевой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Bookman Old Style" pitchFamily="18" charset="0"/>
              </a:rPr>
              <a:t>деятельности: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  <a:t>обогащение словаря: образных выражений, сравнений, эпитетов, синонимов, антонимов и пр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грамматического 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строя</a:t>
            </a:r>
            <a:endParaRPr lang="ru-RU" sz="2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совершенствования </a:t>
            </a:r>
            <a: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  <a:t>звуковой стороны 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речи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содействие </a:t>
            </a:r>
            <a: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  <a:t>развитию монологической и диалогической 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речи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  <a:t>овладение выразительными средствами общения: словесными (регулированием темпа, громкости, произнесения, интонации и др.) и невербальными (мимикой, пантомимикой, позами, жестами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)</a:t>
            </a:r>
            <a:endParaRPr lang="ru-RU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0244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Речевое развитие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28040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43841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Театрализованная деятельность в детском саду организационно может пронизывать все режимные моменты:</a:t>
            </a:r>
            <a:endParaRPr lang="ru-R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556792"/>
            <a:ext cx="7776864" cy="439248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800000"/>
                </a:solidFill>
                <a:latin typeface="Bookman Old Style" pitchFamily="18" charset="0"/>
              </a:rPr>
              <a:t>включаться </a:t>
            </a:r>
            <a:r>
              <a:rPr lang="ru-RU" b="1" dirty="0" smtClean="0">
                <a:solidFill>
                  <a:srgbClr val="800000"/>
                </a:solidFill>
                <a:latin typeface="Bookman Old Style" pitchFamily="18" charset="0"/>
              </a:rPr>
              <a:t>в любую ННОД;</a:t>
            </a:r>
          </a:p>
          <a:p>
            <a:r>
              <a:rPr lang="ru-RU" b="1" dirty="0">
                <a:solidFill>
                  <a:srgbClr val="800000"/>
                </a:solidFill>
                <a:latin typeface="Bookman Old Style" pitchFamily="18" charset="0"/>
              </a:rPr>
              <a:t>в совместную деятельность детей и взрослых в свободное </a:t>
            </a:r>
            <a:r>
              <a:rPr lang="ru-RU" b="1" dirty="0" smtClean="0">
                <a:solidFill>
                  <a:srgbClr val="800000"/>
                </a:solidFill>
                <a:latin typeface="Bookman Old Style" pitchFamily="18" charset="0"/>
              </a:rPr>
              <a:t>время (</a:t>
            </a:r>
            <a:r>
              <a:rPr lang="ru-RU" b="1" dirty="0">
                <a:solidFill>
                  <a:srgbClr val="800000"/>
                </a:solidFill>
                <a:latin typeface="Bookman Old Style" pitchFamily="18" charset="0"/>
              </a:rPr>
              <a:t>в работу различных студий и </a:t>
            </a:r>
            <a:r>
              <a:rPr lang="ru-RU" b="1" dirty="0" smtClean="0">
                <a:solidFill>
                  <a:srgbClr val="800000"/>
                </a:solidFill>
                <a:latin typeface="Bookman Old Style" pitchFamily="18" charset="0"/>
              </a:rPr>
              <a:t>кружков, </a:t>
            </a:r>
            <a:r>
              <a:rPr lang="ru-RU" b="1" dirty="0">
                <a:solidFill>
                  <a:srgbClr val="800000"/>
                </a:solidFill>
                <a:latin typeface="Bookman Old Style" pitchFamily="18" charset="0"/>
              </a:rPr>
              <a:t>в содержание праздников, развлечений и досугов</a:t>
            </a:r>
            <a:r>
              <a:rPr lang="ru-RU" b="1" dirty="0" smtClean="0">
                <a:solidFill>
                  <a:srgbClr val="800000"/>
                </a:solidFill>
                <a:latin typeface="Bookman Old Style" pitchFamily="18" charset="0"/>
              </a:rPr>
              <a:t>);</a:t>
            </a:r>
          </a:p>
          <a:p>
            <a:r>
              <a:rPr lang="ru-RU" b="1" dirty="0">
                <a:solidFill>
                  <a:srgbClr val="800000"/>
                </a:solidFill>
                <a:latin typeface="Bookman Old Style" pitchFamily="18" charset="0"/>
              </a:rPr>
              <a:t>осуществляться в самостоятельной деятельности </a:t>
            </a:r>
            <a:r>
              <a:rPr lang="ru-RU" b="1" dirty="0" smtClean="0">
                <a:solidFill>
                  <a:srgbClr val="800000"/>
                </a:solidFill>
                <a:latin typeface="Bookman Old Style" pitchFamily="18" charset="0"/>
              </a:rPr>
              <a:t>детей.</a:t>
            </a:r>
            <a:endParaRPr lang="ru-RU" b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01095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08720"/>
            <a:ext cx="8064896" cy="4425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Bookman Old Style" pitchFamily="18" charset="0"/>
              </a:rPr>
              <a:t>В</a:t>
            </a: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о </a:t>
            </a:r>
            <a:r>
              <a:rPr lang="ru-RU" sz="2800" b="1" dirty="0">
                <a:solidFill>
                  <a:schemeClr val="tx1"/>
                </a:solidFill>
                <a:latin typeface="Bookman Old Style" pitchFamily="18" charset="0"/>
              </a:rPr>
              <a:t>время непосредственно образовательной деятельности педагог включает театрализованную игру как игровой прием и форму обучения детей. </a:t>
            </a:r>
            <a:endParaRPr lang="ru-RU" sz="28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В </a:t>
            </a:r>
            <a:r>
              <a:rPr lang="ru-RU" sz="2800" b="1" dirty="0">
                <a:solidFill>
                  <a:schemeClr val="tx1"/>
                </a:solidFill>
                <a:latin typeface="Bookman Old Style" pitchFamily="18" charset="0"/>
              </a:rPr>
              <a:t>образовательную деятельность вводятся персонажи, которые помогают детям усвоить те или иные знания, умения и навыки. </a:t>
            </a:r>
            <a:endParaRPr lang="ru-RU" sz="28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Игровая </a:t>
            </a:r>
            <a:r>
              <a:rPr lang="ru-RU" sz="2800" b="1" dirty="0">
                <a:solidFill>
                  <a:schemeClr val="tx1"/>
                </a:solidFill>
                <a:latin typeface="Bookman Old Style" pitchFamily="18" charset="0"/>
              </a:rPr>
              <a:t>форма проведения образовательной деятельности способствует раскрепощению ребенка, созданию атмосферы свободы и  </a:t>
            </a: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игре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1032" y="0"/>
            <a:ext cx="8712968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Театрализованная игра в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ННОД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17226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137323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v"/>
            </a:pPr>
            <a:r>
              <a:rPr lang="ru-RU" sz="3600" b="1" dirty="0">
                <a:latin typeface="Bookman Old Style" pitchFamily="18" charset="0"/>
              </a:rPr>
              <a:t> </a:t>
            </a:r>
            <a:r>
              <a:rPr lang="ru-RU" sz="3000" b="1" dirty="0" smtClean="0">
                <a:solidFill>
                  <a:schemeClr val="tx1"/>
                </a:solidFill>
                <a:latin typeface="Bookman Old Style" pitchFamily="18" charset="0"/>
              </a:rPr>
              <a:t>организация </a:t>
            </a:r>
            <a:r>
              <a:rPr lang="ru-RU" sz="3000" b="1" dirty="0" smtClean="0">
                <a:solidFill>
                  <a:schemeClr val="tx1"/>
                </a:solidFill>
                <a:latin typeface="Bookman Old Style" pitchFamily="18" charset="0"/>
              </a:rPr>
              <a:t>игр и игровых ситуаций на прогулке,  </a:t>
            </a:r>
            <a:r>
              <a:rPr lang="ru-RU" sz="3000" b="1" dirty="0">
                <a:solidFill>
                  <a:schemeClr val="tx1"/>
                </a:solidFill>
                <a:latin typeface="Bookman Old Style" pitchFamily="18" charset="0"/>
              </a:rPr>
              <a:t>в игровых </a:t>
            </a:r>
            <a:r>
              <a:rPr lang="ru-RU" sz="3000" b="1" dirty="0" smtClean="0">
                <a:solidFill>
                  <a:schemeClr val="tx1"/>
                </a:solidFill>
                <a:latin typeface="Bookman Old Style" pitchFamily="18" charset="0"/>
              </a:rPr>
              <a:t>комнатах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3000" b="1" dirty="0" smtClean="0">
                <a:solidFill>
                  <a:schemeClr val="tx1"/>
                </a:solidFill>
                <a:latin typeface="Bookman Old Style" pitchFamily="18" charset="0"/>
              </a:rPr>
              <a:t>чтение </a:t>
            </a:r>
            <a:r>
              <a:rPr lang="ru-RU" sz="3000" b="1" dirty="0">
                <a:solidFill>
                  <a:schemeClr val="tx1"/>
                </a:solidFill>
                <a:latin typeface="Bookman Old Style" pitchFamily="18" charset="0"/>
              </a:rPr>
              <a:t>художественной литературы с последующим обыгрыванием сюжетных эпизодов вне </a:t>
            </a:r>
            <a:r>
              <a:rPr lang="ru-RU" sz="3000" b="1" dirty="0" smtClean="0">
                <a:solidFill>
                  <a:schemeClr val="tx1"/>
                </a:solidFill>
                <a:latin typeface="Bookman Old Style" pitchFamily="18" charset="0"/>
              </a:rPr>
              <a:t>ННОД </a:t>
            </a:r>
            <a:r>
              <a:rPr lang="ru-RU" sz="3000" b="1" dirty="0">
                <a:solidFill>
                  <a:schemeClr val="tx1"/>
                </a:solidFill>
                <a:latin typeface="Bookman Old Style" pitchFamily="18" charset="0"/>
              </a:rPr>
              <a:t>в течение </a:t>
            </a:r>
            <a:r>
              <a:rPr lang="ru-RU" sz="3000" b="1" dirty="0" smtClean="0">
                <a:solidFill>
                  <a:schemeClr val="tx1"/>
                </a:solidFill>
                <a:latin typeface="Bookman Old Style" pitchFamily="18" charset="0"/>
              </a:rPr>
              <a:t>дня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3000" b="1" dirty="0" smtClean="0">
                <a:solidFill>
                  <a:schemeClr val="tx1"/>
                </a:solidFill>
                <a:latin typeface="Bookman Old Style" pitchFamily="18" charset="0"/>
              </a:rPr>
              <a:t>игры-рисования </a:t>
            </a:r>
            <a:r>
              <a:rPr lang="ru-RU" sz="3000" b="1" dirty="0">
                <a:solidFill>
                  <a:schemeClr val="tx1"/>
                </a:solidFill>
                <a:latin typeface="Bookman Old Style" pitchFamily="18" charset="0"/>
              </a:rPr>
              <a:t>на свободную </a:t>
            </a:r>
            <a:r>
              <a:rPr lang="ru-RU" sz="3000" b="1" dirty="0" smtClean="0">
                <a:solidFill>
                  <a:schemeClr val="tx1"/>
                </a:solidFill>
                <a:latin typeface="Bookman Old Style" pitchFamily="18" charset="0"/>
              </a:rPr>
              <a:t>тему 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3000" b="1" dirty="0" smtClean="0">
                <a:solidFill>
                  <a:schemeClr val="tx1"/>
                </a:solidFill>
                <a:latin typeface="Bookman Old Style" pitchFamily="18" charset="0"/>
              </a:rPr>
              <a:t>строительные </a:t>
            </a:r>
            <a:r>
              <a:rPr lang="ru-RU" sz="3000" b="1" dirty="0">
                <a:solidFill>
                  <a:schemeClr val="tx1"/>
                </a:solidFill>
                <a:latin typeface="Bookman Old Style" pitchFamily="18" charset="0"/>
              </a:rPr>
              <a:t>игры с </a:t>
            </a:r>
            <a:r>
              <a:rPr lang="ru-RU" sz="3000" b="1" dirty="0" smtClean="0">
                <a:solidFill>
                  <a:schemeClr val="tx1"/>
                </a:solidFill>
                <a:latin typeface="Bookman Old Style" pitchFamily="18" charset="0"/>
              </a:rPr>
              <a:t>драматизацией</a:t>
            </a:r>
            <a:endParaRPr lang="ru-RU" sz="3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Совместная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деятельность детей и взрослых</a:t>
            </a:r>
          </a:p>
        </p:txBody>
      </p:sp>
    </p:spTree>
    <p:extLst>
      <p:ext uri="{BB962C8B-B14F-4D97-AF65-F5344CB8AC3E}">
        <p14:creationId xmlns:p14="http://schemas.microsoft.com/office/powerpoint/2010/main" xmlns="" val="371913828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Bookman Old Style" pitchFamily="18" charset="0"/>
              </a:rPr>
              <a:t>Исследование, проведенное Г.А. Волковой </a:t>
            </a:r>
            <a:r>
              <a:rPr lang="ru-RU" sz="2600" b="1" dirty="0" smtClean="0">
                <a:solidFill>
                  <a:srgbClr val="002060"/>
                </a:solidFill>
                <a:latin typeface="Bookman Old Style" pitchFamily="18" charset="0"/>
              </a:rPr>
              <a:t>убедительно </a:t>
            </a:r>
            <a:r>
              <a:rPr lang="ru-RU" sz="2600" b="1" dirty="0">
                <a:solidFill>
                  <a:srgbClr val="002060"/>
                </a:solidFill>
                <a:latin typeface="Bookman Old Style" pitchFamily="18" charset="0"/>
              </a:rPr>
              <a:t>показало, что интенсивному речевому развитию служит именно самостоятельная театрально-игровая деятельность, которая включает в себя не только само действие детей с кукольными персонажами или собственные действия по ролям, но также и xyдoжecтвeннo-peчeвyю деятельность (выбор темы, передача знакомого содержания, сочинение, исполнение песен от лица персонажей, их </a:t>
            </a:r>
            <a:r>
              <a:rPr lang="ru-RU" sz="2600" b="1" dirty="0" err="1">
                <a:solidFill>
                  <a:srgbClr val="002060"/>
                </a:solidFill>
                <a:latin typeface="Bookman Old Style" pitchFamily="18" charset="0"/>
              </a:rPr>
              <a:t>инсценирование</a:t>
            </a:r>
            <a:r>
              <a:rPr lang="ru-RU" sz="2600" b="1" dirty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2600" b="1" dirty="0" err="1">
                <a:solidFill>
                  <a:srgbClr val="002060"/>
                </a:solidFill>
                <a:latin typeface="Bookman Old Style" pitchFamily="18" charset="0"/>
              </a:rPr>
              <a:t>приплясывания</a:t>
            </a:r>
            <a:r>
              <a:rPr lang="ru-RU" sz="2600" b="1" dirty="0">
                <a:solidFill>
                  <a:srgbClr val="002060"/>
                </a:solidFill>
                <a:latin typeface="Bookman Old Style" pitchFamily="18" charset="0"/>
              </a:rPr>
              <a:t>, напевание и т.д</a:t>
            </a:r>
            <a:r>
              <a:rPr lang="ru-RU" sz="2600" b="1" dirty="0" smtClean="0">
                <a:solidFill>
                  <a:srgbClr val="002060"/>
                </a:solidFill>
                <a:latin typeface="Bookman Old Style" pitchFamily="18" charset="0"/>
              </a:rPr>
              <a:t>.)</a:t>
            </a:r>
            <a:endParaRPr lang="ru-RU" sz="2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Самостоятельная деятельность детей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69696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72008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Трудности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836712"/>
            <a:ext cx="8496944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100" b="1" dirty="0" smtClean="0">
                <a:latin typeface="Bookman Old Style" pitchFamily="18" charset="0"/>
              </a:rPr>
              <a:t>Перегрузка </a:t>
            </a:r>
            <a:r>
              <a:rPr lang="ru-RU" sz="2100" b="1" dirty="0">
                <a:latin typeface="Bookman Old Style" pitchFamily="18" charset="0"/>
              </a:rPr>
              <a:t>детей </a:t>
            </a:r>
            <a:r>
              <a:rPr lang="ru-RU" sz="2100" b="1" dirty="0" smtClean="0">
                <a:latin typeface="Bookman Old Style" pitchFamily="18" charset="0"/>
              </a:rPr>
              <a:t>информацией в процессе театрализованной деятельности</a:t>
            </a:r>
            <a:r>
              <a:rPr lang="ru-RU" sz="2100" b="1" dirty="0">
                <a:latin typeface="Bookman Old Style" pitchFamily="18" charset="0"/>
              </a:rPr>
              <a:t>.</a:t>
            </a:r>
            <a:endParaRPr lang="ru-RU" sz="2100" b="1" dirty="0" smtClean="0">
              <a:latin typeface="Bookman Old Style" pitchFamily="18" charset="0"/>
            </a:endParaRPr>
          </a:p>
          <a:p>
            <a:pPr marL="342900" indent="-342900">
              <a:buAutoNum type="arabicPeriod"/>
            </a:pPr>
            <a:r>
              <a:rPr lang="ru-RU" sz="2100" b="1" dirty="0" smtClean="0">
                <a:latin typeface="Bookman Old Style" pitchFamily="18" charset="0"/>
              </a:rPr>
              <a:t>Господство старых методов, построенных на </a:t>
            </a:r>
            <a:r>
              <a:rPr lang="ru-RU" sz="2100" b="1" dirty="0">
                <a:latin typeface="Bookman Old Style" pitchFamily="18" charset="0"/>
              </a:rPr>
              <a:t>механическом воспроизведении интонаций, жестов, движений, мимики и копировании их за педагогом </a:t>
            </a:r>
            <a:r>
              <a:rPr lang="ru-RU" sz="2100" b="1" dirty="0" smtClean="0">
                <a:latin typeface="Bookman Old Style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100" b="1" dirty="0" smtClean="0">
                <a:latin typeface="Bookman Old Style" pitchFamily="18" charset="0"/>
              </a:rPr>
              <a:t>Отсутствие у детей  потребности самостоятельно решать задачи, связанные </a:t>
            </a:r>
            <a:r>
              <a:rPr lang="ru-RU" sz="2100" b="1" dirty="0">
                <a:latin typeface="Bookman Old Style" pitchFamily="18" charset="0"/>
              </a:rPr>
              <a:t>с созданием художественного </a:t>
            </a:r>
            <a:r>
              <a:rPr lang="ru-RU" sz="2100" b="1" dirty="0" smtClean="0">
                <a:latin typeface="Bookman Old Style" pitchFamily="18" charset="0"/>
              </a:rPr>
              <a:t>образа.</a:t>
            </a:r>
          </a:p>
          <a:p>
            <a:pPr marL="342900" indent="-342900">
              <a:buAutoNum type="arabicPeriod"/>
            </a:pPr>
            <a:r>
              <a:rPr lang="ru-RU" sz="2100" b="1" dirty="0" smtClean="0">
                <a:latin typeface="Bookman Old Style" pitchFamily="18" charset="0"/>
              </a:rPr>
              <a:t>Обучение, построено на основе </a:t>
            </a:r>
            <a:r>
              <a:rPr lang="ru-RU" sz="2100" b="1" dirty="0">
                <a:latin typeface="Bookman Old Style" pitchFamily="18" charset="0"/>
              </a:rPr>
              <a:t>копирования заданного </a:t>
            </a:r>
            <a:r>
              <a:rPr lang="ru-RU" sz="2100" b="1" dirty="0" smtClean="0">
                <a:latin typeface="Bookman Old Style" pitchFamily="18" charset="0"/>
              </a:rPr>
              <a:t>педагогом  </a:t>
            </a:r>
            <a:r>
              <a:rPr lang="ru-RU" sz="2100" b="1" dirty="0">
                <a:latin typeface="Bookman Old Style" pitchFamily="18" charset="0"/>
              </a:rPr>
              <a:t>образца. </a:t>
            </a:r>
            <a:endParaRPr lang="ru-RU" sz="2100" b="1" dirty="0" smtClean="0">
              <a:latin typeface="Bookman Old Style" pitchFamily="18" charset="0"/>
            </a:endParaRPr>
          </a:p>
          <a:p>
            <a:pPr marL="342900" indent="-342900">
              <a:buAutoNum type="arabicPeriod"/>
            </a:pPr>
            <a:r>
              <a:rPr lang="ru-RU" sz="2100" b="1" dirty="0">
                <a:latin typeface="Bookman Old Style" pitchFamily="18" charset="0"/>
              </a:rPr>
              <a:t>В старшем дошкольном возрасте, в связи с появлением самооценки, ребенок начинает сам оценивать себя, свои действия.</a:t>
            </a:r>
            <a:endParaRPr lang="ru-RU" sz="2100" b="1" dirty="0" smtClean="0">
              <a:latin typeface="Bookman Old Style" pitchFamily="18" charset="0"/>
            </a:endParaRPr>
          </a:p>
          <a:p>
            <a:pPr marL="342900" indent="-342900">
              <a:buAutoNum type="arabicPeriod"/>
            </a:pPr>
            <a:endParaRPr lang="ru-RU" sz="2000" b="1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Таким образом,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методы 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работы с детьми и содержание театрализованной деятельности требуют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совершенствования</a:t>
            </a:r>
            <a:endParaRPr lang="ru-RU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32521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052736"/>
            <a:ext cx="8020413" cy="44973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еатрализованная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игра</a:t>
            </a: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беседа</a:t>
            </a: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иллюстрирование</a:t>
            </a: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изучение основ сценического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мастерства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;</a:t>
            </a: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мастерская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образа</a:t>
            </a: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мастерская костюма,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декораций</a:t>
            </a: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alt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инсценирование</a:t>
            </a: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произведения</a:t>
            </a: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постановка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спектакля</a:t>
            </a: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посещение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спектакля</a:t>
            </a: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работа в малых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группах</a:t>
            </a: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актёрский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тренинг</a:t>
            </a: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экскурсия</a:t>
            </a: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выступление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Формы работы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99046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42493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Bookman Old Style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Новый подход к организации театрализованной деятельности</a:t>
            </a:r>
            <a:endParaRPr lang="ru-RU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sz="1600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1. </a:t>
            </a:r>
            <a:r>
              <a:rPr lang="ru-RU" sz="2400" b="1" dirty="0" smtClean="0">
                <a:latin typeface="Bookman Old Style" pitchFamily="18" charset="0"/>
              </a:rPr>
              <a:t>Театрализованная </a:t>
            </a:r>
            <a:r>
              <a:rPr lang="ru-RU" sz="2400" b="1" dirty="0">
                <a:latin typeface="Bookman Old Style" pitchFamily="18" charset="0"/>
              </a:rPr>
              <a:t>деятельность, в основе которой </a:t>
            </a:r>
            <a:r>
              <a:rPr lang="ru-RU" sz="2400" b="1" dirty="0" smtClean="0">
                <a:latin typeface="Bookman Old Style" pitchFamily="18" charset="0"/>
              </a:rPr>
              <a:t> положен  </a:t>
            </a:r>
            <a:r>
              <a:rPr lang="ru-RU" sz="2400" b="1" u="sng" dirty="0" smtClean="0">
                <a:solidFill>
                  <a:srgbClr val="FF0000"/>
                </a:solidFill>
                <a:latin typeface="Bookman Old Style" pitchFamily="18" charset="0"/>
              </a:rPr>
              <a:t>принцип </a:t>
            </a:r>
            <a:r>
              <a:rPr lang="ru-RU" sz="2400" b="1" u="sng" dirty="0">
                <a:solidFill>
                  <a:srgbClr val="FF0000"/>
                </a:solidFill>
                <a:latin typeface="Bookman Old Style" pitchFamily="18" charset="0"/>
              </a:rPr>
              <a:t>предоставления всем детям равных </a:t>
            </a:r>
            <a:r>
              <a:rPr lang="ru-RU" sz="2400" b="1" u="sng" dirty="0" smtClean="0">
                <a:solidFill>
                  <a:srgbClr val="FF0000"/>
                </a:solidFill>
                <a:latin typeface="Bookman Old Style" pitchFamily="18" charset="0"/>
              </a:rPr>
              <a:t>возможностей.</a:t>
            </a:r>
          </a:p>
          <a:p>
            <a:r>
              <a:rPr lang="ru-RU" sz="2400" b="1" dirty="0" smtClean="0">
                <a:latin typeface="Bookman Old Style" pitchFamily="18" charset="0"/>
              </a:rPr>
              <a:t>2. Предоставление ребёнку возможности </a:t>
            </a:r>
            <a:r>
              <a:rPr lang="ru-RU" sz="2400" b="1" dirty="0">
                <a:latin typeface="Bookman Old Style" pitchFamily="18" charset="0"/>
              </a:rPr>
              <a:t>для </a:t>
            </a:r>
            <a:r>
              <a:rPr lang="ru-RU" sz="2400" b="1" dirty="0" smtClean="0">
                <a:latin typeface="Bookman Old Style" pitchFamily="18" charset="0"/>
              </a:rPr>
              <a:t>проявления </a:t>
            </a:r>
            <a:r>
              <a:rPr lang="ru-RU" sz="2400" b="1" dirty="0">
                <a:latin typeface="Bookman Old Style" pitchFamily="18" charset="0"/>
              </a:rPr>
              <a:t>инициативы и самостоятельности </a:t>
            </a:r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ru-RU" sz="2400" b="1" dirty="0">
                <a:latin typeface="Bookman Old Style" pitchFamily="18" charset="0"/>
              </a:rPr>
              <a:t>при </a:t>
            </a:r>
            <a:r>
              <a:rPr lang="ru-RU" sz="2400" b="1" dirty="0" smtClean="0">
                <a:latin typeface="Bookman Old Style" pitchFamily="18" charset="0"/>
              </a:rPr>
              <a:t>выборе роли и  </a:t>
            </a:r>
            <a:r>
              <a:rPr lang="ru-RU" sz="2400" b="1" dirty="0">
                <a:latin typeface="Bookman Old Style" pitchFamily="18" charset="0"/>
              </a:rPr>
              <a:t>характера для своего </a:t>
            </a:r>
            <a:r>
              <a:rPr lang="ru-RU" sz="2400" b="1" dirty="0" smtClean="0">
                <a:latin typeface="Bookman Old Style" pitchFamily="18" charset="0"/>
              </a:rPr>
              <a:t>героя. </a:t>
            </a:r>
          </a:p>
          <a:p>
            <a:r>
              <a:rPr lang="ru-RU" sz="2400" b="1" dirty="0" smtClean="0">
                <a:latin typeface="Bookman Old Style" pitchFamily="18" charset="0"/>
              </a:rPr>
              <a:t>3. Постановка спектаклей </a:t>
            </a:r>
            <a:r>
              <a:rPr lang="ru-RU" sz="2400" b="1" dirty="0">
                <a:latin typeface="Bookman Old Style" pitchFamily="18" charset="0"/>
              </a:rPr>
              <a:t>по собственному замыслу детей, только на основе их творчества. 	</a:t>
            </a:r>
            <a:endParaRPr lang="ru-RU" sz="2400" b="1" dirty="0" smtClean="0"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        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Уровень </a:t>
            </a: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психического развития старшего дошкольника позволяет реализовать эту </a:t>
            </a: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идею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83454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3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Для современного этапа развития дошкольного образования характерны</a:t>
            </a:r>
            <a:endParaRPr lang="ru-RU" sz="3600" dirty="0">
              <a:solidFill>
                <a:srgbClr val="0036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611560" y="2132856"/>
            <a:ext cx="8136904" cy="381615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поиск и разработка новых технологий обучения и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воспитания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поиск пути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развития детей в сугубо детских видах деятельности в противовес обучению школьного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типа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35055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Организация</a:t>
            </a:r>
            <a: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содержание и методика работы с </a:t>
            </a:r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детьми.</a:t>
            </a:r>
            <a: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696" y="836712"/>
            <a:ext cx="88033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Организация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000" b="1" dirty="0">
                <a:latin typeface="Bookman Old Style" pitchFamily="18" charset="0"/>
              </a:rPr>
              <a:t>К работе с детьми по театрализованной деятельности педагог приступает с октября-ноября, т.е. после того, как у большинства детей закончится адаптационный период</a:t>
            </a:r>
            <a:r>
              <a:rPr lang="ru-RU" sz="2000" b="1" dirty="0" smtClean="0">
                <a:latin typeface="Bookman Old Style" pitchFamily="18" charset="0"/>
              </a:rPr>
              <a:t>.</a:t>
            </a:r>
          </a:p>
          <a:p>
            <a:r>
              <a:rPr lang="ru-RU" sz="2000" b="1" dirty="0" smtClean="0">
                <a:latin typeface="Bookman Old Style" pitchFamily="18" charset="0"/>
              </a:rPr>
              <a:t>     Для </a:t>
            </a:r>
            <a:r>
              <a:rPr lang="ru-RU" sz="2000" b="1" dirty="0">
                <a:latin typeface="Bookman Old Style" pitchFamily="18" charset="0"/>
              </a:rPr>
              <a:t>проведения театрализованной деятельности в сетке занятий должно быть выделено специальное время в двух формах:</a:t>
            </a:r>
          </a:p>
          <a:p>
            <a:r>
              <a:rPr lang="ru-RU" sz="2000" b="1" dirty="0">
                <a:latin typeface="Bookman Old Style" pitchFamily="18" charset="0"/>
              </a:rPr>
              <a:t>• как специально организованная форма работы педагога с детьми;</a:t>
            </a:r>
          </a:p>
          <a:p>
            <a:r>
              <a:rPr lang="ru-RU" sz="2000" b="1" dirty="0">
                <a:latin typeface="Bookman Old Style" pitchFamily="18" charset="0"/>
              </a:rPr>
              <a:t>• как нерегламентированный вид деятельности по желанию ребенка</a:t>
            </a:r>
            <a:r>
              <a:rPr lang="ru-RU" sz="2000" b="1" dirty="0" smtClean="0">
                <a:latin typeface="Bookman Old Style" pitchFamily="18" charset="0"/>
              </a:rPr>
              <a:t>.</a:t>
            </a:r>
          </a:p>
          <a:p>
            <a:r>
              <a:rPr lang="ru-RU" sz="2000" b="1" dirty="0" smtClean="0">
                <a:latin typeface="Bookman Old Style" pitchFamily="18" charset="0"/>
              </a:rPr>
              <a:t>       Нерегламентированная </a:t>
            </a:r>
            <a:r>
              <a:rPr lang="ru-RU" sz="2000" b="1" dirty="0">
                <a:latin typeface="Bookman Old Style" pitchFamily="18" charset="0"/>
              </a:rPr>
              <a:t>театрализованная деятельность может осуществляться детьми ежедневно (в утренние и вечерние часы) в процессе свободной самостоятельной деятельности детей</a:t>
            </a:r>
            <a:r>
              <a:rPr lang="ru-RU" sz="2000" b="1" dirty="0" smtClean="0">
                <a:latin typeface="Bookman Old Style" pitchFamily="18" charset="0"/>
              </a:rPr>
              <a:t>.</a:t>
            </a:r>
          </a:p>
          <a:p>
            <a:r>
              <a:rPr lang="ru-RU" sz="2000" b="1" dirty="0" smtClean="0">
                <a:latin typeface="Bookman Old Style" pitchFamily="18" charset="0"/>
              </a:rPr>
              <a:t>В </a:t>
            </a:r>
            <a:r>
              <a:rPr lang="ru-RU" sz="2000" b="1" dirty="0">
                <a:latin typeface="Bookman Old Style" pitchFamily="18" charset="0"/>
              </a:rPr>
              <a:t>театрализованной деятельности </a:t>
            </a:r>
            <a:r>
              <a:rPr lang="ru-RU" sz="2000" b="1" dirty="0">
                <a:solidFill>
                  <a:srgbClr val="FF0000"/>
                </a:solidFill>
                <a:latin typeface="Bookman Old Style" pitchFamily="18" charset="0"/>
              </a:rPr>
              <a:t>важная роль принадлежит музыке.</a:t>
            </a:r>
            <a:r>
              <a:rPr lang="ru-RU" sz="2000" b="1" dirty="0">
                <a:latin typeface="Bookman Old Style" pitchFamily="18" charset="0"/>
              </a:rPr>
              <a:t> Но к участию в музыкальном оформлении спектаклей музыкальный руководитель детского сада должен подойти творчески.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26354910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1124744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Родители – участники воспитательно-образовательного процесса.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359024" y="2348880"/>
          <a:ext cx="860546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6633777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Организация работы с родителями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052736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Bookman Old Style" pitchFamily="18" charset="0"/>
              </a:rPr>
              <a:t>Э</a:t>
            </a:r>
            <a:r>
              <a:rPr lang="ru-RU" sz="2100" b="1" dirty="0" smtClean="0">
                <a:latin typeface="Bookman Old Style" pitchFamily="18" charset="0"/>
              </a:rPr>
              <a:t>ффективность </a:t>
            </a:r>
            <a:r>
              <a:rPr lang="ru-RU" sz="2100" b="1" dirty="0">
                <a:latin typeface="Bookman Old Style" pitchFamily="18" charset="0"/>
              </a:rPr>
              <a:t>развития детей в театрализованной деятельности во многом определяется присутствием родителей в качестве зрителей. Поэтому педагоги должны предварительно договориться с родителями группы о времени ухода детей домой, которое будет удобным для большинства из них, и проведение </a:t>
            </a:r>
            <a:r>
              <a:rPr lang="ru-RU" sz="2100" b="1" dirty="0" smtClean="0">
                <a:latin typeface="Bookman Old Style" pitchFamily="18" charset="0"/>
              </a:rPr>
              <a:t>ежемесячного </a:t>
            </a:r>
            <a:r>
              <a:rPr lang="ru-RU" sz="2100" b="1" dirty="0">
                <a:latin typeface="Bookman Old Style" pitchFamily="18" charset="0"/>
              </a:rPr>
              <a:t>спектакля с детьми </a:t>
            </a:r>
            <a:r>
              <a:rPr lang="ru-RU" sz="2100" b="1" dirty="0" smtClean="0">
                <a:latin typeface="Bookman Old Style" pitchFamily="18" charset="0"/>
              </a:rPr>
              <a:t>(«Театральной пятницы» ) приурочить </a:t>
            </a:r>
            <a:r>
              <a:rPr lang="ru-RU" sz="2100" b="1" dirty="0">
                <a:latin typeface="Bookman Old Style" pitchFamily="18" charset="0"/>
              </a:rPr>
              <a:t>к этому времени. Таким образом, на участие в спектакле в качестве зрителя каждый родитель должен будет потратить не более </a:t>
            </a:r>
            <a:r>
              <a:rPr lang="ru-RU" sz="2100" b="1" dirty="0" smtClean="0">
                <a:latin typeface="Bookman Old Style" pitchFamily="18" charset="0"/>
              </a:rPr>
              <a:t>25 минут</a:t>
            </a:r>
            <a:r>
              <a:rPr lang="ru-RU" sz="2100" b="1" dirty="0" smtClean="0">
                <a:latin typeface="Bookman Old Style" pitchFamily="18" charset="0"/>
              </a:rPr>
              <a:t>.</a:t>
            </a:r>
            <a:r>
              <a:rPr lang="ru-RU" sz="2100" b="1" dirty="0">
                <a:latin typeface="Bookman Old Style" pitchFamily="18" charset="0"/>
              </a:rPr>
              <a:t> </a:t>
            </a:r>
            <a:r>
              <a:rPr lang="ru-RU" sz="2100" b="1" dirty="0" smtClean="0">
                <a:latin typeface="Bookman Old Style" pitchFamily="18" charset="0"/>
              </a:rPr>
              <a:t>Это должно </a:t>
            </a:r>
            <a:r>
              <a:rPr lang="ru-RU" sz="2100" b="1" dirty="0">
                <a:latin typeface="Bookman Old Style" pitchFamily="18" charset="0"/>
              </a:rPr>
              <a:t>стать доброй традицией в  ежемесячном общении детей, педагогов и </a:t>
            </a:r>
            <a:r>
              <a:rPr lang="ru-RU" sz="2100" b="1" dirty="0" smtClean="0">
                <a:latin typeface="Bookman Old Style" pitchFamily="18" charset="0"/>
              </a:rPr>
              <a:t>родителей.</a:t>
            </a:r>
          </a:p>
          <a:p>
            <a:r>
              <a:rPr lang="ru-RU" sz="2100" b="1" dirty="0">
                <a:latin typeface="Bookman Old Style" pitchFamily="18" charset="0"/>
              </a:rPr>
              <a:t> </a:t>
            </a:r>
            <a:r>
              <a:rPr lang="ru-RU" sz="2100" b="1" dirty="0" smtClean="0">
                <a:latin typeface="Bookman Old Style" pitchFamily="18" charset="0"/>
              </a:rPr>
              <a:t>       Постановка </a:t>
            </a:r>
            <a:r>
              <a:rPr lang="ru-RU" sz="2100" b="1" dirty="0">
                <a:latin typeface="Bookman Old Style" pitchFamily="18" charset="0"/>
              </a:rPr>
              <a:t>спектаклей для родителей может быть приурочена </a:t>
            </a:r>
            <a:r>
              <a:rPr lang="ru-RU" sz="2100" b="1" dirty="0" smtClean="0">
                <a:latin typeface="Bookman Old Style" pitchFamily="18" charset="0"/>
              </a:rPr>
              <a:t> и к </a:t>
            </a:r>
            <a:r>
              <a:rPr lang="ru-RU" sz="2100" b="1" dirty="0">
                <a:latin typeface="Bookman Old Style" pitchFamily="18" charset="0"/>
              </a:rPr>
              <a:t>определенным праздникам</a:t>
            </a:r>
            <a:r>
              <a:rPr lang="ru-RU" sz="2100" b="1" dirty="0" smtClean="0">
                <a:latin typeface="Bookman Old Style" pitchFamily="18" charset="0"/>
              </a:rPr>
              <a:t>.</a:t>
            </a:r>
          </a:p>
          <a:p>
            <a:r>
              <a:rPr lang="ru-RU" sz="2100" b="1" dirty="0" smtClean="0">
                <a:latin typeface="Bookman Old Style" pitchFamily="18" charset="0"/>
              </a:rPr>
              <a:t>        </a:t>
            </a:r>
            <a:endParaRPr lang="ru-RU" sz="21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16418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71296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Задачи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 развитию ребёнка в театрализованной деятельности, решаемые в семье.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latin typeface="Bookman Old Style" pitchFamily="18" charset="0"/>
              </a:rPr>
              <a:t>Поддерживать интерес ребенка к театрализованной </a:t>
            </a:r>
            <a:r>
              <a:rPr lang="ru-RU" b="1" dirty="0" smtClean="0">
                <a:latin typeface="Bookman Old Style" pitchFamily="18" charset="0"/>
              </a:rPr>
              <a:t>деятельности</a:t>
            </a:r>
            <a:endParaRPr lang="ru-RU" b="1" dirty="0" smtClean="0"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latin typeface="Bookman Old Style" pitchFamily="18" charset="0"/>
              </a:rPr>
              <a:t>По </a:t>
            </a:r>
            <a:r>
              <a:rPr lang="ru-RU" b="1" dirty="0">
                <a:latin typeface="Bookman Old Style" pitchFamily="18" charset="0"/>
              </a:rPr>
              <a:t>мере возможности стараться присутствовать на детских </a:t>
            </a:r>
            <a:r>
              <a:rPr lang="ru-RU" b="1" dirty="0" smtClean="0">
                <a:latin typeface="Bookman Old Style" pitchFamily="18" charset="0"/>
              </a:rPr>
              <a:t>спектаклях</a:t>
            </a:r>
            <a:endParaRPr lang="ru-RU" b="1" dirty="0" smtClean="0"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latin typeface="Bookman Old Style" pitchFamily="18" charset="0"/>
              </a:rPr>
              <a:t>Обсуждать </a:t>
            </a:r>
            <a:r>
              <a:rPr lang="ru-RU" b="1" dirty="0">
                <a:latin typeface="Bookman Old Style" pitchFamily="18" charset="0"/>
              </a:rPr>
              <a:t>с ребенком перед спектаклем особенности той роли, которую ему предстоит играть, а после спектакля - полученный </a:t>
            </a:r>
            <a:r>
              <a:rPr lang="ru-RU" b="1" dirty="0" smtClean="0">
                <a:latin typeface="Bookman Old Style" pitchFamily="18" charset="0"/>
              </a:rPr>
              <a:t>результат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latin typeface="Bookman Old Style" pitchFamily="18" charset="0"/>
              </a:rPr>
              <a:t>Отмечать </a:t>
            </a:r>
            <a:r>
              <a:rPr lang="ru-RU" b="1" dirty="0">
                <a:latin typeface="Bookman Old Style" pitchFamily="18" charset="0"/>
              </a:rPr>
              <a:t>достижения и определять пути дальнейшего </a:t>
            </a:r>
            <a:r>
              <a:rPr lang="ru-RU" b="1" dirty="0" smtClean="0">
                <a:latin typeface="Bookman Old Style" pitchFamily="18" charset="0"/>
              </a:rPr>
              <a:t>совершенствования</a:t>
            </a:r>
            <a:endParaRPr lang="ru-RU" b="1" dirty="0" smtClean="0"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latin typeface="Bookman Old Style" pitchFamily="18" charset="0"/>
              </a:rPr>
              <a:t>Предлагать </a:t>
            </a:r>
            <a:r>
              <a:rPr lang="ru-RU" b="1" dirty="0">
                <a:latin typeface="Bookman Old Style" pitchFamily="18" charset="0"/>
              </a:rPr>
              <a:t>исполнить понравившуюся роль в домашних условиях, помогать разыгрывать полюбившиеся сказки, </a:t>
            </a:r>
            <a:r>
              <a:rPr lang="ru-RU" b="1" dirty="0" smtClean="0">
                <a:latin typeface="Bookman Old Style" pitchFamily="18" charset="0"/>
              </a:rPr>
              <a:t>стихотворения</a:t>
            </a:r>
            <a:endParaRPr lang="ru-RU" b="1" dirty="0" smtClean="0"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latin typeface="Bookman Old Style" pitchFamily="18" charset="0"/>
              </a:rPr>
              <a:t>Рассказывать </a:t>
            </a:r>
            <a:r>
              <a:rPr lang="ru-RU" b="1" dirty="0">
                <a:latin typeface="Bookman Old Style" pitchFamily="18" charset="0"/>
              </a:rPr>
              <a:t>знакомым в присутствии ребенка о его </a:t>
            </a:r>
            <a:r>
              <a:rPr lang="ru-RU" b="1" dirty="0" smtClean="0">
                <a:latin typeface="Bookman Old Style" pitchFamily="18" charset="0"/>
              </a:rPr>
              <a:t>достижениях</a:t>
            </a:r>
            <a:endParaRPr lang="ru-RU" b="1" dirty="0" smtClean="0"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latin typeface="Bookman Old Style" pitchFamily="18" charset="0"/>
              </a:rPr>
              <a:t>Рассказывать </a:t>
            </a:r>
            <a:r>
              <a:rPr lang="ru-RU" b="1" dirty="0">
                <a:latin typeface="Bookman Old Style" pitchFamily="18" charset="0"/>
              </a:rPr>
              <a:t>ребенку о собственных впечатлениях, полученных в результате просмотра </a:t>
            </a:r>
            <a:r>
              <a:rPr lang="ru-RU" b="1" dirty="0" smtClean="0">
                <a:latin typeface="Bookman Old Style" pitchFamily="18" charset="0"/>
              </a:rPr>
              <a:t>спектаклей</a:t>
            </a:r>
            <a:endParaRPr lang="ru-RU" b="1" dirty="0" smtClean="0"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latin typeface="Bookman Old Style" pitchFamily="18" charset="0"/>
              </a:rPr>
              <a:t>Постепенно </a:t>
            </a:r>
            <a:r>
              <a:rPr lang="ru-RU" b="1" dirty="0">
                <a:latin typeface="Bookman Old Style" pitchFamily="18" charset="0"/>
              </a:rPr>
              <a:t>вырабатывать у ребенка понимание театрального искусства, специфическое «театральное восприятие», основанное на общении «живого артиста» и «живого зрителя</a:t>
            </a:r>
            <a:r>
              <a:rPr lang="ru-RU" b="1" dirty="0" smtClean="0">
                <a:latin typeface="Bookman Old Style" pitchFamily="18" charset="0"/>
              </a:rPr>
              <a:t>»</a:t>
            </a:r>
            <a:endParaRPr lang="ru-RU" b="1" dirty="0" smtClean="0">
              <a:latin typeface="Bookman Old Style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latin typeface="Bookman Old Style" pitchFamily="18" charset="0"/>
              </a:rPr>
              <a:t>По </a:t>
            </a:r>
            <a:r>
              <a:rPr lang="ru-RU" b="1" dirty="0">
                <a:latin typeface="Bookman Old Style" pitchFamily="18" charset="0"/>
              </a:rPr>
              <a:t>мере возможности организовывать посещение театров или просмотр видеозаписей театральных </a:t>
            </a:r>
            <a:r>
              <a:rPr lang="ru-RU" b="1" dirty="0" smtClean="0">
                <a:latin typeface="Bookman Old Style" pitchFamily="18" charset="0"/>
              </a:rPr>
              <a:t>постановок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57467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268760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Работа </a:t>
            </a:r>
            <a:r>
              <a:rPr lang="ru-RU" sz="2400" b="1" dirty="0">
                <a:latin typeface="Bookman Old Style" pitchFamily="18" charset="0"/>
              </a:rPr>
              <a:t>с детьми </a:t>
            </a:r>
            <a:r>
              <a:rPr lang="ru-RU" sz="2400" b="1" dirty="0" smtClean="0">
                <a:latin typeface="Bookman Old Style" pitchFamily="18" charset="0"/>
              </a:rPr>
              <a:t>старшего дошкольного возраста в </a:t>
            </a:r>
            <a:r>
              <a:rPr lang="ru-RU" sz="2400" b="1" dirty="0">
                <a:latin typeface="Bookman Old Style" pitchFamily="18" charset="0"/>
              </a:rPr>
              <a:t>театрализованной деятельности осуществляется по двум взаимосвязанным направлениям.</a:t>
            </a:r>
          </a:p>
          <a:p>
            <a:r>
              <a:rPr lang="ru-RU" sz="2400" b="1" u="sng" dirty="0">
                <a:solidFill>
                  <a:srgbClr val="FF0000"/>
                </a:solidFill>
                <a:latin typeface="Bookman Old Style" pitchFamily="18" charset="0"/>
              </a:rPr>
              <a:t>ПЕРВОЕ НАПРАВЛЕНИЕ </a:t>
            </a:r>
            <a:r>
              <a:rPr lang="ru-RU" sz="2400" b="1" dirty="0">
                <a:latin typeface="Bookman Old Style" pitchFamily="18" charset="0"/>
              </a:rPr>
              <a:t>предполагает работу по развитию внимания, воображения, движений детей, снятия их сценического </a:t>
            </a:r>
            <a:r>
              <a:rPr lang="ru-RU" sz="2400" b="1" dirty="0" smtClean="0">
                <a:latin typeface="Bookman Old Style" pitchFamily="18" charset="0"/>
              </a:rPr>
              <a:t>волнения</a:t>
            </a:r>
            <a:endParaRPr lang="ru-RU" sz="2400" b="1" dirty="0">
              <a:latin typeface="Bookman Old Style" pitchFamily="18" charset="0"/>
            </a:endParaRPr>
          </a:p>
          <a:p>
            <a:r>
              <a:rPr lang="ru-RU" sz="2400" b="1" u="sng" dirty="0">
                <a:solidFill>
                  <a:srgbClr val="FF0000"/>
                </a:solidFill>
                <a:latin typeface="Bookman Old Style" pitchFamily="18" charset="0"/>
              </a:rPr>
              <a:t>ВТОРОЕ НАПРАВЛЕНИЕ </a:t>
            </a:r>
            <a:r>
              <a:rPr lang="ru-RU" sz="2400" b="1" dirty="0">
                <a:latin typeface="Bookman Old Style" pitchFamily="18" charset="0"/>
              </a:rPr>
              <a:t>целиком посвящено работе над ролью и включает анализ художественного произведения, инсценировки, работу над текстом, обсуждение особенностей характеров героев, отбор средств сценической выразительности, отработка мизансцен, овладение приемами </a:t>
            </a:r>
            <a:r>
              <a:rPr lang="ru-RU" sz="2400" b="1" dirty="0" smtClean="0">
                <a:latin typeface="Bookman Old Style" pitchFamily="18" charset="0"/>
              </a:rPr>
              <a:t>грима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Содержание и методика работы с детьми  5-7 лет.</a:t>
            </a:r>
          </a:p>
        </p:txBody>
      </p:sp>
    </p:spTree>
    <p:extLst>
      <p:ext uri="{BB962C8B-B14F-4D97-AF65-F5344CB8AC3E}">
        <p14:creationId xmlns:p14="http://schemas.microsoft.com/office/powerpoint/2010/main" xmlns="" val="229197207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143000"/>
          </a:xfrm>
        </p:spPr>
        <p:txBody>
          <a:bodyPr>
            <a:noAutofit/>
          </a:bodyPr>
          <a:lstStyle/>
          <a:p>
            <a:r>
              <a:rPr lang="ru-RU" alt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Правила </a:t>
            </a:r>
            <a:r>
              <a:rPr lang="ru-RU" alt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alt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alt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подготовки </a:t>
            </a:r>
            <a:r>
              <a:rPr lang="ru-RU" alt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 спектаклю</a:t>
            </a:r>
            <a:br>
              <a:rPr lang="ru-RU" alt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779687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ru-RU" altLang="ru-RU" sz="3600" b="1" dirty="0">
                <a:solidFill>
                  <a:srgbClr val="0070C0"/>
                </a:solidFill>
                <a:latin typeface="Bookman Old Style" pitchFamily="18" charset="0"/>
              </a:rPr>
              <a:t>Не перегружать </a:t>
            </a:r>
            <a:r>
              <a:rPr lang="ru-RU" alt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детей</a:t>
            </a:r>
            <a:endParaRPr lang="ru-RU" altLang="ru-RU" sz="3600" b="1" dirty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altLang="ru-RU" sz="3600" b="1" dirty="0">
              <a:solidFill>
                <a:srgbClr val="0070C0"/>
              </a:solidFill>
              <a:latin typeface="Bookman Old Style" pitchFamily="18" charset="0"/>
            </a:endParaRPr>
          </a:p>
          <a:p>
            <a:pPr>
              <a:buFontTx/>
              <a:buChar char="•"/>
            </a:pPr>
            <a:r>
              <a:rPr lang="ru-RU" altLang="ru-RU" sz="3600" b="1" dirty="0">
                <a:solidFill>
                  <a:srgbClr val="0070C0"/>
                </a:solidFill>
                <a:latin typeface="Bookman Old Style" pitchFamily="18" charset="0"/>
              </a:rPr>
              <a:t> Не навязывать своего </a:t>
            </a:r>
            <a:r>
              <a:rPr lang="ru-RU" alt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мнения</a:t>
            </a:r>
            <a:endParaRPr lang="ru-RU" altLang="ru-RU" sz="3600" b="1" dirty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altLang="ru-RU" sz="3600" b="1" dirty="0">
              <a:solidFill>
                <a:srgbClr val="0070C0"/>
              </a:solidFill>
              <a:latin typeface="Bookman Old Style" pitchFamily="18" charset="0"/>
            </a:endParaRPr>
          </a:p>
          <a:p>
            <a:pPr>
              <a:buFontTx/>
              <a:buChar char="•"/>
            </a:pPr>
            <a:r>
              <a:rPr lang="ru-RU" altLang="ru-RU" sz="3600" b="1" dirty="0">
                <a:solidFill>
                  <a:srgbClr val="0070C0"/>
                </a:solidFill>
                <a:latin typeface="Bookman Old Style" pitchFamily="18" charset="0"/>
              </a:rPr>
              <a:t>Предоставлять всем детям возможность попробовать себя в разных </a:t>
            </a:r>
            <a:r>
              <a:rPr lang="ru-RU" alt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ролях</a:t>
            </a:r>
            <a:endParaRPr lang="ru-RU" sz="3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48352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Специфические компоненты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системы работы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по театрализованной деятельности</a:t>
            </a:r>
          </a:p>
        </p:txBody>
      </p:sp>
      <p:sp>
        <p:nvSpPr>
          <p:cNvPr id="10243" name="AutoShape 6"/>
          <p:cNvSpPr>
            <a:spLocks noChangeArrowheads="1"/>
          </p:cNvSpPr>
          <p:nvPr/>
        </p:nvSpPr>
        <p:spPr bwMode="auto">
          <a:xfrm>
            <a:off x="827584" y="1700809"/>
            <a:ext cx="3168352" cy="129614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Bookman Old Style" pitchFamily="18" charset="0"/>
              </a:rPr>
              <a:t>Эмоциональное </a:t>
            </a:r>
          </a:p>
          <a:p>
            <a:pPr algn="ctr" eaLnBrk="1" hangingPunct="1"/>
            <a:r>
              <a:rPr lang="ru-RU" altLang="ru-RU" sz="2000" b="1" dirty="0">
                <a:latin typeface="Bookman Old Style" pitchFamily="18" charset="0"/>
              </a:rPr>
              <a:t>погружение</a:t>
            </a:r>
          </a:p>
          <a:p>
            <a:pPr algn="ctr" eaLnBrk="1" hangingPunct="1"/>
            <a:r>
              <a:rPr lang="ru-RU" altLang="ru-RU" sz="2000" b="1" dirty="0">
                <a:latin typeface="Bookman Old Style" pitchFamily="18" charset="0"/>
              </a:rPr>
              <a:t>в произведение</a:t>
            </a:r>
          </a:p>
        </p:txBody>
      </p:sp>
      <p:sp>
        <p:nvSpPr>
          <p:cNvPr id="10244" name="AutoShape 7"/>
          <p:cNvSpPr>
            <a:spLocks noChangeArrowheads="1"/>
          </p:cNvSpPr>
          <p:nvPr/>
        </p:nvSpPr>
        <p:spPr bwMode="auto">
          <a:xfrm>
            <a:off x="2195736" y="3573016"/>
            <a:ext cx="3312368" cy="136815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Bookman Old Style" pitchFamily="18" charset="0"/>
              </a:rPr>
              <a:t>Отражение </a:t>
            </a:r>
          </a:p>
          <a:p>
            <a:pPr algn="ctr" eaLnBrk="1" hangingPunct="1"/>
            <a:r>
              <a:rPr lang="ru-RU" altLang="ru-RU" sz="2000" b="1" dirty="0">
                <a:latin typeface="Bookman Old Style" pitchFamily="18" charset="0"/>
              </a:rPr>
              <a:t>прочитанного </a:t>
            </a:r>
          </a:p>
          <a:p>
            <a:pPr algn="ctr" eaLnBrk="1" hangingPunct="1"/>
            <a:r>
              <a:rPr lang="ru-RU" altLang="ru-RU" sz="2000" b="1" dirty="0">
                <a:latin typeface="Bookman Old Style" pitchFamily="18" charset="0"/>
              </a:rPr>
              <a:t>в видах деятельности</a:t>
            </a:r>
          </a:p>
        </p:txBody>
      </p:sp>
      <p:sp>
        <p:nvSpPr>
          <p:cNvPr id="10245" name="AutoShape 8"/>
          <p:cNvSpPr>
            <a:spLocks noChangeArrowheads="1"/>
          </p:cNvSpPr>
          <p:nvPr/>
        </p:nvSpPr>
        <p:spPr bwMode="auto">
          <a:xfrm>
            <a:off x="4572000" y="5373216"/>
            <a:ext cx="3096344" cy="136815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Bookman Old Style" pitchFamily="18" charset="0"/>
              </a:rPr>
              <a:t>Собственно</a:t>
            </a:r>
          </a:p>
          <a:p>
            <a:pPr algn="ctr" eaLnBrk="1" hangingPunct="1"/>
            <a:r>
              <a:rPr lang="ru-RU" altLang="ru-RU" sz="2000" b="1" dirty="0">
                <a:latin typeface="Bookman Old Style" pitchFamily="18" charset="0"/>
              </a:rPr>
              <a:t>драматизация</a:t>
            </a:r>
          </a:p>
          <a:p>
            <a:pPr algn="ctr" eaLnBrk="1" hangingPunct="1"/>
            <a:r>
              <a:rPr lang="ru-RU" altLang="ru-RU" sz="2000" b="1" dirty="0">
                <a:latin typeface="Bookman Old Style" pitchFamily="18" charset="0"/>
              </a:rPr>
              <a:t>произведения</a:t>
            </a:r>
          </a:p>
        </p:txBody>
      </p:sp>
      <p:sp>
        <p:nvSpPr>
          <p:cNvPr id="10246" name="AutoShape 9"/>
          <p:cNvSpPr>
            <a:spLocks noChangeArrowheads="1"/>
          </p:cNvSpPr>
          <p:nvPr/>
        </p:nvSpPr>
        <p:spPr bwMode="auto">
          <a:xfrm>
            <a:off x="4067944" y="2636912"/>
            <a:ext cx="935038" cy="935038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7" name="AutoShape 10"/>
          <p:cNvSpPr>
            <a:spLocks noChangeArrowheads="1"/>
          </p:cNvSpPr>
          <p:nvPr/>
        </p:nvSpPr>
        <p:spPr bwMode="auto">
          <a:xfrm>
            <a:off x="5580112" y="4509120"/>
            <a:ext cx="935038" cy="865188"/>
          </a:xfrm>
          <a:prstGeom prst="curvedLeftArrow">
            <a:avLst>
              <a:gd name="adj1" fmla="val 20000"/>
              <a:gd name="adj2" fmla="val 40000"/>
              <a:gd name="adj3" fmla="val 3602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6319753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20688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Bookman Old Style" pitchFamily="18" charset="0"/>
              </a:rPr>
              <a:t>П</a:t>
            </a:r>
            <a:r>
              <a:rPr lang="ru-RU" sz="2400" b="1" dirty="0" smtClean="0">
                <a:latin typeface="Bookman Old Style" pitchFamily="18" charset="0"/>
              </a:rPr>
              <a:t>одход </a:t>
            </a:r>
            <a:r>
              <a:rPr lang="ru-RU" sz="2400" b="1" dirty="0">
                <a:latin typeface="Bookman Old Style" pitchFamily="18" charset="0"/>
              </a:rPr>
              <a:t>к развитию детей в театрализованной деятельности строится на основе ведущей деятельности дошкольников - игре. </a:t>
            </a:r>
            <a:endParaRPr lang="ru-RU" sz="2400" b="1" dirty="0" smtClean="0">
              <a:latin typeface="Bookman Old Style" pitchFamily="18" charset="0"/>
            </a:endParaRPr>
          </a:p>
          <a:p>
            <a:r>
              <a:rPr lang="ru-RU" sz="2400" b="1" dirty="0">
                <a:latin typeface="Bookman Old Style" pitchFamily="18" charset="0"/>
              </a:rPr>
              <a:t> </a:t>
            </a:r>
            <a:r>
              <a:rPr lang="ru-RU" sz="2400" b="1" dirty="0" smtClean="0">
                <a:latin typeface="Bookman Old Style" pitchFamily="18" charset="0"/>
              </a:rPr>
              <a:t>     </a:t>
            </a:r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Поэт </a:t>
            </a:r>
            <a:r>
              <a:rPr lang="ru-RU" sz="2400" b="1" i="1" dirty="0">
                <a:solidFill>
                  <a:srgbClr val="FF0000"/>
                </a:solidFill>
                <a:latin typeface="Bookman Old Style" pitchFamily="18" charset="0"/>
              </a:rPr>
              <a:t>и искусствовед Максимилиан Волошин </a:t>
            </a:r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сказал </a:t>
            </a:r>
            <a:r>
              <a:rPr lang="ru-RU" sz="2400" b="1" i="1" dirty="0">
                <a:solidFill>
                  <a:srgbClr val="FF0000"/>
                </a:solidFill>
                <a:latin typeface="Bookman Old Style" pitchFamily="18" charset="0"/>
              </a:rPr>
              <a:t>так: «Искусство драгоценно лишь постольку, поскольку оно игра. Художники - ведь это только дети, которые не разучились играть. Гении - это те, которые сумели не вырасти. Все, что не игра, - то не искусство».</a:t>
            </a:r>
          </a:p>
          <a:p>
            <a:r>
              <a:rPr lang="ru-RU" sz="2400" b="1" dirty="0">
                <a:latin typeface="Bookman Old Style" pitchFamily="18" charset="0"/>
              </a:rPr>
              <a:t>Следовательно, работая с детьми, </a:t>
            </a:r>
            <a:r>
              <a:rPr lang="ru-RU" sz="2400" b="1" dirty="0" smtClean="0">
                <a:latin typeface="Bookman Old Style" pitchFamily="18" charset="0"/>
              </a:rPr>
              <a:t>важно </a:t>
            </a:r>
            <a:r>
              <a:rPr lang="ru-RU" sz="2400" b="1" dirty="0">
                <a:latin typeface="Bookman Old Style" pitchFamily="18" charset="0"/>
              </a:rPr>
              <a:t>сохранить для сцены богатство их воображения, </a:t>
            </a:r>
            <a:r>
              <a:rPr lang="ru-RU" sz="2400" b="1" dirty="0" smtClean="0">
                <a:latin typeface="Bookman Old Style" pitchFamily="18" charset="0"/>
              </a:rPr>
              <a:t>живость, </a:t>
            </a:r>
            <a:r>
              <a:rPr lang="ru-RU" sz="2400" b="1" dirty="0">
                <a:latin typeface="Bookman Old Style" pitchFamily="18" charset="0"/>
              </a:rPr>
              <a:t>непосредственность передачи </a:t>
            </a:r>
            <a:r>
              <a:rPr lang="ru-RU" sz="2400" b="1" dirty="0" smtClean="0">
                <a:latin typeface="Bookman Old Style" pitchFamily="18" charset="0"/>
              </a:rPr>
              <a:t>различных </a:t>
            </a:r>
            <a:r>
              <a:rPr lang="ru-RU" sz="2400" b="1" dirty="0">
                <a:latin typeface="Bookman Old Style" pitchFamily="18" charset="0"/>
              </a:rPr>
              <a:t>эмоциональных </a:t>
            </a:r>
            <a:r>
              <a:rPr lang="ru-RU" sz="2400" b="1" dirty="0" smtClean="0">
                <a:latin typeface="Bookman Old Style" pitchFamily="18" charset="0"/>
              </a:rPr>
              <a:t>состояний, вооружить </a:t>
            </a:r>
            <a:r>
              <a:rPr lang="ru-RU" sz="2400" b="1" dirty="0">
                <a:latin typeface="Bookman Old Style" pitchFamily="18" charset="0"/>
              </a:rPr>
              <a:t>их элементарными приемами актерской техники.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269575796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78641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Приёмы развития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творчества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ookman Old Style" pitchFamily="18" charset="0"/>
              </a:rPr>
              <a:t>Работу маленького актера над собой целесообразно осуществлять в виде специальных упражнений, которые после разучивания с педагогом, надо ввести в повседневную жизнь детей в виде игры</a:t>
            </a:r>
            <a:r>
              <a:rPr lang="ru-RU" b="1" dirty="0" smtClean="0">
                <a:latin typeface="Bookman Old Style" pitchFamily="18" charset="0"/>
              </a:rPr>
              <a:t>.</a:t>
            </a:r>
          </a:p>
          <a:p>
            <a:r>
              <a:rPr lang="ru-RU" b="1" dirty="0">
                <a:latin typeface="Bookman Old Style" pitchFamily="18" charset="0"/>
              </a:rPr>
              <a:t>Упражнения на напряжение </a:t>
            </a:r>
            <a:r>
              <a:rPr lang="ru-RU" b="1" dirty="0" smtClean="0">
                <a:latin typeface="Bookman Old Style" pitchFamily="18" charset="0"/>
              </a:rPr>
              <a:t>мышц;</a:t>
            </a:r>
            <a:endParaRPr lang="ru-RU" b="1" dirty="0">
              <a:latin typeface="Bookman Old Style" pitchFamily="18" charset="0"/>
            </a:endParaRPr>
          </a:p>
          <a:p>
            <a:r>
              <a:rPr lang="ru-RU" b="1" dirty="0">
                <a:latin typeface="Bookman Old Style" pitchFamily="18" charset="0"/>
              </a:rPr>
              <a:t>Упражнения на расслабление </a:t>
            </a:r>
            <a:r>
              <a:rPr lang="ru-RU" b="1" dirty="0" smtClean="0">
                <a:latin typeface="Bookman Old Style" pitchFamily="18" charset="0"/>
              </a:rPr>
              <a:t>мышц;</a:t>
            </a:r>
            <a:endParaRPr lang="ru-RU" b="1" dirty="0">
              <a:latin typeface="Bookman Old Style" pitchFamily="18" charset="0"/>
            </a:endParaRPr>
          </a:p>
          <a:p>
            <a:r>
              <a:rPr lang="ru-RU" b="1" dirty="0">
                <a:latin typeface="Bookman Old Style" pitchFamily="18" charset="0"/>
              </a:rPr>
              <a:t>Упражнения на </a:t>
            </a:r>
            <a:r>
              <a:rPr lang="ru-RU" b="1" dirty="0" smtClean="0">
                <a:latin typeface="Bookman Old Style" pitchFamily="18" charset="0"/>
              </a:rPr>
              <a:t>развитие </a:t>
            </a:r>
            <a:r>
              <a:rPr lang="ru-RU" b="1" dirty="0" smtClean="0">
                <a:latin typeface="Bookman Old Style" pitchFamily="18" charset="0"/>
              </a:rPr>
              <a:t>воображения.</a:t>
            </a:r>
            <a:endParaRPr lang="ru-RU" b="1" dirty="0" smtClean="0">
              <a:latin typeface="Bookman Old Style" pitchFamily="18" charset="0"/>
            </a:endParaRPr>
          </a:p>
          <a:p>
            <a:r>
              <a:rPr lang="ru-RU" b="1" dirty="0">
                <a:latin typeface="Bookman Old Style" pitchFamily="18" charset="0"/>
              </a:rPr>
              <a:t>Работа маленьких актёров над ролью под руководством педагога строится следующим образом.</a:t>
            </a:r>
          </a:p>
          <a:p>
            <a:r>
              <a:rPr lang="ru-RU" b="1" dirty="0" smtClean="0">
                <a:latin typeface="Bookman Old Style" pitchFamily="18" charset="0"/>
              </a:rPr>
              <a:t>1. Знакомство </a:t>
            </a:r>
            <a:r>
              <a:rPr lang="ru-RU" b="1" dirty="0">
                <a:latin typeface="Bookman Old Style" pitchFamily="18" charset="0"/>
              </a:rPr>
              <a:t>с инсценировкой: О чем она? Какие события в ней главные?</a:t>
            </a:r>
          </a:p>
          <a:p>
            <a:r>
              <a:rPr lang="ru-RU" b="1" dirty="0" smtClean="0">
                <a:latin typeface="Bookman Old Style" pitchFamily="18" charset="0"/>
              </a:rPr>
              <a:t>2.Знакомство </a:t>
            </a:r>
            <a:r>
              <a:rPr lang="ru-RU" b="1" dirty="0">
                <a:latin typeface="Bookman Old Style" pitchFamily="18" charset="0"/>
              </a:rPr>
              <a:t>с героями инсценировки: Где они живут? Как выглядит их дом? Их внешность, одежда, манера поведения, их взаимоотношения друг с другом и т.п.</a:t>
            </a:r>
          </a:p>
          <a:p>
            <a:r>
              <a:rPr lang="ru-RU" b="1" dirty="0" smtClean="0">
                <a:latin typeface="Bookman Old Style" pitchFamily="18" charset="0"/>
              </a:rPr>
              <a:t>3.Распределение </a:t>
            </a:r>
            <a:r>
              <a:rPr lang="ru-RU" b="1" dirty="0">
                <a:latin typeface="Bookman Old Style" pitchFamily="18" charset="0"/>
              </a:rPr>
              <a:t>ролей.</a:t>
            </a:r>
          </a:p>
          <a:p>
            <a:r>
              <a:rPr lang="ru-RU" b="1" dirty="0" smtClean="0">
                <a:latin typeface="Bookman Old Style" pitchFamily="18" charset="0"/>
              </a:rPr>
              <a:t>4.Работа </a:t>
            </a:r>
            <a:r>
              <a:rPr lang="ru-RU" b="1" dirty="0">
                <a:latin typeface="Bookman Old Style" pitchFamily="18" charset="0"/>
              </a:rPr>
              <a:t>над ролью: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составление </a:t>
            </a:r>
            <a:r>
              <a:rPr lang="ru-RU" b="1" dirty="0">
                <a:latin typeface="Bookman Old Style" pitchFamily="18" charset="0"/>
              </a:rPr>
              <a:t>словесного портрета </a:t>
            </a:r>
            <a:r>
              <a:rPr lang="ru-RU" b="1" dirty="0" smtClean="0">
                <a:latin typeface="Bookman Old Style" pitchFamily="18" charset="0"/>
              </a:rPr>
              <a:t>героя;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фантазирование </a:t>
            </a:r>
            <a:r>
              <a:rPr lang="ru-RU" b="1" dirty="0">
                <a:latin typeface="Bookman Old Style" pitchFamily="18" charset="0"/>
              </a:rPr>
              <a:t>по поводу его дома, взаимоотношений с родителями, друзьями, придумывание его любимых блюд, занятий, </a:t>
            </a:r>
            <a:r>
              <a:rPr lang="ru-RU" b="1" dirty="0" smtClean="0">
                <a:latin typeface="Bookman Old Style" pitchFamily="18" charset="0"/>
              </a:rPr>
              <a:t>игр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78524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87849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сочинение </a:t>
            </a:r>
            <a:r>
              <a:rPr lang="ru-RU" b="1" dirty="0">
                <a:latin typeface="Bookman Old Style" pitchFamily="18" charset="0"/>
              </a:rPr>
              <a:t>иных случаев из жизни героя, не предусмотренных </a:t>
            </a:r>
            <a:r>
              <a:rPr lang="ru-RU" b="1" dirty="0" smtClean="0">
                <a:latin typeface="Bookman Old Style" pitchFamily="18" charset="0"/>
              </a:rPr>
              <a:t>инсценировкой;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анализ </a:t>
            </a:r>
            <a:r>
              <a:rPr lang="ru-RU" b="1" dirty="0">
                <a:latin typeface="Bookman Old Style" pitchFamily="18" charset="0"/>
              </a:rPr>
              <a:t>придуманных поступков </a:t>
            </a:r>
            <a:r>
              <a:rPr lang="ru-RU" b="1" dirty="0" smtClean="0">
                <a:latin typeface="Bookman Old Style" pitchFamily="18" charset="0"/>
              </a:rPr>
              <a:t>героя;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работа </a:t>
            </a:r>
            <a:r>
              <a:rPr lang="ru-RU" b="1" dirty="0">
                <a:latin typeface="Bookman Old Style" pitchFamily="18" charset="0"/>
              </a:rPr>
              <a:t>над текстом: Почему герой так говорит? О чем он в этот момент думает? Основная задача педагога состоит в том, чтобы помочь ребенку понять, почувствовать все то, что скрывается за словами </a:t>
            </a:r>
            <a:r>
              <a:rPr lang="ru-RU" b="1" dirty="0" smtClean="0">
                <a:latin typeface="Bookman Old Style" pitchFamily="18" charset="0"/>
              </a:rPr>
              <a:t>текста;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работа </a:t>
            </a:r>
            <a:r>
              <a:rPr lang="ru-RU" b="1" dirty="0">
                <a:latin typeface="Bookman Old Style" pitchFamily="18" charset="0"/>
              </a:rPr>
              <a:t>над сценической выразительностью: определение целесообразных действий, движений, жестов персонажа на игровом пространстве, место его положения на сценической площадке, темпо-ритм исполнения, мимика, </a:t>
            </a:r>
            <a:r>
              <a:rPr lang="ru-RU" b="1" dirty="0" smtClean="0">
                <a:latin typeface="Bookman Old Style" pitchFamily="18" charset="0"/>
              </a:rPr>
              <a:t>интонации;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подготовка </a:t>
            </a:r>
            <a:r>
              <a:rPr lang="ru-RU" b="1" dirty="0">
                <a:latin typeface="Bookman Old Style" pitchFamily="18" charset="0"/>
              </a:rPr>
              <a:t>театрального </a:t>
            </a:r>
            <a:r>
              <a:rPr lang="ru-RU" b="1" dirty="0" smtClean="0">
                <a:latin typeface="Bookman Old Style" pitchFamily="18" charset="0"/>
              </a:rPr>
              <a:t>костюма;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latin typeface="Bookman Old Style" pitchFamily="18" charset="0"/>
              </a:rPr>
              <a:t>создание </a:t>
            </a:r>
            <a:r>
              <a:rPr lang="ru-RU" b="1" dirty="0">
                <a:latin typeface="Bookman Old Style" pitchFamily="18" charset="0"/>
              </a:rPr>
              <a:t>образа с использованием умело наложенного </a:t>
            </a:r>
            <a:r>
              <a:rPr lang="ru-RU" b="1" dirty="0" smtClean="0">
                <a:latin typeface="Bookman Old Style" pitchFamily="18" charset="0"/>
              </a:rPr>
              <a:t>грима.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b="1" dirty="0">
              <a:latin typeface="Bookman Old Style" pitchFamily="18" charset="0"/>
            </a:endParaRPr>
          </a:p>
          <a:p>
            <a:r>
              <a:rPr lang="ru-RU" b="1" dirty="0" smtClean="0">
                <a:latin typeface="Bookman Old Style" pitchFamily="18" charset="0"/>
              </a:rPr>
              <a:t>Сценическое </a:t>
            </a:r>
            <a:r>
              <a:rPr lang="ru-RU" b="1" dirty="0">
                <a:latin typeface="Bookman Old Style" pitchFamily="18" charset="0"/>
              </a:rPr>
              <a:t>поведение ребенка должно быть мотивированным, имеющим внутренний смысл в рамках той роли, которую он исполняет.</a:t>
            </a:r>
          </a:p>
          <a:p>
            <a:r>
              <a:rPr lang="ru-RU" b="1" i="1" dirty="0">
                <a:solidFill>
                  <a:srgbClr val="002060"/>
                </a:solidFill>
                <a:latin typeface="Bookman Old Style" pitchFamily="18" charset="0"/>
              </a:rPr>
              <a:t>Работая над выражением лица, постигая язык тела, движений дети постепенно овладевают средствами выразительности, которые им помогут добиться успеха на подмостках детского театра, почувствовать уверенность в себе и своих возможностях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24140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856895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первое место выходят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принцип</a:t>
            </a: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интеграции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содержания дошкольного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образования</a:t>
            </a:r>
          </a:p>
          <a:p>
            <a:pPr>
              <a:buFont typeface="Wingdings" pitchFamily="2" charset="2"/>
              <a:buChar char="v"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интеграции видов детской деятельности: игровой, познавательно-исследовательской,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продуктивной</a:t>
            </a:r>
          </a:p>
          <a:p>
            <a:pPr>
              <a:buFont typeface="Wingdings" pitchFamily="2" charset="2"/>
              <a:buChar char="v"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принцип </a:t>
            </a:r>
            <a:r>
              <a:rPr lang="ru-RU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деятельностного</a:t>
            </a: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подхода</a:t>
            </a:r>
          </a:p>
          <a:p>
            <a:pPr>
              <a:buFont typeface="Wingdings" pitchFamily="2" charset="2"/>
              <a:buChar char="v"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принцип</a:t>
            </a: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обучения -</a:t>
            </a: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учить </a:t>
            </a: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играя</a:t>
            </a:r>
            <a:endParaRPr lang="ru-RU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9024" y="0"/>
            <a:ext cx="8784976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Репертуар для детей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5-7лет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08720"/>
            <a:ext cx="82809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Bookman Old Style" pitchFamily="18" charset="0"/>
              </a:rPr>
              <a:t>В репертуар необходимо включить  фольклор народов мира, русскую и мировую классическую поэзию, стихи современных отечественных и зарубежных авторов.</a:t>
            </a:r>
          </a:p>
          <a:p>
            <a:r>
              <a:rPr lang="ru-RU" sz="2400" b="1" dirty="0">
                <a:latin typeface="Bookman Old Style" pitchFamily="18" charset="0"/>
              </a:rPr>
              <a:t>По образному выражению известной поэтессы нашего времени Ирины </a:t>
            </a:r>
            <a:r>
              <a:rPr lang="ru-RU" sz="2400" b="1" dirty="0" err="1">
                <a:latin typeface="Bookman Old Style" pitchFamily="18" charset="0"/>
              </a:rPr>
              <a:t>Токмаковой</a:t>
            </a:r>
            <a:r>
              <a:rPr lang="ru-RU" sz="2400" b="1" dirty="0">
                <a:latin typeface="Bookman Old Style" pitchFamily="18" charset="0"/>
              </a:rPr>
              <a:t> именно поэзия является для ребенка необходимым «витамином» духовного развития. Она способствует развитию воображения, фантазии, творческому полету малыша, который унесет его из бытовой обыденности в новый прекрасный мир. </a:t>
            </a:r>
          </a:p>
          <a:p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Каждый педагог может создать свой репертуар или внести свои изменения в программный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репертуар</a:t>
            </a:r>
            <a:endParaRPr lang="ru-RU" sz="2800" b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43606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6409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   С </a:t>
            </a:r>
            <a:r>
              <a:rPr lang="ru-RU" sz="2400" b="1" dirty="0">
                <a:latin typeface="Bookman Old Style" pitchFamily="18" charset="0"/>
              </a:rPr>
              <a:t>детьми старшего дошкольного возраста педагоги должны построить  работу на репертуаре, в который, наряду с традиционными постановками, войдут спектакли, содержание для которых придумают сами дети.</a:t>
            </a:r>
          </a:p>
          <a:p>
            <a:r>
              <a:rPr lang="ru-RU" sz="2400" b="1" u="sng" dirty="0">
                <a:solidFill>
                  <a:srgbClr val="FF0000"/>
                </a:solidFill>
                <a:latin typeface="Bookman Old Style" pitchFamily="18" charset="0"/>
              </a:rPr>
              <a:t>Кроме того, надо использовать: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Bookman Old Style" pitchFamily="18" charset="0"/>
              </a:rPr>
              <a:t>инсценировки </a:t>
            </a:r>
            <a:r>
              <a:rPr lang="ru-RU" sz="2400" b="1" dirty="0">
                <a:latin typeface="Bookman Old Style" pitchFamily="18" charset="0"/>
              </a:rPr>
              <a:t>по художественным произведениям, в которых дети исполняют разные </a:t>
            </a:r>
            <a:r>
              <a:rPr lang="ru-RU" sz="2400" b="1" dirty="0" smtClean="0">
                <a:latin typeface="Bookman Old Style" pitchFamily="18" charset="0"/>
              </a:rPr>
              <a:t>роли</a:t>
            </a:r>
            <a:endParaRPr lang="ru-RU" sz="2400" b="1" dirty="0"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Bookman Old Style" pitchFamily="18" charset="0"/>
              </a:rPr>
              <a:t>спектакли </a:t>
            </a:r>
            <a:r>
              <a:rPr lang="ru-RU" sz="2400" b="1" dirty="0">
                <a:latin typeface="Bookman Old Style" pitchFamily="18" charset="0"/>
              </a:rPr>
              <a:t>на основе содержания, придуманного самими детьми («Новогодняя сказка», «В подарок деду Морозу» и мамам к дню 8 Марта</a:t>
            </a:r>
            <a:r>
              <a:rPr lang="ru-RU" sz="2400" b="1" dirty="0" smtClean="0">
                <a:latin typeface="Bookman Old Style" pitchFamily="18" charset="0"/>
              </a:rPr>
              <a:t>)</a:t>
            </a:r>
            <a:endParaRPr lang="ru-RU" sz="2400" b="1" dirty="0"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Bookman Old Style" pitchFamily="18" charset="0"/>
              </a:rPr>
              <a:t>инсценировки </a:t>
            </a:r>
            <a:r>
              <a:rPr lang="ru-RU" sz="2400" b="1" dirty="0">
                <a:latin typeface="Bookman Old Style" pitchFamily="18" charset="0"/>
              </a:rPr>
              <a:t>с использованием кукол-марионеток и плоскостных фигурок, которые приводятся в движение с помощью палочки, закрепленной в их нижней части</a:t>
            </a:r>
            <a:r>
              <a:rPr lang="ru-RU" sz="2400" b="1" dirty="0" smtClean="0">
                <a:latin typeface="Bookman Old Style" pitchFamily="18" charset="0"/>
              </a:rPr>
              <a:t>.</a:t>
            </a:r>
            <a:endParaRPr lang="ru-RU" sz="24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34963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Предполагаемые  умения и навыки  детей.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1196752"/>
            <a:ext cx="8352928" cy="511256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Умеют </a:t>
            </a:r>
            <a:r>
              <a:rPr lang="ru-RU" alt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строить небольшие монологи и более развёрнутые  диалоги</a:t>
            </a:r>
            <a:r>
              <a:rPr lang="ru-RU" sz="2200" b="1" dirty="0">
                <a:solidFill>
                  <a:schemeClr val="tx1"/>
                </a:solidFill>
                <a:latin typeface="Bookman Old Style" pitchFamily="18" charset="0"/>
              </a:rPr>
              <a:t> между персонажами, </a:t>
            </a:r>
            <a:r>
              <a:rPr 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разыгрывают </a:t>
            </a:r>
            <a:r>
              <a:rPr lang="ru-RU" sz="2200" b="1" dirty="0">
                <a:solidFill>
                  <a:schemeClr val="tx1"/>
                </a:solidFill>
                <a:latin typeface="Bookman Old Style" pitchFamily="18" charset="0"/>
              </a:rPr>
              <a:t>с персонажами действия с применением разнообразных движений (повороты туловища, головы, движения рук</a:t>
            </a:r>
            <a:r>
              <a:rPr 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)</a:t>
            </a:r>
            <a:endParaRPr lang="ru-RU" sz="22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Умеют  выразительно  прочитать текст с нужными </a:t>
            </a:r>
            <a:r>
              <a:rPr lang="ru-RU" alt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интонациями</a:t>
            </a:r>
            <a:endParaRPr lang="ru-RU" altLang="ru-RU" sz="22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Умеют  сочинять  этюды по </a:t>
            </a:r>
            <a:r>
              <a:rPr lang="ru-RU" alt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сказкам</a:t>
            </a:r>
            <a:endParaRPr lang="ru-RU" altLang="ru-RU" sz="22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Запоминают заданные </a:t>
            </a:r>
            <a:r>
              <a:rPr lang="ru-RU" alt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позы</a:t>
            </a:r>
            <a:endParaRPr lang="ru-RU" altLang="ru-RU" sz="22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Умеют согласовывать </a:t>
            </a:r>
            <a:r>
              <a:rPr lang="ru-RU" sz="2200" b="1" dirty="0">
                <a:solidFill>
                  <a:schemeClr val="tx1"/>
                </a:solidFill>
                <a:latin typeface="Bookman Old Style" pitchFamily="18" charset="0"/>
              </a:rPr>
              <a:t>свои действия с действиями партнеров, не </a:t>
            </a:r>
            <a:r>
              <a:rPr 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заслоняют </a:t>
            </a:r>
            <a:r>
              <a:rPr lang="ru-RU" sz="2200" b="1" dirty="0">
                <a:solidFill>
                  <a:schemeClr val="tx1"/>
                </a:solidFill>
                <a:latin typeface="Bookman Old Style" pitchFamily="18" charset="0"/>
              </a:rPr>
              <a:t>их, </a:t>
            </a:r>
            <a:r>
              <a:rPr 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выбирают </a:t>
            </a:r>
            <a:r>
              <a:rPr lang="ru-RU" sz="2200" b="1" dirty="0">
                <a:solidFill>
                  <a:schemeClr val="tx1"/>
                </a:solidFill>
                <a:latin typeface="Bookman Old Style" pitchFamily="18" charset="0"/>
              </a:rPr>
              <a:t>целесообразные движения и действия</a:t>
            </a:r>
            <a:r>
              <a:rPr 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, находят </a:t>
            </a:r>
            <a:r>
              <a:rPr lang="ru-RU" sz="2200" b="1" dirty="0">
                <a:solidFill>
                  <a:schemeClr val="tx1"/>
                </a:solidFill>
                <a:latin typeface="Bookman Old Style" pitchFamily="18" charset="0"/>
              </a:rPr>
              <a:t>выразительные средства </a:t>
            </a:r>
            <a:r>
              <a:rPr 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исполнения </a:t>
            </a:r>
            <a:r>
              <a:rPr lang="ru-RU" sz="2200" b="1" dirty="0">
                <a:solidFill>
                  <a:schemeClr val="tx1"/>
                </a:solidFill>
                <a:latin typeface="Bookman Old Style" pitchFamily="18" charset="0"/>
              </a:rPr>
              <a:t>роли своего </a:t>
            </a:r>
            <a:r>
              <a:rPr 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персонажа</a:t>
            </a:r>
            <a:endParaRPr lang="ru-RU" sz="22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200" b="1" dirty="0">
                <a:solidFill>
                  <a:schemeClr val="tx1"/>
                </a:solidFill>
                <a:latin typeface="Bookman Old Style" pitchFamily="18" charset="0"/>
              </a:rPr>
              <a:t>С</a:t>
            </a:r>
            <a:r>
              <a:rPr 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тремятся </a:t>
            </a:r>
            <a:r>
              <a:rPr lang="ru-RU" sz="2200" b="1" dirty="0">
                <a:solidFill>
                  <a:schemeClr val="tx1"/>
                </a:solidFill>
                <a:latin typeface="Bookman Old Style" pitchFamily="18" charset="0"/>
              </a:rPr>
              <a:t>оформить место действия персонажей некоторыми элементами </a:t>
            </a:r>
            <a:r>
              <a:rPr 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декорации</a:t>
            </a:r>
            <a:endParaRPr lang="ru-RU" sz="22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200" b="1" dirty="0">
                <a:solidFill>
                  <a:schemeClr val="tx1"/>
                </a:solidFill>
                <a:latin typeface="Bookman Old Style" pitchFamily="18" charset="0"/>
              </a:rPr>
              <a:t>Владеют техническими приёмами, характерными для различных видов театрального </a:t>
            </a:r>
            <a:r>
              <a:rPr lang="ru-RU" alt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искусства</a:t>
            </a:r>
            <a:endParaRPr lang="ru-RU" altLang="ru-RU" sz="22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20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7575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340768"/>
            <a:ext cx="8496943" cy="47133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 smtClean="0">
                <a:solidFill>
                  <a:schemeClr val="tx1"/>
                </a:solidFill>
                <a:latin typeface="Bookman Old Style" pitchFamily="18" charset="0"/>
              </a:rPr>
              <a:t>I </a:t>
            </a:r>
            <a:r>
              <a:rPr lang="ru-RU" sz="2000" b="1" u="sng" dirty="0" smtClean="0">
                <a:solidFill>
                  <a:schemeClr val="tx1"/>
                </a:solidFill>
                <a:latin typeface="Bookman Old Style" pitchFamily="18" charset="0"/>
              </a:rPr>
              <a:t>младшая группа</a:t>
            </a:r>
          </a:p>
          <a:p>
            <a:r>
              <a:rPr lang="ru-RU" sz="2000" b="1" dirty="0">
                <a:solidFill>
                  <a:srgbClr val="0000CC"/>
                </a:solidFill>
                <a:latin typeface="Bookman Old Style" pitchFamily="18" charset="0"/>
              </a:rPr>
              <a:t>Пальчиковый театр </a:t>
            </a:r>
            <a:r>
              <a:rPr lang="ru-RU" sz="2000" dirty="0">
                <a:latin typeface="Bookman Old Style" pitchFamily="18" charset="0"/>
              </a:rPr>
              <a:t>– </a:t>
            </a:r>
            <a:r>
              <a:rPr lang="ru-RU" sz="2000" dirty="0">
                <a:solidFill>
                  <a:schemeClr val="tx1"/>
                </a:solidFill>
                <a:latin typeface="Bookman Old Style" pitchFamily="18" charset="0"/>
              </a:rPr>
              <a:t>способствует лучшему управлению движениями 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собственных 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пальцев</a:t>
            </a:r>
            <a:endParaRPr lang="ru-RU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en-US" sz="2000" b="1" u="sng" dirty="0" smtClean="0">
                <a:solidFill>
                  <a:schemeClr val="tx1"/>
                </a:solidFill>
                <a:latin typeface="Bookman Old Style" pitchFamily="18" charset="0"/>
              </a:rPr>
              <a:t>II </a:t>
            </a:r>
            <a:r>
              <a:rPr lang="ru-RU" sz="2000" b="1" u="sng" dirty="0" smtClean="0">
                <a:solidFill>
                  <a:schemeClr val="tx1"/>
                </a:solidFill>
                <a:latin typeface="Bookman Old Style" pitchFamily="18" charset="0"/>
              </a:rPr>
              <a:t>младшая группа</a:t>
            </a:r>
          </a:p>
          <a:p>
            <a:r>
              <a:rPr lang="ru-RU" sz="2000" b="1" dirty="0">
                <a:solidFill>
                  <a:srgbClr val="0000CC"/>
                </a:solidFill>
                <a:latin typeface="Bookman Old Style" pitchFamily="18" charset="0"/>
              </a:rPr>
              <a:t>Театр кукол на столе </a:t>
            </a:r>
            <a:r>
              <a:rPr lang="ru-RU" sz="2000" dirty="0">
                <a:latin typeface="Bookman Old Style" pitchFamily="18" charset="0"/>
              </a:rPr>
              <a:t>– </a:t>
            </a:r>
            <a:r>
              <a:rPr lang="ru-RU" sz="2000" dirty="0">
                <a:solidFill>
                  <a:schemeClr val="tx1"/>
                </a:solidFill>
                <a:latin typeface="Bookman Old Style" pitchFamily="18" charset="0"/>
              </a:rPr>
              <a:t>способствует владению техникой управления куклами настольного театра (куклы из бумажных конусов, цилиндров, коробочек, игрушки из ткани, меха, 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поролона</a:t>
            </a:r>
            <a:endParaRPr lang="ru-RU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0000CC"/>
                </a:solidFill>
                <a:latin typeface="Bookman Old Style" pitchFamily="18" charset="0"/>
              </a:rPr>
              <a:t>Театр картинок и </a:t>
            </a:r>
            <a:r>
              <a:rPr lang="ru-RU" sz="2000" b="1" dirty="0" err="1" smtClean="0">
                <a:solidFill>
                  <a:srgbClr val="0000CC"/>
                </a:solidFill>
                <a:latin typeface="Bookman Old Style" pitchFamily="18" charset="0"/>
              </a:rPr>
              <a:t>фланелеграф</a:t>
            </a:r>
            <a:r>
              <a:rPr lang="ru-RU" sz="2000" b="1" dirty="0" smtClean="0">
                <a:solidFill>
                  <a:srgbClr val="0000CC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- </a:t>
            </a:r>
            <a:r>
              <a:rPr lang="ru-RU" altLang="ru-RU" sz="2000" dirty="0">
                <a:solidFill>
                  <a:schemeClr val="tx1"/>
                </a:solidFill>
                <a:latin typeface="Bookman Old Style" pitchFamily="18" charset="0"/>
              </a:rPr>
              <a:t>развивает </a:t>
            </a:r>
            <a:r>
              <a:rPr lang="ru-RU" altLang="ru-RU" sz="2000" dirty="0" smtClean="0">
                <a:solidFill>
                  <a:schemeClr val="tx1"/>
                </a:solidFill>
                <a:latin typeface="Bookman Old Style" pitchFamily="18" charset="0"/>
              </a:rPr>
              <a:t>                                                                ловкость</a:t>
            </a:r>
            <a:r>
              <a:rPr lang="ru-RU" altLang="ru-RU" sz="2000" dirty="0">
                <a:solidFill>
                  <a:schemeClr val="tx1"/>
                </a:solidFill>
                <a:latin typeface="Bookman Old Style" pitchFamily="18" charset="0"/>
              </a:rPr>
              <a:t>, умение управлять своими движениями, концентрировать внимание на одном виде </a:t>
            </a:r>
            <a:r>
              <a:rPr lang="ru-RU" altLang="ru-RU" sz="2000" dirty="0" smtClean="0">
                <a:solidFill>
                  <a:schemeClr val="tx1"/>
                </a:solidFill>
                <a:latin typeface="Bookman Old Style" pitchFamily="18" charset="0"/>
              </a:rPr>
              <a:t>деятельности</a:t>
            </a:r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000" b="1" u="sng" dirty="0">
                <a:solidFill>
                  <a:schemeClr val="tx1"/>
                </a:solidFill>
                <a:latin typeface="Bookman Old Style" pitchFamily="18" charset="0"/>
              </a:rPr>
              <a:t>Средняя группа</a:t>
            </a:r>
          </a:p>
          <a:p>
            <a:r>
              <a:rPr lang="ru-RU" sz="2000" b="1" dirty="0">
                <a:solidFill>
                  <a:srgbClr val="0000CC"/>
                </a:solidFill>
                <a:latin typeface="Bookman Old Style" pitchFamily="18" charset="0"/>
              </a:rPr>
              <a:t>Театр ложек, верховые куклы </a:t>
            </a:r>
            <a:r>
              <a:rPr lang="ru-RU" sz="2000" dirty="0">
                <a:latin typeface="Bookman Old Style" pitchFamily="18" charset="0"/>
              </a:rPr>
              <a:t>(бибабо, куклы на </a:t>
            </a:r>
            <a:r>
              <a:rPr lang="ru-RU" sz="2000" dirty="0" smtClean="0">
                <a:latin typeface="Bookman Old Style" pitchFamily="18" charset="0"/>
              </a:rPr>
              <a:t>                                                                             </a:t>
            </a:r>
            <a:r>
              <a:rPr lang="ru-RU" sz="2000" dirty="0" err="1" smtClean="0">
                <a:latin typeface="Bookman Old Style" pitchFamily="18" charset="0"/>
              </a:rPr>
              <a:t>гапите</a:t>
            </a:r>
            <a:r>
              <a:rPr lang="ru-RU" sz="2000" dirty="0" smtClean="0">
                <a:latin typeface="Bookman Old Style" pitchFamily="18" charset="0"/>
              </a:rPr>
              <a:t>) </a:t>
            </a:r>
            <a:r>
              <a:rPr lang="ru-RU" sz="2000" dirty="0">
                <a:latin typeface="Bookman Old Style" pitchFamily="18" charset="0"/>
              </a:rPr>
              <a:t>– </a:t>
            </a:r>
            <a:r>
              <a:rPr lang="ru-RU" sz="2000" dirty="0">
                <a:solidFill>
                  <a:schemeClr val="tx1"/>
                </a:solidFill>
                <a:latin typeface="Bookman Old Style" pitchFamily="18" charset="0"/>
              </a:rPr>
              <a:t>знакомство детей с театральной ширмой, 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                                                         основами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кукловождения</a:t>
            </a:r>
            <a:endParaRPr lang="ru-RU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0000CC"/>
                </a:solidFill>
                <a:latin typeface="Bookman Old Style" pitchFamily="18" charset="0"/>
              </a:rPr>
              <a:t>Теневой </a:t>
            </a:r>
            <a:r>
              <a:rPr lang="ru-RU" sz="2000" b="1" dirty="0" smtClean="0">
                <a:solidFill>
                  <a:srgbClr val="0000CC"/>
                </a:solidFill>
                <a:latin typeface="Bookman Old Style" pitchFamily="18" charset="0"/>
              </a:rPr>
              <a:t>театр</a:t>
            </a:r>
            <a:endParaRPr lang="ru-RU" sz="2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640959" cy="93610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0000CC"/>
                </a:solidFill>
                <a:latin typeface="Bookman Old Style" pitchFamily="18" charset="0"/>
              </a:rPr>
              <a:t> </a:t>
            </a:r>
            <a:r>
              <a:rPr lang="ru-RU" i="1" dirty="0" smtClean="0">
                <a:solidFill>
                  <a:srgbClr val="0000CC"/>
                </a:solidFill>
                <a:latin typeface="Bookman Old Style" pitchFamily="18" charset="0"/>
              </a:rPr>
              <a:t/>
            </a:r>
            <a:br>
              <a:rPr lang="ru-RU" i="1" dirty="0" smtClean="0">
                <a:solidFill>
                  <a:srgbClr val="0000CC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Bookman Old Style" pitchFamily="18" charset="0"/>
              </a:rPr>
              <a:t>Виды </a:t>
            </a:r>
            <a:r>
              <a:rPr lang="ru-RU" sz="3600" b="1" dirty="0">
                <a:solidFill>
                  <a:srgbClr val="0000CC"/>
                </a:solidFill>
                <a:latin typeface="Bookman Old Style" pitchFamily="18" charset="0"/>
              </a:rPr>
              <a:t>театров для </a:t>
            </a:r>
            <a:r>
              <a:rPr lang="ru-RU" sz="3600" b="1" dirty="0" smtClean="0">
                <a:solidFill>
                  <a:srgbClr val="0000CC"/>
                </a:solidFill>
                <a:latin typeface="Bookman Old Style" pitchFamily="18" charset="0"/>
              </a:rPr>
              <a:t>групп раннего и младшего дошкольного возраста</a:t>
            </a:r>
            <a:r>
              <a:rPr lang="ru-RU" sz="3600" b="1" dirty="0">
                <a:solidFill>
                  <a:srgbClr val="0000CC"/>
                </a:solidFill>
                <a:latin typeface="Bookman Old Style" pitchFamily="18" charset="0"/>
              </a:rPr>
              <a:t> </a:t>
            </a:r>
            <a:r>
              <a:rPr lang="ru-RU" sz="3600" dirty="0" smtClean="0">
                <a:solidFill>
                  <a:srgbClr val="0000CC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0000CC"/>
                </a:solidFill>
                <a:latin typeface="Bookman Old Style" pitchFamily="18" charset="0"/>
              </a:rPr>
            </a:br>
            <a:endParaRPr lang="ru-RU" sz="3600" dirty="0">
              <a:solidFill>
                <a:srgbClr val="0000CC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34195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23528" y="116632"/>
            <a:ext cx="8640960" cy="48961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00CC"/>
                </a:solidFill>
                <a:latin typeface="Bookman Old Style" pitchFamily="18" charset="0"/>
              </a:rPr>
              <a:t>«</a:t>
            </a:r>
            <a:r>
              <a:rPr lang="ru-RU" sz="2800" b="1" u="sng" dirty="0">
                <a:solidFill>
                  <a:srgbClr val="0000CC"/>
                </a:solidFill>
                <a:latin typeface="Bookman Old Style" pitchFamily="18" charset="0"/>
              </a:rPr>
              <a:t>Театр теней</a:t>
            </a:r>
            <a:r>
              <a:rPr lang="ru-RU" sz="2800" b="1" dirty="0">
                <a:solidFill>
                  <a:srgbClr val="0000CC"/>
                </a:solidFill>
                <a:latin typeface="Bookman Old Style" pitchFamily="18" charset="0"/>
              </a:rPr>
              <a:t>»</a:t>
            </a:r>
            <a:r>
              <a:rPr lang="ru-RU" sz="2800" b="1" dirty="0">
                <a:solidFill>
                  <a:srgbClr val="800000"/>
                </a:solidFill>
                <a:latin typeface="Bookman Old Style" pitchFamily="18" charset="0"/>
              </a:rPr>
              <a:t> считается одним из самых условных театров. В нем нет, никаких рассеивающих внимание впечатлений (красок, рельефа), поэтому  внимание ребенка-зрителя не разбрасывается на множественных и разнородных признаках предмета, а сосредоточено только  на его форме и движении. Именно поэтому он доступен и хорошо воспринимаем детьми. Именно потому, что силуэт – обобщение, он понятен детям. Надо только, чтобы силуэты были сделаны выразительно, без мелких подробностей и живо в смысле движения».  (Н. Я. Симонович-Ефимова) 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71123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08720"/>
            <a:ext cx="8640959" cy="49959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u="sng" dirty="0" smtClean="0">
                <a:solidFill>
                  <a:schemeClr val="tx1"/>
                </a:solidFill>
                <a:latin typeface="Bookman Old Style" pitchFamily="18" charset="0"/>
              </a:rPr>
              <a:t>Старшая группа</a:t>
            </a:r>
          </a:p>
          <a:p>
            <a:r>
              <a:rPr lang="ru-RU" sz="2000" b="1" dirty="0" smtClean="0">
                <a:solidFill>
                  <a:srgbClr val="0000CC"/>
                </a:solidFill>
                <a:latin typeface="Bookman Old Style" pitchFamily="18" charset="0"/>
              </a:rPr>
              <a:t>Кукольный театр</a:t>
            </a:r>
          </a:p>
          <a:p>
            <a:r>
              <a:rPr lang="ru-RU" sz="2000" b="1" dirty="0" smtClean="0">
                <a:solidFill>
                  <a:srgbClr val="0000CC"/>
                </a:solidFill>
                <a:latin typeface="Bookman Old Style" pitchFamily="18" charset="0"/>
              </a:rPr>
              <a:t>Знакомство </a:t>
            </a:r>
            <a:r>
              <a:rPr lang="ru-RU" sz="2000" b="1" dirty="0">
                <a:solidFill>
                  <a:srgbClr val="0000CC"/>
                </a:solidFill>
                <a:latin typeface="Bookman Old Style" pitchFamily="18" charset="0"/>
              </a:rPr>
              <a:t>с куклами-марионетками, куклами с «живой рукой»</a:t>
            </a:r>
            <a:r>
              <a:rPr lang="ru-RU" sz="2000" dirty="0">
                <a:solidFill>
                  <a:srgbClr val="0000CC"/>
                </a:solidFill>
                <a:latin typeface="Bookman Old Style" pitchFamily="18" charset="0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Bookman Old Style" pitchFamily="18" charset="0"/>
              </a:rPr>
              <a:t>обучение технике 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управления </a:t>
            </a:r>
            <a:r>
              <a:rPr lang="ru-RU" sz="2000" dirty="0">
                <a:solidFill>
                  <a:schemeClr val="tx1"/>
                </a:solidFill>
                <a:latin typeface="Bookman Old Style" pitchFamily="18" charset="0"/>
              </a:rPr>
              <a:t>этими куклами</a:t>
            </a:r>
            <a:r>
              <a:rPr lang="ru-RU" sz="2000" dirty="0" smtClean="0">
                <a:latin typeface="Bookman Old Style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u="sng" dirty="0">
                <a:solidFill>
                  <a:schemeClr val="tx1"/>
                </a:solidFill>
                <a:latin typeface="Bookman Old Style" pitchFamily="18" charset="0"/>
              </a:rPr>
              <a:t>Подготовительная к школе </a:t>
            </a:r>
            <a:r>
              <a:rPr lang="ru-RU" sz="2000" b="1" u="sng" dirty="0" smtClean="0">
                <a:solidFill>
                  <a:schemeClr val="tx1"/>
                </a:solidFill>
                <a:latin typeface="Bookman Old Style" pitchFamily="18" charset="0"/>
              </a:rPr>
              <a:t>группа</a:t>
            </a:r>
          </a:p>
          <a:p>
            <a:r>
              <a:rPr lang="ru-RU" sz="2000" b="1" dirty="0">
                <a:solidFill>
                  <a:srgbClr val="0036A2"/>
                </a:solidFill>
                <a:latin typeface="Bookman Old Style" pitchFamily="18" charset="0"/>
              </a:rPr>
              <a:t>Знакомство с куклами с «живой рукой», людьми-куклами и тростевыми куклами</a:t>
            </a:r>
            <a:r>
              <a:rPr lang="ru-RU" sz="2000" dirty="0">
                <a:latin typeface="Bookman Old Style" pitchFamily="18" charset="0"/>
              </a:rPr>
              <a:t>; </a:t>
            </a:r>
            <a:r>
              <a:rPr lang="ru-RU" sz="2000" dirty="0">
                <a:solidFill>
                  <a:schemeClr val="tx1"/>
                </a:solidFill>
                <a:latin typeface="Bookman Old Style" pitchFamily="18" charset="0"/>
              </a:rPr>
              <a:t>обучение технике работы с этими куклами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ru-RU" sz="1900" b="1" u="sng" dirty="0" err="1">
                <a:solidFill>
                  <a:schemeClr val="tx1"/>
                </a:solidFill>
                <a:latin typeface="Bookman Old Style" pitchFamily="18" charset="0"/>
              </a:rPr>
              <a:t>Гапит</a:t>
            </a:r>
            <a:r>
              <a:rPr lang="ru-RU" sz="1900" dirty="0">
                <a:solidFill>
                  <a:schemeClr val="tx1"/>
                </a:solidFill>
                <a:latin typeface="Bookman Old Style" pitchFamily="18" charset="0"/>
              </a:rPr>
              <a:t> – деревянный стержень.</a:t>
            </a:r>
          </a:p>
          <a:p>
            <a:pPr>
              <a:buNone/>
            </a:pPr>
            <a:r>
              <a:rPr lang="ru-RU" sz="1900" b="1" u="sng" dirty="0" smtClean="0">
                <a:solidFill>
                  <a:schemeClr val="tx1"/>
                </a:solidFill>
                <a:latin typeface="Bookman Old Style" pitchFamily="18" charset="0"/>
              </a:rPr>
              <a:t>кукла-марионетка</a:t>
            </a:r>
            <a:r>
              <a:rPr lang="ru-RU" sz="19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Bookman Old Style" pitchFamily="18" charset="0"/>
              </a:rPr>
              <a:t>– приводится в движение с помощью крестовины ВАГИ, к которой на ниточках подвешивается игрушка.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1900" b="1" u="sng" dirty="0">
                <a:solidFill>
                  <a:schemeClr val="tx1"/>
                </a:solidFill>
                <a:latin typeface="Bookman Old Style" pitchFamily="18" charset="0"/>
              </a:rPr>
              <a:t>куклы-люди</a:t>
            </a:r>
            <a:r>
              <a:rPr lang="ru-RU" sz="1900" dirty="0">
                <a:solidFill>
                  <a:schemeClr val="tx1"/>
                </a:solidFill>
                <a:latin typeface="Bookman Old Style" pitchFamily="18" charset="0"/>
              </a:rPr>
              <a:t> – ребенок надевает на себя костюм, изготовленный из поролона, обтянутого тканью.</a:t>
            </a:r>
          </a:p>
          <a:p>
            <a:pPr>
              <a:buNone/>
            </a:pPr>
            <a:r>
              <a:rPr lang="ru-RU" sz="1900" b="1" u="sng" dirty="0" smtClean="0">
                <a:solidFill>
                  <a:schemeClr val="tx1"/>
                </a:solidFill>
                <a:latin typeface="Bookman Old Style" pitchFamily="18" charset="0"/>
              </a:rPr>
              <a:t>кукла </a:t>
            </a:r>
            <a:r>
              <a:rPr lang="ru-RU" sz="1900" b="1" u="sng" dirty="0">
                <a:solidFill>
                  <a:schemeClr val="tx1"/>
                </a:solidFill>
                <a:latin typeface="Bookman Old Style" pitchFamily="18" charset="0"/>
              </a:rPr>
              <a:t>с «живой рукой» </a:t>
            </a:r>
            <a:r>
              <a:rPr lang="ru-RU" sz="1900" dirty="0">
                <a:solidFill>
                  <a:schemeClr val="tx1"/>
                </a:solidFill>
                <a:latin typeface="Bookman Old Style" pitchFamily="18" charset="0"/>
              </a:rPr>
              <a:t>- вместо рук куклы руки кукловода в перчатках. Кукла состоит из деревянного стержня, головы из папье-маше. На бороздке, прорезанной вокруг шеи, держится свободно свисающий костюм</a:t>
            </a:r>
            <a:r>
              <a:rPr lang="ru-RU" sz="1900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  <a:endParaRPr lang="ru-RU" sz="19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86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Виды театров для групп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старшего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дошкольного возраста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31235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332656"/>
            <a:ext cx="8568952" cy="449736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Кукольный театр </a:t>
            </a: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-  врачи-педиатры считают, что не все виды кукольных театров могут использоваться в работе с детьми старшего дошкольного возраста. Так, например, длительные действия ребенка с вытянутой и поднятой над головой рукой противопоказаны в этом возрасте, тогда как театр марионеток, при котором дети действуют сидя, признан одним из самых </a:t>
            </a:r>
            <a:r>
              <a:rPr lang="ru-RU" dirty="0" err="1" smtClean="0">
                <a:solidFill>
                  <a:schemeClr val="tx1"/>
                </a:solidFill>
                <a:latin typeface="Bookman Old Style" pitchFamily="18" charset="0"/>
              </a:rPr>
              <a:t>психафизиологичных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видов театра для детей этого 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возраста</a:t>
            </a:r>
            <a:endParaRPr lang="ru-RU" sz="3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84922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3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4800" b="1" dirty="0" smtClean="0">
                <a:solidFill>
                  <a:srgbClr val="003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003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</a:t>
            </a:r>
            <a:r>
              <a:rPr lang="ru-RU" sz="3600" b="1" dirty="0">
                <a:solidFill>
                  <a:srgbClr val="003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параметры диагностики детей </a:t>
            </a:r>
            <a:r>
              <a:rPr lang="ru-RU" sz="4800" dirty="0">
                <a:solidFill>
                  <a:srgbClr val="003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4800" dirty="0">
                <a:solidFill>
                  <a:srgbClr val="003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4800" dirty="0">
              <a:solidFill>
                <a:srgbClr val="0036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251520" y="1844824"/>
            <a:ext cx="4247327" cy="34472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800" b="1" dirty="0">
                <a:latin typeface="Bookman Old Style" pitchFamily="18" charset="0"/>
              </a:rPr>
              <a:t>старшей </a:t>
            </a:r>
            <a:r>
              <a:rPr lang="ru-RU" sz="2800" b="1" dirty="0" smtClean="0">
                <a:latin typeface="Bookman Old Style" pitchFamily="18" charset="0"/>
              </a:rPr>
              <a:t>группе</a:t>
            </a:r>
          </a:p>
          <a:p>
            <a:pPr marL="0" indent="0">
              <a:buNone/>
            </a:pPr>
            <a:r>
              <a:rPr lang="ru-RU" sz="2400" dirty="0">
                <a:latin typeface="Bookman Old Style" pitchFamily="18" charset="0"/>
              </a:rPr>
              <a:t>(умеет разыгрывать </a:t>
            </a:r>
            <a:r>
              <a:rPr lang="ru-RU" sz="2400" dirty="0" smtClean="0">
                <a:latin typeface="Bookman Old Style" pitchFamily="18" charset="0"/>
              </a:rPr>
              <a:t>несложные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сюжеты, использует выразительные</a:t>
            </a:r>
          </a:p>
          <a:p>
            <a:pPr marL="0" indent="0">
              <a:buNone/>
            </a:pPr>
            <a:r>
              <a:rPr lang="ru-RU" sz="2400" dirty="0">
                <a:latin typeface="Bookman Old Style" pitchFamily="18" charset="0"/>
              </a:rPr>
              <a:t>средства, </a:t>
            </a:r>
            <a:r>
              <a:rPr lang="ru-RU" sz="2400" dirty="0" smtClean="0">
                <a:latin typeface="Bookman Old Style" pitchFamily="18" charset="0"/>
              </a:rPr>
              <a:t>пантомимические</a:t>
            </a:r>
            <a:r>
              <a:rPr lang="ru-RU" sz="2400" dirty="0">
                <a:latin typeface="Bookman Old Style" pitchFamily="18" charset="0"/>
              </a:rPr>
              <a:t> навыки, умеет проявлять </a:t>
            </a:r>
            <a:r>
              <a:rPr lang="ru-RU" sz="2400" dirty="0" smtClean="0">
                <a:latin typeface="Bookman Old Style" pitchFamily="18" charset="0"/>
              </a:rPr>
              <a:t>творческую</a:t>
            </a:r>
            <a:r>
              <a:rPr lang="ru-RU" sz="2400" dirty="0">
                <a:latin typeface="Bookman Old Style" pitchFamily="18" charset="0"/>
              </a:rPr>
              <a:t> инициативу</a:t>
            </a:r>
            <a:r>
              <a:rPr lang="ru-RU" sz="2400" dirty="0" smtClean="0">
                <a:latin typeface="Bookman Old Style" pitchFamily="18" charset="0"/>
              </a:rPr>
              <a:t>, импровизировать</a:t>
            </a:r>
            <a:r>
              <a:rPr lang="ru-RU" sz="2400" dirty="0" smtClean="0">
                <a:latin typeface="Bookman Old Style" pitchFamily="18" charset="0"/>
              </a:rPr>
              <a:t>)</a:t>
            </a:r>
            <a:endParaRPr lang="ru-RU" sz="2800" dirty="0">
              <a:latin typeface="Bookman Old Style" pitchFamily="18" charset="0"/>
            </a:endParaRPr>
          </a:p>
          <a:p>
            <a:endParaRPr lang="ru-RU" sz="2800" dirty="0">
              <a:latin typeface="Bookman Old Style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4644008" y="1916832"/>
            <a:ext cx="4176464" cy="3447288"/>
          </a:xfrm>
          <a:prstGeom prst="rect">
            <a:avLst/>
          </a:prstGeom>
        </p:spPr>
        <p:txBody>
          <a:bodyPr/>
          <a:lstStyle/>
          <a:p>
            <a:r>
              <a:rPr lang="ru-RU" sz="2800" b="1" dirty="0">
                <a:latin typeface="Bookman Old Style" pitchFamily="18" charset="0"/>
              </a:rPr>
              <a:t>средней группе</a:t>
            </a:r>
            <a:endParaRPr lang="ru-RU" sz="2800" dirty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Bookman Old Style" pitchFamily="18" charset="0"/>
              </a:rPr>
              <a:t>(умеет разыгрывать </a:t>
            </a:r>
            <a:r>
              <a:rPr lang="ru-RU" sz="2400" dirty="0" smtClean="0">
                <a:latin typeface="Bookman Old Style" pitchFamily="18" charset="0"/>
              </a:rPr>
              <a:t>несложные</a:t>
            </a:r>
            <a:r>
              <a:rPr lang="ru-RU" sz="2400" dirty="0">
                <a:latin typeface="Bookman Old Style" pitchFamily="18" charset="0"/>
              </a:rPr>
              <a:t> сюжеты, использует </a:t>
            </a:r>
            <a:r>
              <a:rPr lang="ru-RU" sz="2400" dirty="0" smtClean="0">
                <a:latin typeface="Bookman Old Style" pitchFamily="18" charset="0"/>
              </a:rPr>
              <a:t>выразительные</a:t>
            </a:r>
            <a:r>
              <a:rPr lang="ru-RU" sz="2400" dirty="0">
                <a:latin typeface="Bookman Old Style" pitchFamily="18" charset="0"/>
              </a:rPr>
              <a:t> средства</a:t>
            </a:r>
            <a:r>
              <a:rPr lang="ru-RU" sz="2400" dirty="0" smtClean="0">
                <a:latin typeface="Bookman Old Style" pitchFamily="18" charset="0"/>
              </a:rPr>
              <a:t>)</a:t>
            </a:r>
            <a:endParaRPr lang="ru-RU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41332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ниги фото по театр деят-ти\1000273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6476" y="31121"/>
            <a:ext cx="1647914" cy="242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Книги фото по театр деят-ти\0001_2012-03-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00" y="126030"/>
            <a:ext cx="1454356" cy="20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Книги фото по театр деят-ти\1aac841a42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4390" y="94796"/>
            <a:ext cx="1437610" cy="232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Книги фото по театр деят-ти\8dfdbd7b27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1000" y="235527"/>
            <a:ext cx="15121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Книги фото по театр деят-ти\082927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60"/>
          <a:stretch/>
        </p:blipFill>
        <p:spPr bwMode="auto">
          <a:xfrm>
            <a:off x="6023514" y="113705"/>
            <a:ext cx="1481303" cy="210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Книги фото по театр деят-ти\100773697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95" y="2348880"/>
            <a:ext cx="1607184" cy="22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Книги фото по театр деят-ти\1289806080_25028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4764" y="31121"/>
            <a:ext cx="1499723" cy="22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:\Книги фото по театр деят-ти\100493777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1102" y="2209455"/>
            <a:ext cx="1410524" cy="22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:\Книги фото по театр деят-ти\1301032128_386519aafa5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1626" y="2248581"/>
            <a:ext cx="1262436" cy="221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G:\Книги фото по театр деят-ти\100124580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8942" y="2469694"/>
            <a:ext cx="1557114" cy="239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:\Книги фото по театр деят-ти\1312728401_0001_m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74352"/>
            <a:ext cx="1733549" cy="23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G:\Книги фото по театр деят-ти\1312728777_0001_s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92738"/>
            <a:ext cx="14478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:\Книги фото по театр деят-ти\100169510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00" y="4165382"/>
            <a:ext cx="151155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G:\Книги фото по театр деят-ти\1325911695_1194185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44500"/>
            <a:ext cx="1396536" cy="234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:\Книги фото по театр деят-ти\1336366019_1844909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0513" y="4552757"/>
            <a:ext cx="1479549" cy="214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G:\Книги фото по театр деят-ти\330026694634_149476_2501000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728" y="4449903"/>
            <a:ext cx="1447272" cy="234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G:\Книги фото по театр деят-ти\1003148282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5476" y="4655613"/>
            <a:ext cx="1579505" cy="214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G:\Книги фото по театр деят-ти\big_2011-12-2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08468"/>
            <a:ext cx="1431889" cy="23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G:\Книги фото по театр деят-ти\product-00-000000055016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981" y="4388237"/>
            <a:ext cx="1524000" cy="240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197725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268760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0036A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Спасибо за внимание!</a:t>
            </a:r>
            <a:endParaRPr lang="ru-RU" sz="7200" b="1" dirty="0">
              <a:ln w="11430"/>
              <a:solidFill>
                <a:srgbClr val="0036A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62462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1988840"/>
            <a:ext cx="28803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98884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 традиционной системы обучения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1988840"/>
            <a:ext cx="2880320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23928" y="2312005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43608" y="3068960"/>
            <a:ext cx="288032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2996952"/>
            <a:ext cx="288032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923928" y="3398851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043608" y="4005064"/>
            <a:ext cx="288032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6056" y="3933056"/>
            <a:ext cx="288032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17" name="Прямая со стрелкой 16"/>
          <p:cNvCxnSpPr>
            <a:stCxn id="14" idx="3"/>
            <a:endCxn id="15" idx="1"/>
          </p:cNvCxnSpPr>
          <p:nvPr/>
        </p:nvCxnSpPr>
        <p:spPr>
          <a:xfrm>
            <a:off x="3923928" y="4293096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043608" y="4941168"/>
            <a:ext cx="280831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76056" y="4941168"/>
            <a:ext cx="2880320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810286" y="5237472"/>
            <a:ext cx="1265770" cy="268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Вектор деятельности в условиях ФГОС</a:t>
            </a:r>
            <a:endParaRPr lang="ru-RU" b="1" dirty="0">
              <a:solidFill>
                <a:srgbClr val="0036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6056" y="1988840"/>
            <a:ext cx="28803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развивающему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обучению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6056" y="306896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деятельностной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3608" y="3068960"/>
            <a:ext cx="28803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знаниевой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парадигмы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3608" y="400506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 системы воспитания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6056" y="3933056"/>
            <a:ext cx="2880320" cy="7232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самоорганизации 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социализации</a:t>
            </a:r>
          </a:p>
          <a:p>
            <a:pPr algn="ctr"/>
            <a:endParaRPr lang="ru-RU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3608" y="4941168"/>
            <a:ext cx="280831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 системы всеобщего контроля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20072" y="494116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сопровождению индивидуальной траектории развития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3584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260648"/>
            <a:ext cx="7886327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брошюре ЮНЕСКО,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посвященной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формированию языка в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дошкольном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возрасте, говорится, что </a:t>
            </a:r>
            <a:r>
              <a:rPr lang="ru-RU" sz="28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развитие речи — важнейшая </a:t>
            </a:r>
            <a:r>
              <a:rPr lang="ru-RU" sz="2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предпосылка </a:t>
            </a:r>
            <a:r>
              <a:rPr lang="ru-RU" sz="28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успешного школьного обучения.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Одно из основных правил речевого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развития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— все время вступать с ребенком в контакт, говорить обо всем, что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окружает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используя специально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обращенную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 ребенку речь, адаптированную к его потребностям,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возможностям, варьируя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формы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выражения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мимику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ru-RU" sz="28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29648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250825" y="260350"/>
            <a:ext cx="8893175" cy="6337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b="1" i="1" dirty="0" smtClean="0">
                <a:solidFill>
                  <a:schemeClr val="tx1"/>
                </a:solidFill>
                <a:latin typeface="Bookman Old Style" pitchFamily="18" charset="0"/>
              </a:rPr>
              <a:t>По </a:t>
            </a:r>
            <a:r>
              <a:rPr lang="ru-RU" sz="2300" b="1" i="1" dirty="0">
                <a:solidFill>
                  <a:schemeClr val="tx1"/>
                </a:solidFill>
                <a:latin typeface="Bookman Old Style" pitchFamily="18" charset="0"/>
              </a:rPr>
              <a:t>данным статистики на сегодняшний день 7 детей из 10 нуждаются в специальной коррекционной работе. При этом дефекты речи зачастую сопровождаются нарушениями в эмоционально-волевой сфере. В связи с этим перед педагогом стоит трудная задача найти новый подход к обучению и воспитанию дошкольника в гармонично развитую личность.</a:t>
            </a:r>
          </a:p>
          <a:p>
            <a:pPr marL="0" indent="0">
              <a:buNone/>
            </a:pPr>
            <a:r>
              <a:rPr lang="ru-RU" sz="2300" i="1" dirty="0" smtClean="0">
                <a:latin typeface="Bookman Old Style" pitchFamily="18" charset="0"/>
              </a:rPr>
              <a:t>	</a:t>
            </a:r>
            <a:r>
              <a:rPr lang="ru-RU" sz="2300" b="1" i="1" dirty="0" smtClean="0">
                <a:latin typeface="Bookman Old Style" pitchFamily="18" charset="0"/>
              </a:rPr>
              <a:t>Театрализованная </a:t>
            </a:r>
            <a:r>
              <a:rPr lang="ru-RU" sz="2300" b="1" i="1" dirty="0">
                <a:latin typeface="Bookman Old Style" pitchFamily="18" charset="0"/>
              </a:rPr>
              <a:t>деятельность </a:t>
            </a:r>
            <a:r>
              <a:rPr lang="ru-RU" sz="2300" b="1" i="1" dirty="0" smtClean="0">
                <a:latin typeface="Bookman Old Style" pitchFamily="18" charset="0"/>
              </a:rPr>
              <a:t> и </a:t>
            </a:r>
            <a:r>
              <a:rPr lang="ru-RU" sz="2300" i="1" dirty="0" smtClean="0">
                <a:latin typeface="Bookman Old Style" pitchFamily="18" charset="0"/>
              </a:rPr>
              <a:t>является </a:t>
            </a:r>
            <a:r>
              <a:rPr lang="ru-RU" sz="2300" i="1" dirty="0">
                <a:latin typeface="Bookman Old Style" pitchFamily="18" charset="0"/>
              </a:rPr>
              <a:t>одним из самых эффективных способов коррекционного воздействия на ребенка, в котором ярко проявляется  </a:t>
            </a:r>
            <a:r>
              <a:rPr lang="ru-RU" sz="2300" b="1" i="1" dirty="0">
                <a:solidFill>
                  <a:srgbClr val="FF0000"/>
                </a:solidFill>
                <a:latin typeface="Bookman Old Style" pitchFamily="18" charset="0"/>
              </a:rPr>
              <a:t>принцип обучения : учить играя</a:t>
            </a:r>
            <a:r>
              <a:rPr lang="ru-RU" sz="2300" b="1" i="1" dirty="0" smtClean="0">
                <a:solidFill>
                  <a:srgbClr val="FF0000"/>
                </a:solidFill>
                <a:latin typeface="Bookman Old Style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i="1" dirty="0" smtClean="0">
                <a:latin typeface="Bookman Old Style" pitchFamily="18" charset="0"/>
              </a:rPr>
              <a:t>В современных условиях игра </a:t>
            </a:r>
            <a:r>
              <a:rPr lang="ru-RU" sz="2400" b="1" i="1" dirty="0">
                <a:latin typeface="Bookman Old Style" pitchFamily="18" charset="0"/>
              </a:rPr>
              <a:t>является своеобразным центром, вокруг которого сосредоточиваются главные интересы и переживания детей. </a:t>
            </a:r>
            <a:endParaRPr lang="ru-RU" sz="2400" i="1" dirty="0">
              <a:latin typeface="Bookman Old Style" pitchFamily="18" charset="0"/>
            </a:endParaRPr>
          </a:p>
          <a:p>
            <a:endParaRPr lang="ru-RU" sz="2300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97708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51520" y="188640"/>
            <a:ext cx="8568952" cy="6669360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Ученые единодушны во мнении, что театр является одним из самых ярких, красочных и доступных восприятию ребенка сфер искусства. По эстетической значимости и влиянию на общее развитие ребенка театрализованной деятельности по праву принадлежит почетное место рядом с музыкой, рисованием и лепкой.</a:t>
            </a:r>
          </a:p>
        </p:txBody>
      </p:sp>
    </p:spTree>
    <p:extLst>
      <p:ext uri="{BB962C8B-B14F-4D97-AF65-F5344CB8AC3E}">
        <p14:creationId xmlns:p14="http://schemas.microsoft.com/office/powerpoint/2010/main" xmlns="" val="111711241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260351"/>
            <a:ext cx="8640960" cy="54729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b="1" i="1" dirty="0" smtClean="0">
                <a:solidFill>
                  <a:srgbClr val="002060"/>
                </a:solidFill>
                <a:latin typeface="Bookman Old Style" pitchFamily="18" charset="0"/>
              </a:rPr>
              <a:t>Театрализованная </a:t>
            </a:r>
            <a:r>
              <a:rPr lang="ru-RU" sz="2300" b="1" i="1" dirty="0">
                <a:solidFill>
                  <a:srgbClr val="002060"/>
                </a:solidFill>
                <a:latin typeface="Bookman Old Style" pitchFamily="18" charset="0"/>
              </a:rPr>
              <a:t>деятельность, к сожалению, не входит в систему организованного обучения детей в детском саду. Воспитатели  используют её в работе в основном для развития творческого потенциала детей и чаще как инсценировку к празднику, а в повседневной жизни – достаточно бессистемно, эпизодически, по своему усмотрению, зачастую для того, чтобы сделать жизнь детей в группе увлекательнее, разнообразнее. Подготовка к спектаклю чаще всего заключается в разучивании ролей с многократным повторением текста детьми. А игра-драматизация и вовсе отдаётся на откуп детям</a:t>
            </a:r>
            <a:r>
              <a:rPr lang="ru-RU" sz="2300" b="1" i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.</a:t>
            </a:r>
            <a:endParaRPr lang="ru-RU" sz="2300" i="1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2300" i="1" dirty="0" smtClean="0">
                <a:solidFill>
                  <a:srgbClr val="002060"/>
                </a:solidFill>
                <a:latin typeface="Bookman Old Style" pitchFamily="18" charset="0"/>
              </a:rPr>
              <a:t>В </a:t>
            </a:r>
            <a:r>
              <a:rPr lang="ru-RU" sz="2300" i="1" dirty="0">
                <a:solidFill>
                  <a:srgbClr val="002060"/>
                </a:solidFill>
                <a:latin typeface="Bookman Old Style" pitchFamily="18" charset="0"/>
              </a:rPr>
              <a:t>первую очередь это связано </a:t>
            </a:r>
            <a:r>
              <a:rPr lang="ru-RU" sz="2300" i="1" dirty="0" smtClean="0">
                <a:solidFill>
                  <a:srgbClr val="002060"/>
                </a:solidFill>
                <a:latin typeface="Bookman Old Style" pitchFamily="18" charset="0"/>
              </a:rPr>
              <a:t> с недопониманием </a:t>
            </a:r>
            <a:r>
              <a:rPr lang="ru-RU" sz="2300" i="1" dirty="0">
                <a:solidFill>
                  <a:srgbClr val="002060"/>
                </a:solidFill>
                <a:latin typeface="Bookman Old Style" pitchFamily="18" charset="0"/>
              </a:rPr>
              <a:t>значения театрализованной деятельности для развития ребенка-дошкольника</a:t>
            </a:r>
            <a:r>
              <a:rPr lang="ru-RU" sz="2300" i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r>
              <a:rPr lang="ru-RU" sz="2300" i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300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sz="23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85066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 стрелкой 15"/>
          <p:cNvCxnSpPr>
            <a:endCxn id="5" idx="0"/>
          </p:cNvCxnSpPr>
          <p:nvPr/>
        </p:nvCxnSpPr>
        <p:spPr>
          <a:xfrm flipH="1">
            <a:off x="1928813" y="2420888"/>
            <a:ext cx="2715195" cy="1865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44008" y="2420888"/>
            <a:ext cx="2281426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644008" y="2420888"/>
            <a:ext cx="2448272" cy="25797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44008" y="2420888"/>
            <a:ext cx="2232248" cy="3436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857501" y="2420888"/>
            <a:ext cx="1786507" cy="307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9" idx="0"/>
          </p:cNvCxnSpPr>
          <p:nvPr/>
        </p:nvCxnSpPr>
        <p:spPr>
          <a:xfrm>
            <a:off x="4644008" y="2420888"/>
            <a:ext cx="99740" cy="30963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323528" y="476672"/>
            <a:ext cx="8424936" cy="5976664"/>
          </a:xfrm>
        </p:spPr>
        <p:txBody>
          <a:bodyPr/>
          <a:lstStyle/>
          <a:p>
            <a:pPr algn="ctr">
              <a:buFont typeface="Wingdings 2" charset="2"/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Театрализованная деятельность  позволяет решать многие актуальные проблемы педагогики и психологии</a:t>
            </a:r>
          </a:p>
          <a:p>
            <a:pPr algn="ctr">
              <a:buFont typeface="Wingdings 2" charset="2"/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1" y="3143250"/>
            <a:ext cx="2376264" cy="5737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Художественное  развитие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38" y="4286250"/>
            <a:ext cx="2571750" cy="714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П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ознавательное </a:t>
            </a: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развитие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1881" y="3140968"/>
            <a:ext cx="2508870" cy="20162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Развитие 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 социально- </a:t>
            </a: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коммуникативных качеств 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личности, нравственное воспитание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38" y="5500688"/>
            <a:ext cx="2500312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Речевое развитие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2250" y="3933056"/>
            <a:ext cx="1960190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Развитие  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воображения, фантазии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5517232"/>
            <a:ext cx="2071688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Развитие 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движений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2250" y="5000624"/>
            <a:ext cx="1960190" cy="5886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Развитие внимания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72249" y="3214688"/>
            <a:ext cx="1960191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Развитие памяти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72250" y="5857875"/>
            <a:ext cx="1960190" cy="571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Развитие восприятия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267744" y="2420888"/>
            <a:ext cx="237626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44008" y="2492896"/>
            <a:ext cx="216024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644008" y="2420888"/>
            <a:ext cx="3225076" cy="793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77595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74bbb5c82b11fed247fdb79804040cd905528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2444</Words>
  <Application>Microsoft Office PowerPoint</Application>
  <PresentationFormat>Экран (4:3)</PresentationFormat>
  <Paragraphs>219</Paragraphs>
  <Slides>39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Театрализованная деятельность в коммуникативном и речевом развитии дошкольников в контексте ФГОС</vt:lpstr>
      <vt:lpstr>Для современного этапа развития дошкольного образования характерны</vt:lpstr>
      <vt:lpstr>Слайд 3</vt:lpstr>
      <vt:lpstr>Вектор деятельности в условиях ФГОС</vt:lpstr>
      <vt:lpstr>Слайд 5</vt:lpstr>
      <vt:lpstr>Слайд 6</vt:lpstr>
      <vt:lpstr>Слайд 7</vt:lpstr>
      <vt:lpstr>Слайд 8</vt:lpstr>
      <vt:lpstr>Слайд 9</vt:lpstr>
      <vt:lpstr>Социально-коммуникативное развитие</vt:lpstr>
      <vt:lpstr>Слайд 11</vt:lpstr>
      <vt:lpstr>Речевое развитие</vt:lpstr>
      <vt:lpstr>Театрализованная деятельность в детском саду организационно может пронизывать все режимные моменты:</vt:lpstr>
      <vt:lpstr>Театрализованная игра в ННОД</vt:lpstr>
      <vt:lpstr>Совместная деятельность детей и взрослых</vt:lpstr>
      <vt:lpstr>Самостоятельная деятельность детей</vt:lpstr>
      <vt:lpstr>Трудности</vt:lpstr>
      <vt:lpstr>Формы работы</vt:lpstr>
      <vt:lpstr>Слайд 19</vt:lpstr>
      <vt:lpstr> Организация, содержание и методика работы с детьми. </vt:lpstr>
      <vt:lpstr>Слайд 21</vt:lpstr>
      <vt:lpstr>Организация работы с родителями</vt:lpstr>
      <vt:lpstr>Слайд 23</vt:lpstr>
      <vt:lpstr>Содержание и методика работы с детьми  5-7 лет.</vt:lpstr>
      <vt:lpstr>Правила  подготовки к спектаклю </vt:lpstr>
      <vt:lpstr>Специфические компоненты  системы работы  по театрализованной деятельности</vt:lpstr>
      <vt:lpstr>Слайд 27</vt:lpstr>
      <vt:lpstr>Приёмы развития творчества</vt:lpstr>
      <vt:lpstr>Слайд 29</vt:lpstr>
      <vt:lpstr>Репертуар для детей 5-7лет</vt:lpstr>
      <vt:lpstr>Слайд 31</vt:lpstr>
      <vt:lpstr>Предполагаемые  умения и навыки  детей.</vt:lpstr>
      <vt:lpstr>  Виды театров для групп раннего и младшего дошкольного возраста  </vt:lpstr>
      <vt:lpstr>Слайд 34</vt:lpstr>
      <vt:lpstr>Виды театров для групп старшего дошкольного возраста</vt:lpstr>
      <vt:lpstr>Слайд 36</vt:lpstr>
      <vt:lpstr> Основные параметры диагностики детей  </vt:lpstr>
      <vt:lpstr>Слайд 38</vt:lpstr>
      <vt:lpstr>Слайд 39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Четвёртый лишний</dc:title>
  <dc:creator>Белозёрова</dc:creator>
  <cp:lastModifiedBy>наташа</cp:lastModifiedBy>
  <cp:revision>15</cp:revision>
  <dcterms:created xsi:type="dcterms:W3CDTF">2013-01-08T16:57:29Z</dcterms:created>
  <dcterms:modified xsi:type="dcterms:W3CDTF">2015-02-25T19:09:52Z</dcterms:modified>
</cp:coreProperties>
</file>