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299" r:id="rId3"/>
    <p:sldId id="303" r:id="rId4"/>
    <p:sldId id="268" r:id="rId5"/>
    <p:sldId id="269" r:id="rId6"/>
    <p:sldId id="273" r:id="rId7"/>
    <p:sldId id="276" r:id="rId8"/>
    <p:sldId id="277" r:id="rId9"/>
    <p:sldId id="287" r:id="rId10"/>
    <p:sldId id="297" r:id="rId11"/>
    <p:sldId id="295" r:id="rId12"/>
    <p:sldId id="317" r:id="rId13"/>
    <p:sldId id="307" r:id="rId1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0000"/>
    <a:srgbClr val="FFFF99"/>
    <a:srgbClr val="CC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728" autoAdjust="0"/>
  </p:normalViewPr>
  <p:slideViewPr>
    <p:cSldViewPr>
      <p:cViewPr>
        <p:scale>
          <a:sx n="56" d="100"/>
          <a:sy n="56" d="100"/>
        </p:scale>
        <p:origin x="-2208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BAE5FC-DCD6-476B-89CA-ADE2086526C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9C1182-58EA-4CDC-8B89-67186869B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D0DF-45DF-43D5-901C-114553436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5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3620-0D19-461A-91C6-8D390FE5E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1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5BFA-8D5A-4466-AFB2-AB64B5979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9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C528-D38B-42F4-8AE3-E74736A5B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3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D2FA-81F9-4152-A483-CFAEA84C1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6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FD8E-3B78-441C-B348-C0DF76033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4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5EBA-B308-48F1-BFF6-85E8B0047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4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B58C-5AFF-4928-8250-B98275BA1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00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354C4-A735-4DAE-A91A-46EE28128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2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C3D0-4D5B-497C-A516-9D820349F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9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28374-F6B8-4D01-A1B2-4DEAA92ED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8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4066798-9B05-45BF-9CAA-E21F60F01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827088" y="461963"/>
            <a:ext cx="8135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</a:rPr>
              <a:t>Использование цветовой методики </a:t>
            </a:r>
          </a:p>
          <a:p>
            <a:pPr algn="ctr" eaLnBrk="1" hangingPunct="1"/>
            <a:r>
              <a:rPr lang="ru-RU" sz="2800" b="1">
                <a:solidFill>
                  <a:srgbClr val="C00000"/>
                </a:solidFill>
              </a:rPr>
              <a:t>В.А. Кулешова в работе педагога-психолога </a:t>
            </a:r>
          </a:p>
          <a:p>
            <a:pPr algn="ctr" eaLnBrk="1" hangingPunct="1"/>
            <a:r>
              <a:rPr lang="ru-RU" sz="2800" b="1">
                <a:solidFill>
                  <a:srgbClr val="C00000"/>
                </a:solidFill>
              </a:rPr>
              <a:t>с детьми с нарушениями в развитии</a:t>
            </a:r>
            <a:endParaRPr lang="ru-RU" sz="280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975" y="4508500"/>
            <a:ext cx="640873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tabLst>
                <a:tab pos="620713" algn="l"/>
              </a:tabLs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Методическое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</a:t>
            </a:r>
          </a:p>
          <a:p>
            <a:pPr algn="ctr" fontAlgn="auto">
              <a:spcAft>
                <a:spcPts val="0"/>
              </a:spcAft>
              <a:tabLst>
                <a:tab pos="620713" algn="l"/>
              </a:tabLs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учителей-логопедов, учителей-дефектологов</a:t>
            </a:r>
          </a:p>
          <a:p>
            <a:pPr fontAlgn="auto">
              <a:spcAft>
                <a:spcPts val="0"/>
              </a:spcAft>
              <a:tabLst>
                <a:tab pos="620713" algn="l"/>
              </a:tabLst>
              <a:defRPr/>
            </a:pPr>
            <a:endParaRPr lang="ru-RU" sz="2000" b="1" dirty="0">
              <a:solidFill>
                <a:srgbClr val="003B68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tabLst>
                <a:tab pos="620713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Укрюкова    Д.В.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 – психолог  МБДОУ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д\с № 50, комбинированного вида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Варианты игр с детьми:</a:t>
            </a:r>
            <a:br>
              <a:rPr lang="ru-RU" altLang="ru-RU" b="1" smtClean="0">
                <a:solidFill>
                  <a:srgbClr val="C00000"/>
                </a:solidFill>
              </a:rPr>
            </a:br>
            <a:endParaRPr lang="ru-RU" altLang="ru-RU" b="1" smtClean="0">
              <a:solidFill>
                <a:srgbClr val="C0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9001125" cy="45259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altLang="ru-RU" b="1" smtClean="0">
                <a:solidFill>
                  <a:srgbClr val="002060"/>
                </a:solidFill>
              </a:rPr>
              <a:t>Зрительное восприятие панно (музыкальное сопровождение: звуки природы);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 smtClean="0">
                <a:solidFill>
                  <a:srgbClr val="002060"/>
                </a:solidFill>
              </a:rPr>
              <a:t>Аппликация из 2-3 деталей по образцу;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 smtClean="0">
                <a:solidFill>
                  <a:srgbClr val="002060"/>
                </a:solidFill>
              </a:rPr>
              <a:t> Вкладыши;</a:t>
            </a:r>
          </a:p>
          <a:p>
            <a:pPr>
              <a:buFont typeface="Wingdings" pitchFamily="2" charset="2"/>
              <a:buChar char="v"/>
            </a:pPr>
            <a:r>
              <a:rPr lang="ru-RU" altLang="ru-RU" b="1" smtClean="0">
                <a:solidFill>
                  <a:srgbClr val="002060"/>
                </a:solidFill>
              </a:rPr>
              <a:t> Игра с кубиками.</a:t>
            </a:r>
          </a:p>
          <a:p>
            <a:pPr>
              <a:buFont typeface="Wingdings" pitchFamily="2" charset="2"/>
              <a:buChar char="v"/>
            </a:pPr>
            <a:endParaRPr lang="ru-RU" altLang="ru-RU" smtClean="0"/>
          </a:p>
          <a:p>
            <a:pPr>
              <a:buFont typeface="Wingdings" pitchFamily="2" charset="2"/>
              <a:buChar char="v"/>
            </a:pPr>
            <a:endParaRPr lang="ru-RU" altLang="ru-RU" smtClean="0"/>
          </a:p>
        </p:txBody>
      </p:sp>
      <p:pic>
        <p:nvPicPr>
          <p:cNvPr id="11268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Работа с родителями:</a:t>
            </a:r>
            <a:br>
              <a:rPr lang="ru-RU" altLang="ru-RU" b="1" smtClean="0">
                <a:solidFill>
                  <a:srgbClr val="C00000"/>
                </a:solidFill>
              </a:rPr>
            </a:br>
            <a:endParaRPr lang="ru-RU" altLang="ru-RU" b="1" smtClean="0">
              <a:solidFill>
                <a:srgbClr val="C0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9144000" cy="4525963"/>
          </a:xfrm>
        </p:spPr>
        <p:txBody>
          <a:bodyPr/>
          <a:lstStyle/>
          <a:p>
            <a:r>
              <a:rPr lang="ru-RU" altLang="ru-RU" b="1" smtClean="0">
                <a:solidFill>
                  <a:srgbClr val="002060"/>
                </a:solidFill>
              </a:rPr>
              <a:t>Диагностика психоэмоционального состояния родителя. При просмотре панно выявляется «корень» проблемы;</a:t>
            </a:r>
          </a:p>
          <a:p>
            <a:r>
              <a:rPr lang="ru-RU" altLang="ru-RU" b="1" smtClean="0">
                <a:solidFill>
                  <a:srgbClr val="002060"/>
                </a:solidFill>
              </a:rPr>
              <a:t>Коррекционная работа: </a:t>
            </a:r>
          </a:p>
          <a:p>
            <a:pPr>
              <a:buFontTx/>
              <a:buNone/>
            </a:pPr>
            <a:r>
              <a:rPr lang="ru-RU" altLang="ru-RU" b="1" smtClean="0">
                <a:solidFill>
                  <a:srgbClr val="002060"/>
                </a:solidFill>
              </a:rPr>
              <a:t>    работа с установками личности (изменение позиции по отношению к ребенку, улучшение взаимоотношений с ребенком и др.)</a:t>
            </a:r>
          </a:p>
        </p:txBody>
      </p:sp>
      <p:pic>
        <p:nvPicPr>
          <p:cNvPr id="12292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820150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Серия «Материнская любовь»</a:t>
            </a:r>
          </a:p>
        </p:txBody>
      </p:sp>
      <p:pic>
        <p:nvPicPr>
          <p:cNvPr id="36866" name="Picture 2" descr="C:\Documents and Settings\Диночка\Рабочий стол\img8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3933056"/>
            <a:ext cx="2701534" cy="215755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67" name="Picture 3" descr="C:\Documents and Settings\Диночка\Рабочий стол\img8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01534" cy="1992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68" name="Picture 4" descr="C:\Documents and Settings\Диночка\Рабочий стол\img9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005064"/>
            <a:ext cx="2343833" cy="20288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69" name="Picture 5" descr="C:\Documents and Settings\Диночка\Рабочий стол\img89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1571612"/>
            <a:ext cx="3071835" cy="4500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0" name="Picture 6" descr="C:\Documents and Settings\Диночка\Рабочий стол\img90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556792"/>
            <a:ext cx="2469196" cy="21559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266700" y="1484313"/>
            <a:ext cx="8877300" cy="23336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800" b="1" smtClean="0">
                <a:solidFill>
                  <a:srgbClr val="7030A0"/>
                </a:solidFill>
              </a:rPr>
              <a:t>СПАСИБО ЗА ВНИМАНИЕ!</a:t>
            </a:r>
          </a:p>
        </p:txBody>
      </p:sp>
      <p:pic>
        <p:nvPicPr>
          <p:cNvPr id="14339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85813" y="657225"/>
            <a:ext cx="75723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rgbClr val="C00000"/>
                </a:solidFill>
              </a:rPr>
              <a:t>Методика цветокоррекции</a:t>
            </a:r>
          </a:p>
          <a:p>
            <a:pPr algn="ctr" eaLnBrk="1" hangingPunct="1"/>
            <a:r>
              <a:rPr lang="ru-RU" altLang="ru-RU" sz="1600" b="1"/>
              <a:t/>
            </a:r>
            <a:br>
              <a:rPr lang="ru-RU" altLang="ru-RU" sz="1600" b="1"/>
            </a:br>
            <a:r>
              <a:rPr lang="ru-RU" altLang="ru-RU" sz="3600" b="1" i="1">
                <a:solidFill>
                  <a:srgbClr val="002060"/>
                </a:solidFill>
              </a:rPr>
              <a:t>Автор: Кулешов В.А.</a:t>
            </a:r>
            <a:r>
              <a:rPr lang="ru-RU" altLang="ru-RU" sz="3600" b="1">
                <a:solidFill>
                  <a:srgbClr val="002060"/>
                </a:solidFill>
              </a:rPr>
              <a:t/>
            </a:r>
            <a:br>
              <a:rPr lang="ru-RU" altLang="ru-RU" sz="3600" b="1">
                <a:solidFill>
                  <a:srgbClr val="002060"/>
                </a:solidFill>
              </a:rPr>
            </a:br>
            <a:endParaRPr lang="ru-RU" sz="3600">
              <a:solidFill>
                <a:srgbClr val="00206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04863" y="2781300"/>
            <a:ext cx="7278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Хромалогия ( греч., означает «Хромос»)</a:t>
            </a:r>
          </a:p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 - учение о цвете).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804863" y="4005263"/>
            <a:ext cx="8280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C00000"/>
                </a:solidFill>
              </a:rPr>
              <a:t>Цель: гармонизация психического состояния, развитие психических функций ребенка.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13775" cy="216058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C00000"/>
                </a:solidFill>
              </a:rPr>
              <a:t>Возможности методики:</a:t>
            </a:r>
            <a:br>
              <a:rPr lang="ru-RU" altLang="ru-RU" sz="3600" b="1" smtClean="0">
                <a:solidFill>
                  <a:srgbClr val="C00000"/>
                </a:solidFill>
              </a:rPr>
            </a:br>
            <a:endParaRPr lang="ru-RU" altLang="ru-RU" sz="3600" b="1" smtClean="0">
              <a:solidFill>
                <a:srgbClr val="C00000"/>
              </a:solidFill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8575" y="0"/>
            <a:ext cx="22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6610350"/>
            <a:ext cx="8785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8785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Прямоугольник 1"/>
          <p:cNvSpPr>
            <a:spLocks noChangeArrowheads="1"/>
          </p:cNvSpPr>
          <p:nvPr/>
        </p:nvSpPr>
        <p:spPr bwMode="auto">
          <a:xfrm>
            <a:off x="671513" y="1412875"/>
            <a:ext cx="8281987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1.Диагностика (составление психофизиологического портрета личности ребенка).</a:t>
            </a: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2. Профилактика и коррекция психоэмоциональной сферы:</a:t>
            </a: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улучшение процесса адаптации;</a:t>
            </a: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гармонизация психического здоровья;</a:t>
            </a: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нормализация сна, аппетита;</a:t>
            </a:r>
            <a:endParaRPr lang="en-US" altLang="ru-RU" sz="2400" b="1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снижение агрессивности у детей;</a:t>
            </a:r>
          </a:p>
          <a:p>
            <a:pPr eaLnBrk="0" hangingPunct="0"/>
            <a:r>
              <a:rPr lang="en-US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коррекция гиперактивного поведения;</a:t>
            </a:r>
          </a:p>
          <a:p>
            <a:pPr eaLnBrk="0" hangingPunct="0"/>
            <a:r>
              <a:rPr lang="en-US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коррекция тревожности, неуверенности в себе;</a:t>
            </a:r>
            <a:endParaRPr lang="ru-RU" altLang="ru-RU" sz="2400" b="1">
              <a:solidFill>
                <a:srgbClr val="002060"/>
              </a:solidFill>
            </a:endParaRP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 выход из негативных состояний;</a:t>
            </a: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 профилактика утомления;</a:t>
            </a:r>
            <a:endParaRPr lang="ru-RU" altLang="ru-RU" sz="2400" b="1">
              <a:solidFill>
                <a:srgbClr val="002060"/>
              </a:solidFill>
            </a:endParaRPr>
          </a:p>
          <a:p>
            <a:pPr eaLnBrk="0" hangingPunct="0">
              <a:buFontTx/>
              <a:buChar char="-"/>
            </a:pPr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снятие стрессовых состояний;</a:t>
            </a:r>
            <a:endParaRPr lang="ru-RU" altLang="ru-RU" sz="2400" b="1">
              <a:solidFill>
                <a:srgbClr val="002060"/>
              </a:solidFill>
            </a:endParaRPr>
          </a:p>
          <a:p>
            <a:pPr eaLnBrk="0" hangingPunct="0"/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3. Коррекция  и развитие познавательной сферы.</a:t>
            </a:r>
            <a:endParaRPr lang="ru-RU" altLang="ru-RU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8575" y="0"/>
            <a:ext cx="22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6610350"/>
            <a:ext cx="8785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8785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11"/>
          <p:cNvSpPr>
            <a:spLocks noChangeArrowheads="1" noChangeShapeType="1" noTextEdit="1"/>
          </p:cNvSpPr>
          <p:nvPr/>
        </p:nvSpPr>
        <p:spPr bwMode="auto">
          <a:xfrm>
            <a:off x="827088" y="1989138"/>
            <a:ext cx="7056437" cy="2908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Дидактические пособия</a:t>
            </a:r>
          </a:p>
          <a:p>
            <a:pPr algn="ctr"/>
            <a:r>
              <a:rPr lang="ru-RU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к методике: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73" y="1198547"/>
            <a:ext cx="7848600" cy="526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357188" y="0"/>
            <a:ext cx="8229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C00000"/>
                </a:solidFill>
              </a:rPr>
              <a:t>Коррекционно-оздоровительные картины Кулешова</a:t>
            </a:r>
            <a:r>
              <a:rPr lang="ru-RU" altLang="ru-RU" sz="2400">
                <a:solidFill>
                  <a:srgbClr val="C00000"/>
                </a:solidFill>
              </a:rPr>
              <a:t> </a:t>
            </a:r>
            <a:r>
              <a:rPr lang="ru-RU" altLang="ru-RU" sz="2400" b="1">
                <a:solidFill>
                  <a:srgbClr val="C00000"/>
                </a:solidFill>
              </a:rPr>
              <a:t>или «КОК» (папки)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00825"/>
            <a:ext cx="9144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1913" y="1588"/>
            <a:ext cx="1936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9063" y="17463"/>
            <a:ext cx="192087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Панно «КОК» </a:t>
            </a:r>
            <a:br>
              <a:rPr lang="ru-RU" altLang="ru-RU" b="1" smtClean="0">
                <a:solidFill>
                  <a:srgbClr val="C00000"/>
                </a:solidFill>
              </a:rPr>
            </a:br>
            <a:r>
              <a:rPr lang="ru-RU" altLang="ru-RU" b="1" smtClean="0">
                <a:solidFill>
                  <a:srgbClr val="C00000"/>
                </a:solidFill>
              </a:rPr>
              <a:t>формат 50 / 70</a:t>
            </a: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00825"/>
            <a:ext cx="9144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8505" y="1772816"/>
            <a:ext cx="576064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C00000"/>
                </a:solidFill>
              </a:rPr>
              <a:t>Варианты использования картин психологом, педагогами</a:t>
            </a:r>
          </a:p>
        </p:txBody>
      </p:sp>
      <p:pic>
        <p:nvPicPr>
          <p:cNvPr id="4" name="Picture 2" descr="E:\САДИК\Хромалогия\ВЫСТУПЛЕНИЕ\фото на презентацию\DSC_1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78892">
            <a:off x="5197303" y="3465007"/>
            <a:ext cx="3121152" cy="207568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62" name="Picture 2" descr="E:\САДИК\Хромалогия\ВЫСТУПЛЕНИЕ\фото на презентацию\DSC_09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4643470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63" name="Picture 3" descr="E:\САДИК\Хромалогия\ВЫСТУПЛЕНИЕ\фото на презентацию\DSC_10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121025" cy="2076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8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C:\Documents and Settings\Диночка\Рабочий стол\img9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964084" y="484188"/>
            <a:ext cx="3236913" cy="45180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539750" y="0"/>
            <a:ext cx="8213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862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00000"/>
                </a:solidFill>
              </a:rPr>
              <a:t>Индивидуальные доски для раскладывания </a:t>
            </a:r>
          </a:p>
          <a:p>
            <a:pPr algn="ctr" eaLnBrk="1" hangingPunct="1"/>
            <a:r>
              <a:rPr lang="ru-RU" sz="2800" b="1">
                <a:solidFill>
                  <a:srgbClr val="C00000"/>
                </a:solidFill>
              </a:rPr>
              <a:t>раздаточного материала во время занятий</a:t>
            </a:r>
          </a:p>
        </p:txBody>
      </p:sp>
      <p:pic>
        <p:nvPicPr>
          <p:cNvPr id="41988" name="Picture 4" descr="C:\Documents and Settings\Диночка\Рабочий стол\img9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902308">
            <a:off x="5466844" y="981833"/>
            <a:ext cx="2638425" cy="4337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5003800" y="1125538"/>
            <a:ext cx="227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7030A0"/>
                </a:solidFill>
              </a:rPr>
              <a:t>Для лепки</a:t>
            </a: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5372">
            <a:off x="1254125" y="2036763"/>
            <a:ext cx="790575" cy="86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52885">
            <a:off x="3100388" y="1706563"/>
            <a:ext cx="941387" cy="776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89140">
            <a:off x="2268538" y="2928938"/>
            <a:ext cx="981075" cy="97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995" name="Picture 11" descr="G: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3357563"/>
            <a:ext cx="2160588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6" name="Picture 5" descr="C:\Users\Ольга\Desktop\167a6ce8555d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02238"/>
            <a:ext cx="9144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C00000"/>
                </a:solidFill>
              </a:rPr>
              <a:t>Групповое  развивающее занятие </a:t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/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endParaRPr lang="ru-RU" altLang="ru-RU" sz="2400" b="1" smtClean="0">
              <a:solidFill>
                <a:srgbClr val="C00000"/>
              </a:solidFill>
            </a:endParaRPr>
          </a:p>
        </p:txBody>
      </p:sp>
      <p:sp>
        <p:nvSpPr>
          <p:cNvPr id="10243" name="TextBox 11"/>
          <p:cNvSpPr txBox="1">
            <a:spLocks noChangeArrowheads="1"/>
          </p:cNvSpPr>
          <p:nvPr/>
        </p:nvSpPr>
        <p:spPr bwMode="auto">
          <a:xfrm>
            <a:off x="5003800" y="476250"/>
            <a:ext cx="2968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7030A0"/>
                </a:solidFill>
              </a:rPr>
              <a:t>Работа с папками «КОК»</a:t>
            </a:r>
          </a:p>
        </p:txBody>
      </p:sp>
      <p:sp>
        <p:nvSpPr>
          <p:cNvPr id="10244" name="TextBox 12"/>
          <p:cNvSpPr txBox="1">
            <a:spLocks noChangeArrowheads="1"/>
          </p:cNvSpPr>
          <p:nvPr/>
        </p:nvSpPr>
        <p:spPr bwMode="auto">
          <a:xfrm>
            <a:off x="395288" y="3573463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7030A0"/>
                </a:solidFill>
              </a:rPr>
              <a:t>Пальчиковые игры</a:t>
            </a:r>
          </a:p>
          <a:p>
            <a:pPr algn="ctr" eaLnBrk="1" hangingPunct="1"/>
            <a:r>
              <a:rPr lang="ru-RU" altLang="ru-RU" b="1">
                <a:solidFill>
                  <a:srgbClr val="7030A0"/>
                </a:solidFill>
              </a:rPr>
              <a:t> на цветовом коврике</a:t>
            </a:r>
          </a:p>
        </p:txBody>
      </p:sp>
      <p:sp>
        <p:nvSpPr>
          <p:cNvPr id="10245" name="TextBox 13"/>
          <p:cNvSpPr txBox="1">
            <a:spLocks noChangeArrowheads="1"/>
          </p:cNvSpPr>
          <p:nvPr/>
        </p:nvSpPr>
        <p:spPr bwMode="auto">
          <a:xfrm>
            <a:off x="4932363" y="3716338"/>
            <a:ext cx="3101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7030A0"/>
                </a:solidFill>
              </a:rPr>
              <a:t>Лепка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052736"/>
            <a:ext cx="3874623" cy="25096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47" name="TextBox 5"/>
          <p:cNvSpPr txBox="1">
            <a:spLocks noChangeArrowheads="1"/>
          </p:cNvSpPr>
          <p:nvPr/>
        </p:nvSpPr>
        <p:spPr bwMode="auto">
          <a:xfrm>
            <a:off x="-468313" y="404813"/>
            <a:ext cx="5545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7030A0"/>
                </a:solidFill>
              </a:rPr>
              <a:t>Использование панно </a:t>
            </a:r>
          </a:p>
          <a:p>
            <a:pPr algn="ctr" eaLnBrk="1" hangingPunct="1"/>
            <a:r>
              <a:rPr lang="ru-RU" b="1">
                <a:solidFill>
                  <a:srgbClr val="7030A0"/>
                </a:solidFill>
              </a:rPr>
              <a:t>для демонстрации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052736"/>
            <a:ext cx="378042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221088"/>
            <a:ext cx="3708412" cy="2472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4221088"/>
            <a:ext cx="3670531" cy="2447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275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Возможности методики: </vt:lpstr>
      <vt:lpstr>Презентация PowerPoint</vt:lpstr>
      <vt:lpstr>Презентация PowerPoint</vt:lpstr>
      <vt:lpstr>Панно «КОК»  формат 50 / 70</vt:lpstr>
      <vt:lpstr>Варианты использования картин психологом, педагогами</vt:lpstr>
      <vt:lpstr>Презентация PowerPoint</vt:lpstr>
      <vt:lpstr>Групповое  развивающее занятие   </vt:lpstr>
      <vt:lpstr>Варианты игр с детьми: </vt:lpstr>
      <vt:lpstr>Работа с родителями: </vt:lpstr>
      <vt:lpstr>Серия «Материнская любовь»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Диночка</cp:lastModifiedBy>
  <cp:revision>198</cp:revision>
  <cp:lastPrinted>2014-04-01T12:05:19Z</cp:lastPrinted>
  <dcterms:created xsi:type="dcterms:W3CDTF">2009-11-24T06:19:26Z</dcterms:created>
  <dcterms:modified xsi:type="dcterms:W3CDTF">2015-03-18T19:03:39Z</dcterms:modified>
</cp:coreProperties>
</file>