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316" r:id="rId2"/>
    <p:sldId id="299" r:id="rId3"/>
    <p:sldId id="303" r:id="rId4"/>
    <p:sldId id="268" r:id="rId5"/>
    <p:sldId id="269" r:id="rId6"/>
    <p:sldId id="273" r:id="rId7"/>
    <p:sldId id="276" r:id="rId8"/>
    <p:sldId id="277" r:id="rId9"/>
    <p:sldId id="287" r:id="rId10"/>
    <p:sldId id="297" r:id="rId11"/>
    <p:sldId id="295" r:id="rId12"/>
    <p:sldId id="317" r:id="rId13"/>
    <p:sldId id="307" r:id="rId14"/>
  </p:sldIdLst>
  <p:sldSz cx="9144000" cy="6858000" type="screen4x3"/>
  <p:notesSz cx="6858000" cy="994727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0000"/>
    <a:srgbClr val="000000"/>
    <a:srgbClr val="FFFF99"/>
    <a:srgbClr val="CCFF66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0" autoAdjust="0"/>
    <p:restoredTop sz="94728" autoAdjust="0"/>
  </p:normalViewPr>
  <p:slideViewPr>
    <p:cSldViewPr>
      <p:cViewPr>
        <p:scale>
          <a:sx n="56" d="100"/>
          <a:sy n="56" d="100"/>
        </p:scale>
        <p:origin x="-2208" y="-6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B2BAE5FC-DCD6-476B-89CA-ADE2086526C5}" type="datetimeFigureOut">
              <a:rPr lang="ru-RU"/>
              <a:pPr>
                <a:defRPr/>
              </a:pPr>
              <a:t>18.03.2015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400"/>
            <a:ext cx="5486400" cy="44767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D49C1182-58EA-4CDC-8B89-67186869B4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47493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6DD0DF-45DF-43D5-901C-1145534363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4857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3A3620-0D19-461A-91C6-8D390FE5E8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5810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ED5BFA-8D5A-4466-AFB2-AB64B59799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3892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CFC528-D38B-42F4-8AE3-E74736A5BB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7734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31D2FA-81F9-4152-A483-CFAEA84C1B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7762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24FD8E-3B78-441C-B348-C0DF76033F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5147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BA5EBA-B308-48F1-BFF6-85E8B0047B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3842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74B58C-5AFF-4928-8250-B98275BA1E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5008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E354C4-A735-4DAE-A91A-46EE28128F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3325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A3C3D0-4D5B-497C-A516-9D820349F2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8492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228374-F6B8-4D01-A1B2-4DEAA92EDE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6789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94066798-9B05-45BF-9CAA-E21F60F014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cover dir="rd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jpeg"/><Relationship Id="rId5" Type="http://schemas.openxmlformats.org/officeDocument/2006/relationships/image" Target="../media/image25.jpeg"/><Relationship Id="rId4" Type="http://schemas.openxmlformats.org/officeDocument/2006/relationships/image" Target="../media/image24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13.jpeg"/><Relationship Id="rId7" Type="http://schemas.openxmlformats.org/officeDocument/2006/relationships/image" Target="../media/image17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3"/>
          <p:cNvSpPr txBox="1">
            <a:spLocks noChangeArrowheads="1"/>
          </p:cNvSpPr>
          <p:nvPr/>
        </p:nvSpPr>
        <p:spPr bwMode="auto">
          <a:xfrm>
            <a:off x="827088" y="461963"/>
            <a:ext cx="8135937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sz="2800" b="1">
                <a:solidFill>
                  <a:srgbClr val="C00000"/>
                </a:solidFill>
              </a:rPr>
              <a:t>Использование цветовой методики </a:t>
            </a:r>
          </a:p>
          <a:p>
            <a:pPr algn="ctr" eaLnBrk="1" hangingPunct="1"/>
            <a:r>
              <a:rPr lang="ru-RU" sz="2800" b="1">
                <a:solidFill>
                  <a:srgbClr val="C00000"/>
                </a:solidFill>
              </a:rPr>
              <a:t>В.А. Кулешова в работе педагога-психолога </a:t>
            </a:r>
          </a:p>
          <a:p>
            <a:pPr algn="ctr" eaLnBrk="1" hangingPunct="1"/>
            <a:r>
              <a:rPr lang="ru-RU" sz="2800" b="1">
                <a:solidFill>
                  <a:srgbClr val="C00000"/>
                </a:solidFill>
              </a:rPr>
              <a:t>с детьми с нарушениями в развитии</a:t>
            </a:r>
            <a:endParaRPr lang="ru-RU" sz="280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39975" y="4508500"/>
            <a:ext cx="6408738" cy="1939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Aft>
                <a:spcPts val="0"/>
              </a:spcAft>
              <a:tabLst>
                <a:tab pos="620713" algn="l"/>
              </a:tabLst>
              <a:defRPr/>
            </a:pPr>
            <a:r>
              <a:rPr lang="ru-RU" sz="2000" b="1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Методическое </a:t>
            </a:r>
            <a:r>
              <a:rPr lang="ru-RU" sz="2000" b="1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объединение</a:t>
            </a:r>
          </a:p>
          <a:p>
            <a:pPr algn="ctr" fontAlgn="auto">
              <a:spcAft>
                <a:spcPts val="0"/>
              </a:spcAft>
              <a:tabLst>
                <a:tab pos="620713" algn="l"/>
              </a:tabLst>
              <a:defRPr/>
            </a:pPr>
            <a:r>
              <a:rPr lang="ru-RU" sz="2000" b="1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учителей-логопедов, учителей-дефектологов</a:t>
            </a:r>
          </a:p>
          <a:p>
            <a:pPr fontAlgn="auto">
              <a:spcAft>
                <a:spcPts val="0"/>
              </a:spcAft>
              <a:tabLst>
                <a:tab pos="620713" algn="l"/>
              </a:tabLst>
              <a:defRPr/>
            </a:pPr>
            <a:endParaRPr lang="ru-RU" sz="2000" b="1" dirty="0">
              <a:solidFill>
                <a:srgbClr val="003B68"/>
              </a:solidFill>
              <a:latin typeface="Arial" pitchFamily="34" charset="0"/>
              <a:cs typeface="Arial" pitchFamily="34" charset="0"/>
            </a:endParaRPr>
          </a:p>
          <a:p>
            <a:pPr algn="ctr" fontAlgn="auto">
              <a:spcAft>
                <a:spcPts val="0"/>
              </a:spcAft>
              <a:tabLst>
                <a:tab pos="620713" algn="l"/>
              </a:tabLst>
              <a:defRPr/>
            </a:pPr>
            <a:r>
              <a: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Укрюкова    Д.В. 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педагог – психолог  МБДОУ  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д\с № 50, комбинированного вида</a:t>
            </a:r>
          </a:p>
        </p:txBody>
      </p:sp>
    </p:spTree>
  </p:cSld>
  <p:clrMapOvr>
    <a:masterClrMapping/>
  </p:clrMapOvr>
  <p:transition spd="slow">
    <p:cover dir="r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 smtClean="0">
                <a:solidFill>
                  <a:srgbClr val="C00000"/>
                </a:solidFill>
              </a:rPr>
              <a:t>Варианты игр с детьми:</a:t>
            </a:r>
            <a:br>
              <a:rPr lang="ru-RU" altLang="ru-RU" b="1" smtClean="0">
                <a:solidFill>
                  <a:srgbClr val="C00000"/>
                </a:solidFill>
              </a:rPr>
            </a:br>
            <a:endParaRPr lang="ru-RU" altLang="ru-RU" b="1" smtClean="0">
              <a:solidFill>
                <a:srgbClr val="C00000"/>
              </a:solidFill>
            </a:endParaRPr>
          </a:p>
        </p:txBody>
      </p:sp>
      <p:sp>
        <p:nvSpPr>
          <p:cNvPr id="17411" name="Содержимое 2"/>
          <p:cNvSpPr>
            <a:spLocks noGrp="1"/>
          </p:cNvSpPr>
          <p:nvPr>
            <p:ph idx="1"/>
          </p:nvPr>
        </p:nvSpPr>
        <p:spPr>
          <a:xfrm>
            <a:off x="395288" y="1052513"/>
            <a:ext cx="9001125" cy="4525962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ru-RU" altLang="ru-RU" b="1" smtClean="0">
                <a:solidFill>
                  <a:srgbClr val="002060"/>
                </a:solidFill>
              </a:rPr>
              <a:t>Зрительное восприятие панно (музыкальное сопровождение: звуки природы);</a:t>
            </a:r>
          </a:p>
          <a:p>
            <a:pPr>
              <a:buFont typeface="Wingdings" pitchFamily="2" charset="2"/>
              <a:buChar char="v"/>
            </a:pPr>
            <a:r>
              <a:rPr lang="ru-RU" altLang="ru-RU" b="1" smtClean="0">
                <a:solidFill>
                  <a:srgbClr val="002060"/>
                </a:solidFill>
              </a:rPr>
              <a:t>Аппликация из 2-3 деталей по образцу;</a:t>
            </a:r>
          </a:p>
          <a:p>
            <a:pPr>
              <a:buFont typeface="Wingdings" pitchFamily="2" charset="2"/>
              <a:buChar char="v"/>
            </a:pPr>
            <a:r>
              <a:rPr lang="ru-RU" altLang="ru-RU" b="1" smtClean="0">
                <a:solidFill>
                  <a:srgbClr val="002060"/>
                </a:solidFill>
              </a:rPr>
              <a:t> Вкладыши;</a:t>
            </a:r>
          </a:p>
          <a:p>
            <a:pPr>
              <a:buFont typeface="Wingdings" pitchFamily="2" charset="2"/>
              <a:buChar char="v"/>
            </a:pPr>
            <a:r>
              <a:rPr lang="ru-RU" altLang="ru-RU" b="1" smtClean="0">
                <a:solidFill>
                  <a:srgbClr val="002060"/>
                </a:solidFill>
              </a:rPr>
              <a:t> Игра с кубиками.</a:t>
            </a:r>
          </a:p>
          <a:p>
            <a:pPr>
              <a:buFont typeface="Wingdings" pitchFamily="2" charset="2"/>
              <a:buChar char="v"/>
            </a:pPr>
            <a:endParaRPr lang="ru-RU" altLang="ru-RU" smtClean="0"/>
          </a:p>
          <a:p>
            <a:pPr>
              <a:buFont typeface="Wingdings" pitchFamily="2" charset="2"/>
              <a:buChar char="v"/>
            </a:pPr>
            <a:endParaRPr lang="ru-RU" altLang="ru-RU" smtClean="0"/>
          </a:p>
        </p:txBody>
      </p:sp>
      <p:pic>
        <p:nvPicPr>
          <p:cNvPr id="11268" name="Picture 5" descr="C:\Users\Ольга\Desktop\167a6ce8555d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5202238"/>
            <a:ext cx="9144000" cy="165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cover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 smtClean="0">
                <a:solidFill>
                  <a:srgbClr val="C00000"/>
                </a:solidFill>
              </a:rPr>
              <a:t>Работа с родителями:</a:t>
            </a:r>
            <a:br>
              <a:rPr lang="ru-RU" altLang="ru-RU" b="1" smtClean="0">
                <a:solidFill>
                  <a:srgbClr val="C00000"/>
                </a:solidFill>
              </a:rPr>
            </a:br>
            <a:endParaRPr lang="ru-RU" altLang="ru-RU" b="1" smtClean="0">
              <a:solidFill>
                <a:srgbClr val="C00000"/>
              </a:solidFill>
            </a:endParaRPr>
          </a:p>
        </p:txBody>
      </p:sp>
      <p:sp>
        <p:nvSpPr>
          <p:cNvPr id="18435" name="Содержимое 2"/>
          <p:cNvSpPr>
            <a:spLocks noGrp="1"/>
          </p:cNvSpPr>
          <p:nvPr>
            <p:ph idx="1"/>
          </p:nvPr>
        </p:nvSpPr>
        <p:spPr>
          <a:xfrm>
            <a:off x="179388" y="981075"/>
            <a:ext cx="9144000" cy="4525963"/>
          </a:xfrm>
        </p:spPr>
        <p:txBody>
          <a:bodyPr/>
          <a:lstStyle/>
          <a:p>
            <a:r>
              <a:rPr lang="ru-RU" altLang="ru-RU" b="1" smtClean="0">
                <a:solidFill>
                  <a:srgbClr val="002060"/>
                </a:solidFill>
              </a:rPr>
              <a:t>Диагностика психоэмоционального состояния родителя. При просмотре панно выявляется «корень» проблемы;</a:t>
            </a:r>
          </a:p>
          <a:p>
            <a:r>
              <a:rPr lang="ru-RU" altLang="ru-RU" b="1" smtClean="0">
                <a:solidFill>
                  <a:srgbClr val="002060"/>
                </a:solidFill>
              </a:rPr>
              <a:t>Коррекционная работа: </a:t>
            </a:r>
          </a:p>
          <a:p>
            <a:pPr>
              <a:buFontTx/>
              <a:buNone/>
            </a:pPr>
            <a:r>
              <a:rPr lang="ru-RU" altLang="ru-RU" b="1" smtClean="0">
                <a:solidFill>
                  <a:srgbClr val="002060"/>
                </a:solidFill>
              </a:rPr>
              <a:t>    работа с установками личности (изменение позиции по отношению к ребенку, улучшение взаимоотношений с ребенком и др.)</a:t>
            </a:r>
          </a:p>
        </p:txBody>
      </p:sp>
      <p:pic>
        <p:nvPicPr>
          <p:cNvPr id="12292" name="Picture 5" descr="C:\Users\Ольга\Desktop\167a6ce8555d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5202238"/>
            <a:ext cx="9144000" cy="165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cover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>
          <a:xfrm>
            <a:off x="323850" y="260350"/>
            <a:ext cx="8820150" cy="1143000"/>
          </a:xfrm>
        </p:spPr>
        <p:txBody>
          <a:bodyPr/>
          <a:lstStyle/>
          <a:p>
            <a:r>
              <a:rPr lang="ru-RU" altLang="ru-RU" b="1" smtClean="0">
                <a:solidFill>
                  <a:srgbClr val="C00000"/>
                </a:solidFill>
              </a:rPr>
              <a:t>Серия «Материнская любовь»</a:t>
            </a:r>
          </a:p>
        </p:txBody>
      </p:sp>
      <p:pic>
        <p:nvPicPr>
          <p:cNvPr id="36866" name="Picture 2" descr="C:\Documents and Settings\Диночка\Рабочий стол\img897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51520" y="3933056"/>
            <a:ext cx="2701534" cy="2157553"/>
          </a:xfr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36867" name="Picture 3" descr="C:\Documents and Settings\Диночка\Рабочий стол\img898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520" y="1556792"/>
            <a:ext cx="2701534" cy="199200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36868" name="Picture 4" descr="C:\Documents and Settings\Диночка\Рабочий стол\img900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88224" y="4005064"/>
            <a:ext cx="2343833" cy="202886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36869" name="Picture 5" descr="C:\Documents and Settings\Диночка\Рабочий стол\img899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14678" y="1571612"/>
            <a:ext cx="3071835" cy="450057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36870" name="Picture 6" descr="C:\Documents and Settings\Диночка\Рабочий стол\img901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16216" y="1556792"/>
            <a:ext cx="2469196" cy="215596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 spd="slow">
    <p:cover dir="r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Объект 2"/>
          <p:cNvSpPr>
            <a:spLocks noGrp="1"/>
          </p:cNvSpPr>
          <p:nvPr>
            <p:ph idx="1"/>
          </p:nvPr>
        </p:nvSpPr>
        <p:spPr>
          <a:xfrm>
            <a:off x="266700" y="1484313"/>
            <a:ext cx="8877300" cy="2333625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ru-RU" sz="4800" b="1" smtClean="0">
                <a:solidFill>
                  <a:srgbClr val="7030A0"/>
                </a:solidFill>
              </a:rPr>
              <a:t>СПАСИБО ЗА ВНИМАНИЕ!</a:t>
            </a:r>
          </a:p>
        </p:txBody>
      </p:sp>
      <p:pic>
        <p:nvPicPr>
          <p:cNvPr id="14339" name="Picture 5" descr="C:\Users\Ольга\Desktop\167a6ce8555d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5202238"/>
            <a:ext cx="9144000" cy="165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 advClick="0">
    <p:cover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C:\Users\Ольга\Desktop\167a6ce8555d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5202238"/>
            <a:ext cx="9144000" cy="165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Box 1"/>
          <p:cNvSpPr txBox="1">
            <a:spLocks noChangeArrowheads="1"/>
          </p:cNvSpPr>
          <p:nvPr/>
        </p:nvSpPr>
        <p:spPr bwMode="auto">
          <a:xfrm>
            <a:off x="785813" y="657225"/>
            <a:ext cx="7572375" cy="212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4400" b="1">
                <a:solidFill>
                  <a:srgbClr val="C00000"/>
                </a:solidFill>
              </a:rPr>
              <a:t>Методика цветокоррекции</a:t>
            </a:r>
          </a:p>
          <a:p>
            <a:pPr algn="ctr" eaLnBrk="1" hangingPunct="1"/>
            <a:r>
              <a:rPr lang="ru-RU" altLang="ru-RU" sz="1600" b="1"/>
              <a:t/>
            </a:r>
            <a:br>
              <a:rPr lang="ru-RU" altLang="ru-RU" sz="1600" b="1"/>
            </a:br>
            <a:r>
              <a:rPr lang="ru-RU" altLang="ru-RU" sz="3600" b="1" i="1">
                <a:solidFill>
                  <a:srgbClr val="002060"/>
                </a:solidFill>
              </a:rPr>
              <a:t>Автор: Кулешов В.А.</a:t>
            </a:r>
            <a:r>
              <a:rPr lang="ru-RU" altLang="ru-RU" sz="3600" b="1">
                <a:solidFill>
                  <a:srgbClr val="002060"/>
                </a:solidFill>
              </a:rPr>
              <a:t/>
            </a:r>
            <a:br>
              <a:rPr lang="ru-RU" altLang="ru-RU" sz="3600" b="1">
                <a:solidFill>
                  <a:srgbClr val="002060"/>
                </a:solidFill>
              </a:rPr>
            </a:br>
            <a:endParaRPr lang="ru-RU" sz="3600">
              <a:solidFill>
                <a:srgbClr val="002060"/>
              </a:solidFill>
            </a:endParaRPr>
          </a:p>
        </p:txBody>
      </p:sp>
      <p:sp>
        <p:nvSpPr>
          <p:cNvPr id="3076" name="TextBox 2"/>
          <p:cNvSpPr txBox="1">
            <a:spLocks noChangeArrowheads="1"/>
          </p:cNvSpPr>
          <p:nvPr/>
        </p:nvSpPr>
        <p:spPr bwMode="auto">
          <a:xfrm>
            <a:off x="804863" y="2781300"/>
            <a:ext cx="7278687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800" b="1">
                <a:solidFill>
                  <a:srgbClr val="002060"/>
                </a:solidFill>
              </a:rPr>
              <a:t>Хромалогия ( греч., означает «Хромос»)</a:t>
            </a:r>
          </a:p>
          <a:p>
            <a:pPr eaLnBrk="1" hangingPunct="1"/>
            <a:r>
              <a:rPr lang="ru-RU" sz="2800" b="1">
                <a:solidFill>
                  <a:srgbClr val="002060"/>
                </a:solidFill>
              </a:rPr>
              <a:t> - учение о цвете).</a:t>
            </a:r>
          </a:p>
        </p:txBody>
      </p:sp>
      <p:sp>
        <p:nvSpPr>
          <p:cNvPr id="3077" name="TextBox 3"/>
          <p:cNvSpPr txBox="1">
            <a:spLocks noChangeArrowheads="1"/>
          </p:cNvSpPr>
          <p:nvPr/>
        </p:nvSpPr>
        <p:spPr bwMode="auto">
          <a:xfrm>
            <a:off x="804863" y="4005263"/>
            <a:ext cx="82804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800" b="1">
                <a:solidFill>
                  <a:srgbClr val="C00000"/>
                </a:solidFill>
              </a:rPr>
              <a:t>Цель: гармонизация психического состояния, развитие психических функций ребенка.</a:t>
            </a:r>
          </a:p>
        </p:txBody>
      </p:sp>
    </p:spTree>
  </p:cSld>
  <p:clrMapOvr>
    <a:masterClrMapping/>
  </p:clrMapOvr>
  <p:transition spd="slow">
    <p:cover dir="r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323850" y="188913"/>
            <a:ext cx="8613775" cy="2160587"/>
          </a:xfrm>
        </p:spPr>
        <p:txBody>
          <a:bodyPr/>
          <a:lstStyle/>
          <a:p>
            <a:r>
              <a:rPr lang="ru-RU" altLang="ru-RU" sz="3600" b="1" smtClean="0">
                <a:solidFill>
                  <a:srgbClr val="C00000"/>
                </a:solidFill>
              </a:rPr>
              <a:t>Возможности методики:</a:t>
            </a:r>
            <a:br>
              <a:rPr lang="ru-RU" altLang="ru-RU" sz="3600" b="1" smtClean="0">
                <a:solidFill>
                  <a:srgbClr val="C00000"/>
                </a:solidFill>
              </a:rPr>
            </a:br>
            <a:endParaRPr lang="ru-RU" altLang="ru-RU" sz="3600" b="1" smtClean="0">
              <a:solidFill>
                <a:srgbClr val="C00000"/>
              </a:solidFill>
            </a:endParaRPr>
          </a:p>
        </p:txBody>
      </p:sp>
      <p:pic>
        <p:nvPicPr>
          <p:cNvPr id="409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2542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918575" y="0"/>
            <a:ext cx="22542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388" y="6610350"/>
            <a:ext cx="878522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2875" y="0"/>
            <a:ext cx="878522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3" name="Прямоугольник 1"/>
          <p:cNvSpPr>
            <a:spLocks noChangeArrowheads="1"/>
          </p:cNvSpPr>
          <p:nvPr/>
        </p:nvSpPr>
        <p:spPr bwMode="auto">
          <a:xfrm>
            <a:off x="671513" y="1412875"/>
            <a:ext cx="8281987" cy="489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ru-RU" altLang="ru-RU" sz="2400" b="1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>1.Диагностика (составление психофизиологического портрета личности ребенка).</a:t>
            </a:r>
          </a:p>
          <a:p>
            <a:pPr eaLnBrk="0" hangingPunct="0"/>
            <a:r>
              <a:rPr lang="ru-RU" altLang="ru-RU" sz="2400" b="1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>2. Профилактика и коррекция психоэмоциональной сферы:</a:t>
            </a:r>
          </a:p>
          <a:p>
            <a:pPr eaLnBrk="0" hangingPunct="0"/>
            <a:r>
              <a:rPr lang="ru-RU" altLang="ru-RU" sz="2400" b="1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>- улучшение процесса адаптации;</a:t>
            </a:r>
          </a:p>
          <a:p>
            <a:pPr eaLnBrk="0" hangingPunct="0"/>
            <a:r>
              <a:rPr lang="ru-RU" altLang="ru-RU" sz="2400" b="1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>- гармонизация психического здоровья;</a:t>
            </a:r>
          </a:p>
          <a:p>
            <a:pPr eaLnBrk="0" hangingPunct="0"/>
            <a:r>
              <a:rPr lang="ru-RU" altLang="ru-RU" sz="2400" b="1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>- нормализация сна, аппетита;</a:t>
            </a:r>
            <a:endParaRPr lang="en-US" altLang="ru-RU" sz="2400" b="1">
              <a:solidFill>
                <a:srgbClr val="002060"/>
              </a:solidFill>
              <a:latin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en-US" altLang="ru-RU" sz="2400" b="1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ru-RU" altLang="ru-RU" sz="2400" b="1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>- снижение агрессивности у детей;</a:t>
            </a:r>
          </a:p>
          <a:p>
            <a:pPr eaLnBrk="0" hangingPunct="0"/>
            <a:r>
              <a:rPr lang="en-US" altLang="ru-RU" sz="2400" b="1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>- </a:t>
            </a:r>
            <a:r>
              <a:rPr lang="ru-RU" altLang="ru-RU" sz="2400" b="1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>коррекция гиперактивного поведения;</a:t>
            </a:r>
          </a:p>
          <a:p>
            <a:pPr eaLnBrk="0" hangingPunct="0"/>
            <a:r>
              <a:rPr lang="en-US" altLang="ru-RU" sz="2400" b="1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>- </a:t>
            </a:r>
            <a:r>
              <a:rPr lang="ru-RU" altLang="ru-RU" sz="2400" b="1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>коррекция тревожности, неуверенности в себе;</a:t>
            </a:r>
            <a:endParaRPr lang="ru-RU" altLang="ru-RU" sz="2400" b="1">
              <a:solidFill>
                <a:srgbClr val="002060"/>
              </a:solidFill>
            </a:endParaRPr>
          </a:p>
          <a:p>
            <a:pPr eaLnBrk="0" hangingPunct="0"/>
            <a:r>
              <a:rPr lang="ru-RU" altLang="ru-RU" sz="2400" b="1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>-  выход из негативных состояний;</a:t>
            </a:r>
          </a:p>
          <a:p>
            <a:pPr eaLnBrk="0" hangingPunct="0"/>
            <a:r>
              <a:rPr lang="ru-RU" altLang="ru-RU" sz="2400" b="1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>- профилактика утомления;</a:t>
            </a:r>
            <a:endParaRPr lang="ru-RU" altLang="ru-RU" sz="2400" b="1">
              <a:solidFill>
                <a:srgbClr val="002060"/>
              </a:solidFill>
            </a:endParaRPr>
          </a:p>
          <a:p>
            <a:pPr eaLnBrk="0" hangingPunct="0">
              <a:buFontTx/>
              <a:buChar char="-"/>
            </a:pPr>
            <a:r>
              <a:rPr lang="ru-RU" altLang="ru-RU" sz="2400" b="1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>снятие стрессовых состояний;</a:t>
            </a:r>
            <a:endParaRPr lang="ru-RU" altLang="ru-RU" sz="2400" b="1">
              <a:solidFill>
                <a:srgbClr val="002060"/>
              </a:solidFill>
            </a:endParaRPr>
          </a:p>
          <a:p>
            <a:pPr eaLnBrk="0" hangingPunct="0"/>
            <a:r>
              <a:rPr lang="ru-RU" altLang="ru-RU" sz="2400" b="1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>3. Коррекция  и развитие познавательной сферы.</a:t>
            </a:r>
            <a:endParaRPr lang="ru-RU" altLang="ru-RU" sz="2400" b="1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slow">
    <p:cover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2542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918575" y="0"/>
            <a:ext cx="22542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388" y="6610350"/>
            <a:ext cx="878522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2875" y="0"/>
            <a:ext cx="878522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6" name="WordArt 11"/>
          <p:cNvSpPr>
            <a:spLocks noChangeArrowheads="1" noChangeShapeType="1" noTextEdit="1"/>
          </p:cNvSpPr>
          <p:nvPr/>
        </p:nvSpPr>
        <p:spPr bwMode="auto">
          <a:xfrm>
            <a:off x="827088" y="1989138"/>
            <a:ext cx="7056437" cy="29083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87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ru-RU" sz="48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Дидактические пособия</a:t>
            </a:r>
          </a:p>
          <a:p>
            <a:pPr algn="ctr"/>
            <a:r>
              <a:rPr lang="ru-RU" sz="48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 к методике:</a:t>
            </a:r>
          </a:p>
        </p:txBody>
      </p:sp>
    </p:spTree>
  </p:cSld>
  <p:clrMapOvr>
    <a:masterClrMapping/>
  </p:clrMapOvr>
  <p:transition spd="slow">
    <p:cover dir="r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773" y="1198547"/>
            <a:ext cx="7848600" cy="52673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148" name="Заголовок 1"/>
          <p:cNvSpPr txBox="1">
            <a:spLocks/>
          </p:cNvSpPr>
          <p:nvPr/>
        </p:nvSpPr>
        <p:spPr bwMode="auto">
          <a:xfrm>
            <a:off x="357188" y="0"/>
            <a:ext cx="8229600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2400" b="1">
                <a:solidFill>
                  <a:srgbClr val="C00000"/>
                </a:solidFill>
              </a:rPr>
              <a:t>Коррекционно-оздоровительные картины Кулешова</a:t>
            </a:r>
            <a:r>
              <a:rPr lang="ru-RU" altLang="ru-RU" sz="2400">
                <a:solidFill>
                  <a:srgbClr val="C00000"/>
                </a:solidFill>
              </a:rPr>
              <a:t> </a:t>
            </a:r>
            <a:r>
              <a:rPr lang="ru-RU" altLang="ru-RU" sz="2400" b="1">
                <a:solidFill>
                  <a:srgbClr val="C00000"/>
                </a:solidFill>
              </a:rPr>
              <a:t>или «КОК» (папки)</a:t>
            </a:r>
          </a:p>
        </p:txBody>
      </p:sp>
      <p:pic>
        <p:nvPicPr>
          <p:cNvPr id="6149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6600825"/>
            <a:ext cx="9144000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0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61913" y="1588"/>
            <a:ext cx="193676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009063" y="17463"/>
            <a:ext cx="192087" cy="685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cover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 smtClean="0">
                <a:solidFill>
                  <a:srgbClr val="C00000"/>
                </a:solidFill>
              </a:rPr>
              <a:t>Панно «КОК» </a:t>
            </a:r>
            <a:br>
              <a:rPr lang="ru-RU" altLang="ru-RU" b="1" smtClean="0">
                <a:solidFill>
                  <a:srgbClr val="C00000"/>
                </a:solidFill>
              </a:rPr>
            </a:br>
            <a:r>
              <a:rPr lang="ru-RU" altLang="ru-RU" b="1" smtClean="0">
                <a:solidFill>
                  <a:srgbClr val="C00000"/>
                </a:solidFill>
              </a:rPr>
              <a:t>формат 50 / 70</a:t>
            </a:r>
          </a:p>
        </p:txBody>
      </p:sp>
      <p:pic>
        <p:nvPicPr>
          <p:cNvPr id="7171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6600825"/>
            <a:ext cx="9144000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-9525"/>
            <a:ext cx="9144000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88505" y="1772816"/>
            <a:ext cx="5760640" cy="432048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 spd="slow">
    <p:cover dir="r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r>
              <a:rPr lang="ru-RU" altLang="ru-RU" sz="3200" b="1" smtClean="0">
                <a:solidFill>
                  <a:srgbClr val="C00000"/>
                </a:solidFill>
              </a:rPr>
              <a:t>Варианты использования картин психологом, педагогами</a:t>
            </a:r>
          </a:p>
        </p:txBody>
      </p:sp>
      <p:pic>
        <p:nvPicPr>
          <p:cNvPr id="4" name="Picture 2" descr="E:\САДИК\Хромалогия\ВЫСТУПЛЕНИЕ\фото на презентацию\DSC_1007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rot="778892">
            <a:off x="5197303" y="3465007"/>
            <a:ext cx="3121152" cy="2075688"/>
          </a:xfr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40962" name="Picture 2" descr="E:\САДИК\Хромалогия\ВЫСТУПЛЕНИЕ\фото на презентацию\DSC_0948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520" y="1196752"/>
            <a:ext cx="4643470" cy="335758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40963" name="Picture 3" descr="E:\САДИК\Хромалогия\ВЫСТУПЛЕНИЕ\фото на презентацию\DSC_1005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48064" y="1196752"/>
            <a:ext cx="3121025" cy="207645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8198" name="Picture 5" descr="C:\Users\Ольга\Desktop\167a6ce8555d.pn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5202238"/>
            <a:ext cx="9144000" cy="165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cover dir="r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7" name="Picture 3" descr="C:\Documents and Settings\Диночка\Рабочий стол\img908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rot="16200000">
            <a:off x="964084" y="484188"/>
            <a:ext cx="3236913" cy="4518025"/>
          </a:xfr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9219" name="TextBox 6"/>
          <p:cNvSpPr txBox="1">
            <a:spLocks noChangeArrowheads="1"/>
          </p:cNvSpPr>
          <p:nvPr/>
        </p:nvSpPr>
        <p:spPr bwMode="auto">
          <a:xfrm>
            <a:off x="539750" y="0"/>
            <a:ext cx="8213725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tabLst>
                <a:tab pos="44862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44862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44862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44862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44862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862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862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862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862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sz="2800" b="1">
                <a:solidFill>
                  <a:srgbClr val="C00000"/>
                </a:solidFill>
              </a:rPr>
              <a:t>Индивидуальные доски для раскладывания </a:t>
            </a:r>
          </a:p>
          <a:p>
            <a:pPr algn="ctr" eaLnBrk="1" hangingPunct="1"/>
            <a:r>
              <a:rPr lang="ru-RU" sz="2800" b="1">
                <a:solidFill>
                  <a:srgbClr val="C00000"/>
                </a:solidFill>
              </a:rPr>
              <a:t>раздаточного материала во время занятий</a:t>
            </a:r>
          </a:p>
        </p:txBody>
      </p:sp>
      <p:pic>
        <p:nvPicPr>
          <p:cNvPr id="41988" name="Picture 4" descr="C:\Documents and Settings\Диночка\Рабочий стол\img907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14902308">
            <a:off x="5466844" y="981833"/>
            <a:ext cx="2638425" cy="433705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9221" name="TextBox 8"/>
          <p:cNvSpPr txBox="1">
            <a:spLocks noChangeArrowheads="1"/>
          </p:cNvSpPr>
          <p:nvPr/>
        </p:nvSpPr>
        <p:spPr bwMode="auto">
          <a:xfrm>
            <a:off x="5003800" y="1125538"/>
            <a:ext cx="22796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3200" b="1">
                <a:solidFill>
                  <a:srgbClr val="7030A0"/>
                </a:solidFill>
              </a:rPr>
              <a:t>Для лепки</a:t>
            </a:r>
          </a:p>
        </p:txBody>
      </p:sp>
      <p:pic>
        <p:nvPicPr>
          <p:cNvPr id="41991" name="Picture 7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20215372">
            <a:off x="1254125" y="2036763"/>
            <a:ext cx="790575" cy="8667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1992" name="Picture 8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20252885">
            <a:off x="3100388" y="1706563"/>
            <a:ext cx="941387" cy="77628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1994" name="Picture 10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20289140">
            <a:off x="2268538" y="2928938"/>
            <a:ext cx="981075" cy="9715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1995" name="Picture 11" descr="G:\i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804025" y="3357563"/>
            <a:ext cx="2160588" cy="2159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226" name="Picture 5" descr="C:\Users\Ольга\Desktop\167a6ce8555d.png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5202238"/>
            <a:ext cx="9144000" cy="165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cover dir="r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r>
              <a:rPr lang="ru-RU" altLang="ru-RU" sz="3200" b="1" smtClean="0">
                <a:solidFill>
                  <a:srgbClr val="C00000"/>
                </a:solidFill>
              </a:rPr>
              <a:t>Групповое  развивающее занятие </a:t>
            </a:r>
            <a:br>
              <a:rPr lang="ru-RU" altLang="ru-RU" sz="3200" b="1" smtClean="0">
                <a:solidFill>
                  <a:srgbClr val="C00000"/>
                </a:solidFill>
              </a:rPr>
            </a:br>
            <a:r>
              <a:rPr lang="ru-RU" altLang="ru-RU" sz="2400" b="1" smtClean="0">
                <a:solidFill>
                  <a:srgbClr val="C00000"/>
                </a:solidFill>
              </a:rPr>
              <a:t/>
            </a:r>
            <a:br>
              <a:rPr lang="ru-RU" altLang="ru-RU" sz="2400" b="1" smtClean="0">
                <a:solidFill>
                  <a:srgbClr val="C00000"/>
                </a:solidFill>
              </a:rPr>
            </a:br>
            <a:endParaRPr lang="ru-RU" altLang="ru-RU" sz="2400" b="1" smtClean="0">
              <a:solidFill>
                <a:srgbClr val="C00000"/>
              </a:solidFill>
            </a:endParaRPr>
          </a:p>
        </p:txBody>
      </p:sp>
      <p:sp>
        <p:nvSpPr>
          <p:cNvPr id="10243" name="TextBox 11"/>
          <p:cNvSpPr txBox="1">
            <a:spLocks noChangeArrowheads="1"/>
          </p:cNvSpPr>
          <p:nvPr/>
        </p:nvSpPr>
        <p:spPr bwMode="auto">
          <a:xfrm>
            <a:off x="5003800" y="476250"/>
            <a:ext cx="29686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b="1">
                <a:solidFill>
                  <a:srgbClr val="7030A0"/>
                </a:solidFill>
              </a:rPr>
              <a:t>Работа с папками «КОК»</a:t>
            </a:r>
          </a:p>
        </p:txBody>
      </p:sp>
      <p:sp>
        <p:nvSpPr>
          <p:cNvPr id="10244" name="TextBox 12"/>
          <p:cNvSpPr txBox="1">
            <a:spLocks noChangeArrowheads="1"/>
          </p:cNvSpPr>
          <p:nvPr/>
        </p:nvSpPr>
        <p:spPr bwMode="auto">
          <a:xfrm>
            <a:off x="395288" y="3573463"/>
            <a:ext cx="3816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b="1">
                <a:solidFill>
                  <a:srgbClr val="7030A0"/>
                </a:solidFill>
              </a:rPr>
              <a:t>Пальчиковые игры</a:t>
            </a:r>
          </a:p>
          <a:p>
            <a:pPr algn="ctr" eaLnBrk="1" hangingPunct="1"/>
            <a:r>
              <a:rPr lang="ru-RU" altLang="ru-RU" b="1">
                <a:solidFill>
                  <a:srgbClr val="7030A0"/>
                </a:solidFill>
              </a:rPr>
              <a:t> на цветовом коврике</a:t>
            </a:r>
          </a:p>
        </p:txBody>
      </p:sp>
      <p:sp>
        <p:nvSpPr>
          <p:cNvPr id="10245" name="TextBox 13"/>
          <p:cNvSpPr txBox="1">
            <a:spLocks noChangeArrowheads="1"/>
          </p:cNvSpPr>
          <p:nvPr/>
        </p:nvSpPr>
        <p:spPr bwMode="auto">
          <a:xfrm>
            <a:off x="4932363" y="3716338"/>
            <a:ext cx="31019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b="1">
                <a:solidFill>
                  <a:srgbClr val="7030A0"/>
                </a:solidFill>
              </a:rPr>
              <a:t>Лепка 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3528" y="1052736"/>
            <a:ext cx="3874623" cy="250968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0247" name="TextBox 5"/>
          <p:cNvSpPr txBox="1">
            <a:spLocks noChangeArrowheads="1"/>
          </p:cNvSpPr>
          <p:nvPr/>
        </p:nvSpPr>
        <p:spPr bwMode="auto">
          <a:xfrm>
            <a:off x="-468313" y="404813"/>
            <a:ext cx="554513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b="1">
                <a:solidFill>
                  <a:srgbClr val="7030A0"/>
                </a:solidFill>
              </a:rPr>
              <a:t>Использование панно </a:t>
            </a:r>
          </a:p>
          <a:p>
            <a:pPr algn="ctr" eaLnBrk="1" hangingPunct="1"/>
            <a:r>
              <a:rPr lang="ru-RU" b="1">
                <a:solidFill>
                  <a:srgbClr val="7030A0"/>
                </a:solidFill>
              </a:rPr>
              <a:t>для демонстрации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16016" y="1052736"/>
            <a:ext cx="3780422" cy="252028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5536" y="4221088"/>
            <a:ext cx="3708412" cy="247227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88024" y="4221088"/>
            <a:ext cx="3670531" cy="244702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 spd="slow">
    <p:cover dir="r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1558</TotalTime>
  <Words>275</Words>
  <Application>Microsoft Office PowerPoint</Application>
  <PresentationFormat>Экран (4:3)</PresentationFormat>
  <Paragraphs>53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Calibri</vt:lpstr>
      <vt:lpstr>Times New Roman</vt:lpstr>
      <vt:lpstr>Wingdings</vt:lpstr>
      <vt:lpstr>Оформление по умолчанию</vt:lpstr>
      <vt:lpstr>Презентация PowerPoint</vt:lpstr>
      <vt:lpstr>Презентация PowerPoint</vt:lpstr>
      <vt:lpstr>Возможности методики: </vt:lpstr>
      <vt:lpstr>Презентация PowerPoint</vt:lpstr>
      <vt:lpstr>Презентация PowerPoint</vt:lpstr>
      <vt:lpstr>Панно «КОК»  формат 50 / 70</vt:lpstr>
      <vt:lpstr>Варианты использования картин психологом, педагогами</vt:lpstr>
      <vt:lpstr>Презентация PowerPoint</vt:lpstr>
      <vt:lpstr>Групповое  развивающее занятие   </vt:lpstr>
      <vt:lpstr>Варианты игр с детьми: </vt:lpstr>
      <vt:lpstr>Работа с родителями: </vt:lpstr>
      <vt:lpstr>Серия «Материнская любовь»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Диночка</cp:lastModifiedBy>
  <cp:revision>198</cp:revision>
  <cp:lastPrinted>2014-04-01T12:05:19Z</cp:lastPrinted>
  <dcterms:created xsi:type="dcterms:W3CDTF">2009-11-24T06:19:26Z</dcterms:created>
  <dcterms:modified xsi:type="dcterms:W3CDTF">2015-03-18T19:03:39Z</dcterms:modified>
</cp:coreProperties>
</file>