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7" r:id="rId2"/>
    <p:sldId id="259" r:id="rId3"/>
    <p:sldId id="261" r:id="rId4"/>
    <p:sldId id="262" r:id="rId5"/>
    <p:sldId id="263" r:id="rId6"/>
    <p:sldId id="264" r:id="rId7"/>
    <p:sldId id="265" r:id="rId8"/>
    <p:sldId id="266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4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B3E9F-98C7-4454-AE21-5A64EBD956CF}" type="datetimeFigureOut">
              <a:rPr lang="ru-RU" smtClean="0"/>
              <a:pPr>
                <a:defRPr/>
              </a:pPr>
              <a:t>18.01.2014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8BF8F3-BF0F-4F7B-86B5-B4FDBAB2EE4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4DD184-BA38-48D7-AF50-7F4280F14A87}" type="datetimeFigureOut">
              <a:rPr lang="ru-RU" smtClean="0"/>
              <a:pPr>
                <a:defRPr/>
              </a:pPr>
              <a:t>18.01.2014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8CC8B-1B2F-473A-9DD2-8AE27C80AB7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22967A-B863-407E-97D4-9BF3EAD0FE10}" type="datetimeFigureOut">
              <a:rPr lang="ru-RU" smtClean="0"/>
              <a:pPr>
                <a:defRPr/>
              </a:pPr>
              <a:t>18.01.2014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95036C-EABE-4ECC-AB2F-FF7444F7B78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87981F-B74D-44AD-AE55-DA80A064829B}" type="datetimeFigureOut">
              <a:rPr lang="ru-RU" smtClean="0"/>
              <a:pPr>
                <a:defRPr/>
              </a:pPr>
              <a:t>18.01.2014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E3A62-6461-4249-9BBA-F14AFB467B4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30DE2E-DE13-43B3-AAAA-F6322D0C333A}" type="datetimeFigureOut">
              <a:rPr lang="ru-RU" smtClean="0"/>
              <a:pPr>
                <a:defRPr/>
              </a:pPr>
              <a:t>18.01.2014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2C2868-1F8C-4727-9F24-F1016AA7007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523F0-BE5F-46A6-8891-199C13BE7EF0}" type="datetimeFigureOut">
              <a:rPr lang="ru-RU" smtClean="0"/>
              <a:pPr>
                <a:defRPr/>
              </a:pPr>
              <a:t>18.01.2014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751505-1C2F-483A-BE64-E03DA3667F7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EB0878-4214-46E2-94ED-B44C402497B1}" type="datetimeFigureOut">
              <a:rPr lang="ru-RU" smtClean="0"/>
              <a:pPr>
                <a:defRPr/>
              </a:pPr>
              <a:t>18.01.2014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2C25BC-A648-48BA-ABE7-FCAA09EE849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12EB8F-A490-421E-93F0-0F4C3FDA08AB}" type="datetimeFigureOut">
              <a:rPr lang="ru-RU" smtClean="0"/>
              <a:pPr>
                <a:defRPr/>
              </a:pPr>
              <a:t>18.01.2014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85B05-00B9-4186-94CE-1A8A93A697B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1F511-D515-4518-A258-617D68EB1186}" type="datetimeFigureOut">
              <a:rPr lang="ru-RU" smtClean="0"/>
              <a:pPr>
                <a:defRPr/>
              </a:pPr>
              <a:t>18.01.2014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132C07-C8CA-4A17-A284-5E1CF5100D1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BF714F-5450-4815-B8B7-34F43CAE9236}" type="datetimeFigureOut">
              <a:rPr lang="ru-RU" smtClean="0"/>
              <a:pPr>
                <a:defRPr/>
              </a:pPr>
              <a:t>18.01.2014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DD5236-524C-4348-87E5-E7310C041F2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48B039-42A6-430D-8C55-80A687A6859A}" type="datetimeFigureOut">
              <a:rPr lang="ru-RU" smtClean="0"/>
              <a:pPr>
                <a:defRPr/>
              </a:pPr>
              <a:t>18.01.2014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6B0D6E-2B97-49AA-AE60-4E442170FE9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9853752-065C-4CD8-A91C-5B627A0382F3}" type="datetimeFigureOut">
              <a:rPr lang="ru-RU" smtClean="0"/>
              <a:pPr>
                <a:defRPr/>
              </a:pPr>
              <a:t>18.01.2014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ECB9185-8752-456A-9237-668A614C872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2" name="Блок-схема: документ 11"/>
          <p:cNvSpPr/>
          <p:nvPr/>
        </p:nvSpPr>
        <p:spPr>
          <a:xfrm>
            <a:off x="0" y="0"/>
            <a:ext cx="9144000" cy="981075"/>
          </a:xfrm>
          <a:prstGeom prst="flowChartDocument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Блок-схема: документ 12"/>
          <p:cNvSpPr/>
          <p:nvPr/>
        </p:nvSpPr>
        <p:spPr>
          <a:xfrm flipH="1" flipV="1">
            <a:off x="0" y="5876925"/>
            <a:ext cx="9144000" cy="981075"/>
          </a:xfrm>
          <a:prstGeom prst="flowChartDocument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6642100"/>
            <a:ext cx="12461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800" dirty="0">
                <a:solidFill>
                  <a:prstClr val="white">
                    <a:lumMod val="50000"/>
                  </a:prst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lang="en-US" sz="800" dirty="0">
              <a:solidFill>
                <a:prstClr val="white">
                  <a:lumMod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5" name="Рисунок 14" descr="snegir.2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-180975" y="4437063"/>
            <a:ext cx="2309813" cy="216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Блок-схема: документ 14"/>
          <p:cNvSpPr/>
          <p:nvPr userDrawn="1"/>
        </p:nvSpPr>
        <p:spPr>
          <a:xfrm>
            <a:off x="0" y="0"/>
            <a:ext cx="9144000" cy="981075"/>
          </a:xfrm>
          <a:prstGeom prst="flowChartDocument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Блок-схема: документ 15"/>
          <p:cNvSpPr/>
          <p:nvPr userDrawn="1"/>
        </p:nvSpPr>
        <p:spPr>
          <a:xfrm flipH="1" flipV="1">
            <a:off x="0" y="5876925"/>
            <a:ext cx="9144000" cy="981075"/>
          </a:xfrm>
          <a:prstGeom prst="flowChartDocument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7" name="Рисунок 13" descr="snegir_5.png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-180975" y="4508500"/>
            <a:ext cx="2355850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"/>
          <p:cNvSpPr>
            <a:spLocks noChangeArrowheads="1"/>
          </p:cNvSpPr>
          <p:nvPr userDrawn="1"/>
        </p:nvSpPr>
        <p:spPr bwMode="auto">
          <a:xfrm>
            <a:off x="0" y="6642100"/>
            <a:ext cx="12461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lang="en-US" sz="8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755576" y="1124744"/>
            <a:ext cx="8064896" cy="4738012"/>
            <a:chOff x="755576" y="1856002"/>
            <a:chExt cx="8064896" cy="4554131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755576" y="1856002"/>
              <a:ext cx="8064896" cy="267727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500" b="1" dirty="0" smtClean="0">
                  <a:ln w="19050">
                    <a:solidFill>
                      <a:schemeClr val="bg1"/>
                    </a:solidFill>
                    <a:prstDash val="solid"/>
                  </a:ln>
                  <a:solidFill>
                    <a:srgbClr val="C00000"/>
                  </a:solidFill>
                  <a:latin typeface="Monotype Corsiva" pitchFamily="66" charset="0"/>
                </a:rPr>
                <a:t>Мастер-класс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500" b="1" dirty="0" smtClean="0">
                  <a:ln w="19050">
                    <a:solidFill>
                      <a:schemeClr val="bg1"/>
                    </a:solidFill>
                    <a:prstDash val="solid"/>
                  </a:ln>
                  <a:solidFill>
                    <a:srgbClr val="C00000"/>
                  </a:solidFill>
                  <a:latin typeface="Monotype Corsiva" pitchFamily="66" charset="0"/>
                </a:rPr>
                <a:t>во 2-ой  младшей группе</a:t>
              </a:r>
              <a:br>
                <a:rPr lang="ru-RU" sz="3500" b="1" dirty="0" smtClean="0">
                  <a:ln w="19050">
                    <a:solidFill>
                      <a:schemeClr val="bg1"/>
                    </a:solidFill>
                    <a:prstDash val="solid"/>
                  </a:ln>
                  <a:solidFill>
                    <a:srgbClr val="C00000"/>
                  </a:solidFill>
                  <a:latin typeface="Monotype Corsiva" pitchFamily="66" charset="0"/>
                </a:rPr>
              </a:br>
              <a:r>
                <a:rPr lang="ru-RU" sz="3500" b="1" dirty="0" smtClean="0">
                  <a:ln w="19050">
                    <a:solidFill>
                      <a:schemeClr val="bg1"/>
                    </a:solidFill>
                    <a:prstDash val="solid"/>
                  </a:ln>
                  <a:solidFill>
                    <a:srgbClr val="C00000"/>
                  </a:solidFill>
                  <a:latin typeface="Monotype Corsiva" pitchFamily="66" charset="0"/>
                </a:rPr>
                <a:t>по реализации «Художественно-</a:t>
              </a:r>
              <a:br>
                <a:rPr lang="ru-RU" sz="3500" b="1" dirty="0" smtClean="0">
                  <a:ln w="19050">
                    <a:solidFill>
                      <a:schemeClr val="bg1"/>
                    </a:solidFill>
                    <a:prstDash val="solid"/>
                  </a:ln>
                  <a:solidFill>
                    <a:srgbClr val="C00000"/>
                  </a:solidFill>
                  <a:latin typeface="Monotype Corsiva" pitchFamily="66" charset="0"/>
                </a:rPr>
              </a:br>
              <a:r>
                <a:rPr lang="ru-RU" sz="3500" b="1" dirty="0" smtClean="0">
                  <a:ln w="19050">
                    <a:solidFill>
                      <a:schemeClr val="bg1"/>
                    </a:solidFill>
                    <a:prstDash val="solid"/>
                  </a:ln>
                  <a:solidFill>
                    <a:srgbClr val="C00000"/>
                  </a:solidFill>
                  <a:latin typeface="Monotype Corsiva" pitchFamily="66" charset="0"/>
                </a:rPr>
                <a:t>эстетического» направления </a:t>
              </a:r>
              <a:br>
                <a:rPr lang="ru-RU" sz="3500" b="1" dirty="0" smtClean="0">
                  <a:ln w="19050">
                    <a:solidFill>
                      <a:schemeClr val="bg1"/>
                    </a:solidFill>
                    <a:prstDash val="solid"/>
                  </a:ln>
                  <a:solidFill>
                    <a:srgbClr val="C00000"/>
                  </a:solidFill>
                  <a:latin typeface="Monotype Corsiva" pitchFamily="66" charset="0"/>
                </a:rPr>
              </a:br>
              <a:r>
                <a:rPr lang="ru-RU" sz="3500" b="1" smtClean="0">
                  <a:ln w="19050">
                    <a:solidFill>
                      <a:schemeClr val="bg1"/>
                    </a:solidFill>
                    <a:prstDash val="solid"/>
                  </a:ln>
                  <a:solidFill>
                    <a:srgbClr val="C00000"/>
                  </a:solidFill>
                  <a:latin typeface="Monotype Corsiva" pitchFamily="66" charset="0"/>
                </a:rPr>
                <a:t>«</a:t>
              </a:r>
              <a:r>
                <a:rPr lang="ru-RU" sz="3500" b="1" smtClean="0">
                  <a:ln w="19050">
                    <a:solidFill>
                      <a:schemeClr val="bg1"/>
                    </a:solidFill>
                    <a:prstDash val="solid"/>
                  </a:ln>
                  <a:solidFill>
                    <a:srgbClr val="C00000"/>
                  </a:solidFill>
                  <a:latin typeface="Monotype Corsiva" pitchFamily="66" charset="0"/>
                </a:rPr>
                <a:t>Покормим </a:t>
              </a:r>
              <a:r>
                <a:rPr lang="ru-RU" sz="3500" b="1" dirty="0" smtClean="0">
                  <a:ln w="19050">
                    <a:solidFill>
                      <a:schemeClr val="bg1"/>
                    </a:solidFill>
                    <a:prstDash val="solid"/>
                  </a:ln>
                  <a:solidFill>
                    <a:srgbClr val="C00000"/>
                  </a:solidFill>
                  <a:latin typeface="Monotype Corsiva" pitchFamily="66" charset="0"/>
                </a:rPr>
                <a:t>снегирей рябиной»</a:t>
              </a:r>
              <a:endParaRPr lang="ru-RU" sz="3500" b="1" dirty="0">
                <a:ln w="19050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latin typeface="Monotype Corsiva" pitchFamily="66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4067944" y="4901391"/>
              <a:ext cx="4716016" cy="15087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Выполнил: Дубровина Вера Алексеевна</a:t>
              </a:r>
              <a:br>
                <a:rPr lang="ru-RU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</a:br>
              <a:r>
                <a:rPr lang="ru-RU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воспитатель </a:t>
              </a:r>
              <a:r>
                <a:rPr lang="en-US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I</a:t>
              </a:r>
              <a:r>
                <a:rPr lang="ru-RU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 категории</a:t>
              </a:r>
              <a:br>
                <a:rPr lang="ru-RU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</a:br>
              <a:r>
                <a:rPr lang="ru-RU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МКДОУ Козловский детский сад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2014г.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1143000"/>
          </a:xfrm>
        </p:spPr>
        <p:txBody>
          <a:bodyPr/>
          <a:lstStyle/>
          <a:p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Цель:</a:t>
            </a:r>
            <a:endParaRPr lang="ru-RU" sz="4800" b="1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636912"/>
            <a:ext cx="8229600" cy="3340968"/>
          </a:xfrm>
        </p:spPr>
        <p:txBody>
          <a:bodyPr/>
          <a:lstStyle/>
          <a:p>
            <a:r>
              <a:rPr lang="ru-RU" dirty="0" smtClean="0">
                <a:latin typeface="Monotype Corsiva" pitchFamily="66" charset="0"/>
              </a:rPr>
              <a:t>Формирование художественно-творческих способностей, основ эстетического вкуса детей к окружающей действительности, обобщенных представлений о зимующих птицах</a:t>
            </a:r>
            <a:endParaRPr lang="ru-RU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Задачи:</a:t>
            </a:r>
            <a:endParaRPr lang="ru-RU" sz="4800" b="1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936104"/>
            <a:ext cx="8892480" cy="594928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sz="2200" b="1" dirty="0" smtClean="0">
                <a:latin typeface="Monotype Corsiva" pitchFamily="66" charset="0"/>
              </a:rPr>
              <a:t>    Область «Познание»</a:t>
            </a:r>
          </a:p>
          <a:p>
            <a:pPr marL="261938" indent="-261938">
              <a:lnSpc>
                <a:spcPts val="2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200" dirty="0" smtClean="0">
                <a:latin typeface="Monotype Corsiva" pitchFamily="66" charset="0"/>
              </a:rPr>
              <a:t>Развивать умение  узнавать и называть время года, выделять признаки зимы.</a:t>
            </a:r>
          </a:p>
          <a:p>
            <a:pPr marL="261938" indent="-261938">
              <a:lnSpc>
                <a:spcPts val="2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200" dirty="0" smtClean="0">
                <a:latin typeface="Monotype Corsiva" pitchFamily="66" charset="0"/>
              </a:rPr>
              <a:t>Расширять представления об условиях жизни птиц зимой.</a:t>
            </a:r>
          </a:p>
          <a:p>
            <a:pPr marL="261938" indent="-261938">
              <a:spcBef>
                <a:spcPts val="0"/>
              </a:spcBef>
              <a:buNone/>
            </a:pPr>
            <a:r>
              <a:rPr lang="ru-RU" sz="2200" dirty="0" smtClean="0">
                <a:latin typeface="Monotype Corsiva" pitchFamily="66" charset="0"/>
              </a:rPr>
              <a:t>   </a:t>
            </a:r>
            <a:r>
              <a:rPr lang="ru-RU" sz="2200" b="1" dirty="0" smtClean="0">
                <a:latin typeface="Monotype Corsiva" pitchFamily="66" charset="0"/>
              </a:rPr>
              <a:t>Область «Коммуникация»</a:t>
            </a:r>
          </a:p>
          <a:p>
            <a:pPr marL="261938" indent="-261938">
              <a:lnSpc>
                <a:spcPts val="21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200" dirty="0" smtClean="0">
                <a:latin typeface="Monotype Corsiva" pitchFamily="66" charset="0"/>
              </a:rPr>
              <a:t>Учить поддерживать беседу на предложенную тему.</a:t>
            </a:r>
          </a:p>
          <a:p>
            <a:pPr marL="261938" indent="-261938">
              <a:lnSpc>
                <a:spcPts val="21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200" dirty="0" smtClean="0">
                <a:latin typeface="Monotype Corsiva" pitchFamily="66" charset="0"/>
              </a:rPr>
              <a:t>Выражать свою точку зрения, внятно отвечать на вопросы.</a:t>
            </a:r>
          </a:p>
          <a:p>
            <a:pPr marL="261938" indent="-261938">
              <a:spcBef>
                <a:spcPts val="0"/>
              </a:spcBef>
              <a:buNone/>
            </a:pPr>
            <a:r>
              <a:rPr lang="ru-RU" sz="2200" dirty="0" smtClean="0">
                <a:latin typeface="Monotype Corsiva" pitchFamily="66" charset="0"/>
              </a:rPr>
              <a:t>   </a:t>
            </a:r>
            <a:r>
              <a:rPr lang="ru-RU" sz="2200" b="1" dirty="0" smtClean="0">
                <a:latin typeface="Monotype Corsiva" pitchFamily="66" charset="0"/>
              </a:rPr>
              <a:t>Область «Социализация»</a:t>
            </a:r>
          </a:p>
          <a:p>
            <a:pPr marL="261938" indent="-261938">
              <a:spcBef>
                <a:spcPts val="0"/>
              </a:spcBef>
              <a:buFont typeface="+mj-lt"/>
              <a:buAutoNum type="arabicPeriod"/>
            </a:pPr>
            <a:r>
              <a:rPr lang="ru-RU" sz="2200" dirty="0" smtClean="0">
                <a:latin typeface="Monotype Corsiva" pitchFamily="66" charset="0"/>
              </a:rPr>
              <a:t>Создавать условия для доброты, дружелюбия.</a:t>
            </a:r>
          </a:p>
          <a:p>
            <a:pPr marL="261938" indent="-261938">
              <a:spcBef>
                <a:spcPts val="0"/>
              </a:spcBef>
              <a:buNone/>
            </a:pPr>
            <a:r>
              <a:rPr lang="ru-RU" sz="2200" dirty="0" smtClean="0">
                <a:latin typeface="Monotype Corsiva" pitchFamily="66" charset="0"/>
              </a:rPr>
              <a:t>   </a:t>
            </a:r>
            <a:r>
              <a:rPr lang="ru-RU" sz="2200" b="1" dirty="0" smtClean="0">
                <a:latin typeface="Monotype Corsiva" pitchFamily="66" charset="0"/>
              </a:rPr>
              <a:t>Область «Художественное творчество»</a:t>
            </a:r>
          </a:p>
          <a:p>
            <a:pPr marL="261938" indent="-261938">
              <a:lnSpc>
                <a:spcPts val="21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200" dirty="0" smtClean="0">
                <a:latin typeface="Monotype Corsiva" pitchFamily="66" charset="0"/>
              </a:rPr>
              <a:t>Развивать эстетическое восприятие, обращать внимание детей на красоту окружающей природы.</a:t>
            </a:r>
          </a:p>
          <a:p>
            <a:pPr marL="1524000" indent="-261938">
              <a:lnSpc>
                <a:spcPts val="21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200" dirty="0" smtClean="0">
                <a:latin typeface="Monotype Corsiva" pitchFamily="66" charset="0"/>
              </a:rPr>
              <a:t>Упражнять в рисовании нетрадиционным способом, вызывать радость от полученного изображения.</a:t>
            </a:r>
          </a:p>
          <a:p>
            <a:pPr marL="1524000" indent="-261938">
              <a:lnSpc>
                <a:spcPts val="21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200" dirty="0" smtClean="0">
                <a:latin typeface="Monotype Corsiva" pitchFamily="66" charset="0"/>
              </a:rPr>
              <a:t>Формировать навыки аккуратной работы.</a:t>
            </a:r>
          </a:p>
          <a:p>
            <a:pPr marL="1611313" indent="-261938">
              <a:spcBef>
                <a:spcPts val="0"/>
              </a:spcBef>
              <a:buNone/>
            </a:pPr>
            <a:r>
              <a:rPr lang="ru-RU" sz="2200" dirty="0" smtClean="0">
                <a:latin typeface="Monotype Corsiva" pitchFamily="66" charset="0"/>
              </a:rPr>
              <a:t>   </a:t>
            </a:r>
            <a:r>
              <a:rPr lang="ru-RU" sz="2200" b="1" dirty="0" smtClean="0">
                <a:latin typeface="Monotype Corsiva" pitchFamily="66" charset="0"/>
              </a:rPr>
              <a:t>Область «Чтение художественной литературы»</a:t>
            </a:r>
          </a:p>
          <a:p>
            <a:pPr marL="1698625" indent="-261938">
              <a:spcBef>
                <a:spcPts val="0"/>
              </a:spcBef>
              <a:buFont typeface="+mj-lt"/>
              <a:buAutoNum type="arabicPeriod"/>
            </a:pPr>
            <a:r>
              <a:rPr lang="ru-RU" sz="2200" dirty="0" smtClean="0">
                <a:latin typeface="Monotype Corsiva" pitchFamily="66" charset="0"/>
              </a:rPr>
              <a:t>Продолжать формировать интерес к художественной литературе.</a:t>
            </a:r>
            <a:endParaRPr lang="ru-RU" sz="2200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143000"/>
          </a:xfrm>
        </p:spPr>
        <p:txBody>
          <a:bodyPr/>
          <a:lstStyle/>
          <a:p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Оборудование и материалы:</a:t>
            </a:r>
            <a:endParaRPr lang="ru-RU" sz="4800" b="1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3917032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Monotype Corsiva" pitchFamily="66" charset="0"/>
              </a:rPr>
              <a:t>Мольберт, гуашь, салфетки влажные, ватман с изображением ветки рябины, большой конверт.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Monotype Corsiva" pitchFamily="66" charset="0"/>
              </a:rPr>
              <a:t>Запись музыки «Звуки леса».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Monotype Corsiva" pitchFamily="66" charset="0"/>
              </a:rPr>
              <a:t>½ лист бумаги на каждого ребенка с силуэтом снегиря.</a:t>
            </a:r>
            <a:endParaRPr lang="ru-RU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143000"/>
          </a:xfrm>
        </p:spPr>
        <p:txBody>
          <a:bodyPr/>
          <a:lstStyle/>
          <a:p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Формы организации НОД:</a:t>
            </a:r>
            <a:endParaRPr lang="ru-RU" sz="4800" b="1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060848"/>
            <a:ext cx="8496944" cy="3917032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Monotype Corsiva" pitchFamily="66" charset="0"/>
              </a:rPr>
              <a:t>Беседа и просмотр видео.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Monotype Corsiva" pitchFamily="66" charset="0"/>
              </a:rPr>
              <a:t>Сюрпризный момент.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Monotype Corsiva" pitchFamily="66" charset="0"/>
              </a:rPr>
              <a:t>Рисование ягоды рябины.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Monotype Corsiva" pitchFamily="66" charset="0"/>
              </a:rPr>
              <a:t>Подведение итога.</a:t>
            </a:r>
          </a:p>
          <a:p>
            <a:pPr marL="514350" indent="-514350" algn="r">
              <a:buNone/>
            </a:pPr>
            <a:r>
              <a:rPr lang="ru-RU" sz="2400" dirty="0" smtClean="0">
                <a:latin typeface="Monotype Corsiva" pitchFamily="66" charset="0"/>
              </a:rPr>
              <a:t>Используемая литература:</a:t>
            </a:r>
          </a:p>
          <a:p>
            <a:pPr marL="514350" indent="-339725" algn="r">
              <a:buFont typeface="+mj-lt"/>
              <a:buAutoNum type="arabicPeriod"/>
            </a:pPr>
            <a:r>
              <a:rPr lang="ru-RU" sz="2000" dirty="0" smtClean="0">
                <a:latin typeface="Monotype Corsiva" pitchFamily="66" charset="0"/>
              </a:rPr>
              <a:t>В.Н.Волчкова, Н.В.Степанова «Развитие и воспитание</a:t>
            </a:r>
            <a:br>
              <a:rPr lang="ru-RU" sz="2000" dirty="0" smtClean="0">
                <a:latin typeface="Monotype Corsiva" pitchFamily="66" charset="0"/>
              </a:rPr>
            </a:br>
            <a:r>
              <a:rPr lang="ru-RU" sz="2000" dirty="0" smtClean="0">
                <a:latin typeface="Monotype Corsiva" pitchFamily="66" charset="0"/>
              </a:rPr>
              <a:t> детей младшего дошкольного возраста»</a:t>
            </a:r>
          </a:p>
          <a:p>
            <a:pPr marL="514350" indent="-339725" algn="r">
              <a:buFont typeface="+mj-lt"/>
              <a:buAutoNum type="arabicPeriod"/>
            </a:pPr>
            <a:r>
              <a:rPr lang="ru-RU" sz="2000" dirty="0" smtClean="0">
                <a:latin typeface="Monotype Corsiva" pitchFamily="66" charset="0"/>
              </a:rPr>
              <a:t>П.Г.Самарукова «Как знакомить дошкольников с природой»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0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2924944"/>
            <a:ext cx="5184576" cy="3626769"/>
          </a:xfrm>
          <a:prstGeom prst="rect">
            <a:avLst/>
          </a:prstGeom>
        </p:spPr>
      </p:pic>
      <p:pic>
        <p:nvPicPr>
          <p:cNvPr id="5" name="Рисунок 4" descr="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88640"/>
            <a:ext cx="4788024" cy="2992105"/>
          </a:xfrm>
          <a:prstGeom prst="rect">
            <a:avLst/>
          </a:prstGeom>
        </p:spPr>
      </p:pic>
      <p:pic>
        <p:nvPicPr>
          <p:cNvPr id="6" name="Рисунок 5" descr="0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64088" y="44624"/>
            <a:ext cx="3563888" cy="46279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3096" y="-25860"/>
            <a:ext cx="3887416" cy="5831124"/>
          </a:xfrm>
          <a:prstGeom prst="rect">
            <a:avLst/>
          </a:prstGeom>
        </p:spPr>
      </p:pic>
      <p:pic>
        <p:nvPicPr>
          <p:cNvPr id="2" name="Рисунок 1" descr="0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436096" cy="3727328"/>
          </a:xfrm>
          <a:prstGeom prst="rect">
            <a:avLst/>
          </a:prstGeom>
        </p:spPr>
      </p:pic>
      <p:pic>
        <p:nvPicPr>
          <p:cNvPr id="4" name="Рисунок 3" descr="00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38636" y="3717032"/>
            <a:ext cx="3857500" cy="257166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364088" cy="3576058"/>
          </a:xfrm>
          <a:prstGeom prst="rect">
            <a:avLst/>
          </a:prstGeom>
        </p:spPr>
      </p:pic>
      <p:pic>
        <p:nvPicPr>
          <p:cNvPr id="3" name="Рисунок 2" descr="011.jpg"/>
          <p:cNvPicPr>
            <a:picLocks noChangeAspect="1"/>
          </p:cNvPicPr>
          <p:nvPr/>
        </p:nvPicPr>
        <p:blipFill>
          <a:blip r:embed="rId3" cstate="print">
            <a:lum bright="10000" contrast="21000"/>
          </a:blip>
          <a:stretch>
            <a:fillRect/>
          </a:stretch>
        </p:blipFill>
        <p:spPr>
          <a:xfrm>
            <a:off x="5364088" y="-243408"/>
            <a:ext cx="3779912" cy="566986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99592" y="3717032"/>
            <a:ext cx="479385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внимание!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</TotalTime>
  <Words>208</Words>
  <Application>Microsoft Office PowerPoint</Application>
  <PresentationFormat>Экран (4:3)</PresentationFormat>
  <Paragraphs>34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1_Тема Office</vt:lpstr>
      <vt:lpstr>Слайд 1</vt:lpstr>
      <vt:lpstr>Цель:</vt:lpstr>
      <vt:lpstr>Задачи:</vt:lpstr>
      <vt:lpstr>Оборудование и материалы:</vt:lpstr>
      <vt:lpstr>Формы организации НОД:</vt:lpstr>
      <vt:lpstr>Слайд 6</vt:lpstr>
      <vt:lpstr>Слайд 7</vt:lpstr>
      <vt:lpstr>Слайд 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Компас</dc:creator>
  <cp:lastModifiedBy>нннн</cp:lastModifiedBy>
  <cp:revision>17</cp:revision>
  <dcterms:created xsi:type="dcterms:W3CDTF">2013-12-07T07:39:13Z</dcterms:created>
  <dcterms:modified xsi:type="dcterms:W3CDTF">2014-01-18T12:54:47Z</dcterms:modified>
</cp:coreProperties>
</file>