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1" r:id="rId3"/>
    <p:sldId id="263" r:id="rId4"/>
    <p:sldId id="258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80"/>
    <a:srgbClr val="000099"/>
    <a:srgbClr val="990000"/>
    <a:srgbClr val="FFDB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D34457F-EA1F-48F9-8130-A1D903772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E5C30-9FEB-4968-AF30-4B666DB836A9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BF649-DA0E-41FA-B8C6-9591A88FE97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86D3-635F-4BE0-8659-D1AC4E57F510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8602E-1931-4659-8464-38F4393A23F8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77F0A-45CF-488D-9E3F-B9A490910A73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62075-5723-4362-8791-B15BBBECFC42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44C07-4BB4-4AED-AFF7-C98623D15FCE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7FE1B-5602-4DA5-9EA0-E4D1A8A8F4C8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A4B83-B44C-4223-A6BB-2EB695E7289B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8414-A5D2-45EC-AF31-AC78F9BF33F5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D6891-3256-4B08-8E7E-04AD87914489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3081" name="Picture 9" descr="anabnr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E23CAC-F11C-410F-9122-8A689301377C}" type="slidenum">
              <a:rPr lang="ru-RU"/>
              <a:pPr>
                <a:defRPr/>
              </a:pPr>
              <a:t>‹#›</a:t>
            </a:fld>
            <a:endParaRPr lang="ru-RU" sz="140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19200"/>
            <a:ext cx="7848600" cy="4038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Формирование</a:t>
            </a:r>
            <a:br>
              <a:rPr lang="ru-RU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</a:br>
            <a:r>
              <a:rPr lang="ru-RU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  <a:t>информационной компетентности участников образовательного процесса</a:t>
            </a:r>
            <a:br>
              <a:rPr lang="ru-RU" b="1" smtClean="0">
                <a:solidFill>
                  <a:srgbClr val="0000FF"/>
                </a:solidFill>
                <a:latin typeface="Arial Unicode MS" pitchFamily="34" charset="-128"/>
                <a:cs typeface="Times New Roman" pitchFamily="18" charset="0"/>
              </a:rPr>
            </a:br>
            <a:endParaRPr lang="ru-RU" b="1" smtClean="0">
              <a:solidFill>
                <a:srgbClr val="0000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772400" cy="1447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38200" indent="-838200" algn="ctr" eaLnBrk="1" hangingPunct="1">
              <a:defRPr/>
            </a:pPr>
            <a:r>
              <a:rPr lang="ru-RU" b="1" smtClean="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  <a:t>Педагогический совет</a:t>
            </a:r>
            <a:r>
              <a:rPr lang="ru-RU" smtClean="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mtClean="0">
                <a:solidFill>
                  <a:srgbClr val="0000FF"/>
                </a:solidFill>
                <a:ea typeface="Arial Unicode MS" pitchFamily="34" charset="-128"/>
                <a:cs typeface="Arial Unicode MS" pitchFamily="34" charset="-128"/>
              </a:rPr>
            </a:br>
            <a:endParaRPr lang="ru-RU" smtClean="0">
              <a:solidFill>
                <a:srgbClr val="0000FF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1676400"/>
            <a:ext cx="8458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0" lang="ru-RU" sz="4000" dirty="0">
                <a:solidFill>
                  <a:srgbClr val="000099"/>
                </a:solidFill>
              </a:rPr>
              <a:t> </a:t>
            </a:r>
            <a:r>
              <a:rPr kumimoji="0" lang="ru-RU" sz="4000" dirty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«Информатизация образовательной среды</a:t>
            </a:r>
            <a:r>
              <a:rPr kumimoji="0" lang="ru-RU" sz="4000" dirty="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»</a:t>
            </a:r>
            <a:endParaRPr kumimoji="0" lang="ru-RU" sz="4000" dirty="0">
              <a:solidFill>
                <a:srgbClr val="000099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0" hangingPunct="0">
              <a:buFontTx/>
              <a:buChar char="•"/>
            </a:pPr>
            <a:r>
              <a:rPr kumimoji="0" lang="ru-RU" sz="4000" dirty="0">
                <a:solidFill>
                  <a:srgbClr val="000099"/>
                </a:solidFill>
              </a:rPr>
              <a:t> </a:t>
            </a:r>
            <a:r>
              <a:rPr kumimoji="0" lang="ru-RU" sz="4000" dirty="0">
                <a:solidFill>
                  <a:srgbClr val="000099"/>
                </a:solidFill>
                <a:cs typeface="Times New Roman" pitchFamily="18" charset="0"/>
              </a:rPr>
              <a:t>Эффективное использование новых информационных технологий и информационных ресурсов с целью качественного обучения </a:t>
            </a:r>
            <a:r>
              <a:rPr kumimoji="0" lang="ru-RU" sz="4000" dirty="0" smtClean="0">
                <a:solidFill>
                  <a:srgbClr val="000099"/>
                </a:solidFill>
                <a:cs typeface="Times New Roman" pitchFamily="18" charset="0"/>
              </a:rPr>
              <a:t>учащихся</a:t>
            </a:r>
            <a:endParaRPr kumimoji="0" lang="ru-RU" sz="40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914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838200" indent="-838200" algn="ctr" eaLnBrk="1" hangingPunct="1">
              <a:defRPr/>
            </a:pPr>
            <a:r>
              <a:rPr lang="ru-RU" sz="5000" b="1" smtClean="0">
                <a:solidFill>
                  <a:srgbClr val="0000FF"/>
                </a:solidFill>
              </a:rPr>
              <a:t>Методический день</a:t>
            </a:r>
            <a:r>
              <a:rPr lang="ru-RU" sz="5000" smtClean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114800"/>
          </a:xfrm>
        </p:spPr>
        <p:txBody>
          <a:bodyPr/>
          <a:lstStyle/>
          <a:p>
            <a:pPr marL="0" indent="0" eaLnBrk="1" hangingPunct="1"/>
            <a:r>
              <a:rPr lang="ru-RU" sz="3600" dirty="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Внедрение информационных технологий – одно из условий успешной социализации учащихся</a:t>
            </a:r>
          </a:p>
          <a:p>
            <a:pPr marL="0" indent="0" eaLnBrk="1" hangingPunct="1"/>
            <a:r>
              <a:rPr lang="ru-RU" sz="3600" dirty="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Формирование ключевых компетенций учащихся с помощью современных технологий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685800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solidFill>
                  <a:srgbClr val="0000FF"/>
                </a:solidFill>
              </a:rPr>
              <a:t>Семинар-практикум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257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ru-RU" sz="2400" dirty="0" err="1" smtClean="0">
                <a:solidFill>
                  <a:srgbClr val="000099"/>
                </a:solidFill>
                <a:cs typeface="Times New Roman" pitchFamily="18" charset="0"/>
              </a:rPr>
              <a:t>Здоровьесберегающие</a:t>
            </a: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 и новые информационные технологии – условие реализации модернизации Российского образования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Технология проведения уроков с использованием современных информационных и коммуникационных технологий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Организация тестового контроля с использованием ИКТ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Внедрение в образовательный процесс программных комплексов: </a:t>
            </a:r>
            <a:r>
              <a:rPr lang="en-US" sz="2400" dirty="0" smtClean="0">
                <a:solidFill>
                  <a:srgbClr val="000099"/>
                </a:solidFill>
                <a:cs typeface="Times New Roman" pitchFamily="18" charset="0"/>
              </a:rPr>
              <a:t>Net</a:t>
            </a: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-школа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Использование обучающих программ в образовательном процессе. Внедрение комплекса обучающих программ КМ-Школа</a:t>
            </a:r>
            <a:endParaRPr lang="ru-RU" sz="2800" dirty="0" smtClean="0">
              <a:solidFill>
                <a:srgbClr val="000099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Эффективный поиск информации в </a:t>
            </a:r>
            <a:r>
              <a:rPr lang="en-US" sz="2400" dirty="0" smtClean="0">
                <a:solidFill>
                  <a:srgbClr val="000099"/>
                </a:solidFill>
                <a:cs typeface="Times New Roman" pitchFamily="18" charset="0"/>
              </a:rPr>
              <a:t>Internet</a:t>
            </a:r>
            <a:r>
              <a:rPr lang="ru-RU" sz="2400" dirty="0" smtClean="0">
                <a:solidFill>
                  <a:srgbClr val="000099"/>
                </a:solidFill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99"/>
                </a:solidFill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99648" cy="5667970"/>
          </a:xfrm>
        </p:spPr>
        <p:txBody>
          <a:bodyPr/>
          <a:lstStyle/>
          <a:p>
            <a:r>
              <a:rPr lang="ru-RU" sz="4000" b="1" dirty="0">
                <a:solidFill>
                  <a:srgbClr val="000000"/>
                </a:solidFill>
              </a:rPr>
              <a:t>ИТ  обучения</a:t>
            </a:r>
            <a:r>
              <a:rPr lang="ru-RU" sz="4000" dirty="0">
                <a:solidFill>
                  <a:srgbClr val="000000"/>
                </a:solidFill>
              </a:rPr>
              <a:t> - это педагогическая технология, применяющая специальные способы, программные и технические средства (кино, аудио- и видеотехнику, компьютеры, телекоммуникационные сети) для работы с информацией"</a:t>
            </a:r>
            <a:endParaRPr lang="ru-RU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22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92688"/>
          </a:xfrm>
        </p:spPr>
        <p:txBody>
          <a:bodyPr/>
          <a:lstStyle/>
          <a:p>
            <a:r>
              <a:rPr lang="ru-RU" sz="3600" b="1" dirty="0">
                <a:solidFill>
                  <a:srgbClr val="000000"/>
                </a:solidFill>
              </a:rPr>
              <a:t>Целью ИТ</a:t>
            </a:r>
            <a:r>
              <a:rPr lang="ru-RU" sz="3600" dirty="0">
                <a:solidFill>
                  <a:srgbClr val="000000"/>
                </a:solidFill>
              </a:rPr>
              <a:t> является качественное формирование и использование информационных ресурсов в соответствии с потребностями пользователя. </a:t>
            </a:r>
            <a:endParaRPr lang="ru-RU" sz="3600" dirty="0" smtClean="0">
              <a:solidFill>
                <a:srgbClr val="000000"/>
              </a:solidFill>
            </a:endParaRPr>
          </a:p>
          <a:p>
            <a:r>
              <a:rPr lang="ru-RU" sz="3600" b="1" dirty="0" smtClean="0">
                <a:solidFill>
                  <a:srgbClr val="000000"/>
                </a:solidFill>
              </a:rPr>
              <a:t>Методами </a:t>
            </a:r>
            <a:r>
              <a:rPr lang="ru-RU" sz="3600" b="1" dirty="0">
                <a:solidFill>
                  <a:srgbClr val="000000"/>
                </a:solidFill>
              </a:rPr>
              <a:t>ИТ</a:t>
            </a:r>
            <a:r>
              <a:rPr lang="ru-RU" sz="3600" dirty="0">
                <a:solidFill>
                  <a:srgbClr val="000000"/>
                </a:solidFill>
              </a:rPr>
              <a:t> являются методы обработки данных. В качестве </a:t>
            </a:r>
            <a:r>
              <a:rPr lang="ru-RU" sz="3600" b="1" dirty="0">
                <a:solidFill>
                  <a:srgbClr val="000000"/>
                </a:solidFill>
              </a:rPr>
              <a:t>средств ИТ</a:t>
            </a:r>
            <a:r>
              <a:rPr lang="ru-RU" sz="3600" dirty="0">
                <a:solidFill>
                  <a:srgbClr val="000000"/>
                </a:solidFill>
              </a:rPr>
              <a:t> выступают математические, технические, программные, информационные, аппаратные и др. средства.</a:t>
            </a:r>
            <a:endParaRPr lang="ru-RU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26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87680" cy="1576536"/>
          </a:xfrm>
        </p:spPr>
        <p:txBody>
          <a:bodyPr/>
          <a:lstStyle/>
          <a:p>
            <a:r>
              <a:rPr lang="ru-RU" sz="3600" dirty="0">
                <a:solidFill>
                  <a:srgbClr val="000000"/>
                </a:solidFill>
              </a:rPr>
              <a:t>ИТ разделяются на две большие группы: </a:t>
            </a:r>
            <a:r>
              <a:rPr lang="ru-RU" sz="3600" b="1" dirty="0">
                <a:solidFill>
                  <a:srgbClr val="000000"/>
                </a:solidFill>
              </a:rPr>
              <a:t>технологии с избирательной</a:t>
            </a:r>
            <a:r>
              <a:rPr lang="ru-RU" sz="3600" dirty="0">
                <a:solidFill>
                  <a:srgbClr val="000000"/>
                </a:solidFill>
              </a:rPr>
              <a:t> и с </a:t>
            </a:r>
            <a:r>
              <a:rPr lang="ru-RU" sz="3600" b="1" dirty="0">
                <a:solidFill>
                  <a:srgbClr val="000000"/>
                </a:solidFill>
              </a:rPr>
              <a:t>полной интерактивностью</a:t>
            </a:r>
            <a:r>
              <a:rPr lang="ru-RU" sz="3600" dirty="0">
                <a:solidFill>
                  <a:srgbClr val="000000"/>
                </a:solidFill>
              </a:rPr>
              <a:t>. </a:t>
            </a:r>
            <a:endParaRPr lang="ru-RU" sz="3600" dirty="0">
              <a:solidFill>
                <a:srgbClr val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01850"/>
            <a:ext cx="8443664" cy="4351486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</a:rPr>
              <a:t>1) К первой группе принадлежат все технологии, обеспечивающие хранение информации в структурированном виде. Сюда входят банки и базы данных и знаний, видеотекст, телетекст, Интернет и т.д. Эти технологии функционируют в избирательном интерактивном режиме и существенно облегчают доступ к огромному объему структурируемой информации. В данном случае пользователю разрешается только работать с уже существующими данными, не вводя новых.</a:t>
            </a:r>
          </a:p>
          <a:p>
            <a:pPr marL="0" indent="0">
              <a:buNone/>
            </a:pPr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574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99648" cy="523592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2</a:t>
            </a:r>
            <a:r>
              <a:rPr lang="ru-RU" sz="3600" dirty="0">
                <a:solidFill>
                  <a:srgbClr val="000000"/>
                </a:solidFill>
              </a:rPr>
              <a:t>) Вторая группа содержит технологии, обеспечивающие прямой доступ к информации, хранящейся в информационных сетях или каких-либо носителях, что позволяет передавать, изменять и дополнять ее.</a:t>
            </a:r>
          </a:p>
          <a:p>
            <a:endParaRPr lang="ru-RU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11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01" r="37445" b="40699"/>
          <a:stretch/>
        </p:blipFill>
        <p:spPr bwMode="auto">
          <a:xfrm>
            <a:off x="221366" y="620688"/>
            <a:ext cx="864096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678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" t="21082" r="37299" b="42383"/>
          <a:stretch/>
        </p:blipFill>
        <p:spPr bwMode="auto">
          <a:xfrm>
            <a:off x="323528" y="692696"/>
            <a:ext cx="842493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5428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60" r="36311" b="12891"/>
          <a:stretch/>
        </p:blipFill>
        <p:spPr bwMode="auto">
          <a:xfrm>
            <a:off x="323528" y="620688"/>
            <a:ext cx="849694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16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148590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6147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913" y="1123950"/>
            <a:ext cx="7488237" cy="51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914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0000FF"/>
                </a:solidFill>
              </a:rPr>
              <a:t>Использование ИКТ позволяет: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820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повысить уровень владения предметной информацией в преподавательской деятельности;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развить имеющиеся и приобрести новые навыки работы с информацией в условиях постоянного совершенствования компьютерного обеспечения;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освоить новые технологии обучения;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изменять содержания курсов, набор учебных задач;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сочетать индивидуальный подход и коллективные формы работы;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распространять свой опыт;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реализовать  методы обучения  для различных категорий учащихся;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контролировать процесс  усвоения знаний;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высвободить время для  работы с учащимися;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200" dirty="0" smtClean="0">
                <a:solidFill>
                  <a:srgbClr val="000099"/>
                </a:solidFill>
                <a:cs typeface="Times New Roman" pitchFamily="18" charset="0"/>
              </a:rPr>
              <a:t>сделать эффективной самостоятельную работу учащихся.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r>
              <a:rPr lang="ru-RU" sz="3200" b="1" dirty="0"/>
              <a:t>Классификация средств ИКТ по области методического назначения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7200800" cy="5503161"/>
          </a:xfrm>
        </p:spPr>
      </p:pic>
    </p:spTree>
    <p:extLst>
      <p:ext uri="{BB962C8B-B14F-4D97-AF65-F5344CB8AC3E}">
        <p14:creationId xmlns:p14="http://schemas.microsoft.com/office/powerpoint/2010/main" val="2177613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</p:spPr>
        <p:txBody>
          <a:bodyPr/>
          <a:lstStyle/>
          <a:p>
            <a:r>
              <a:rPr lang="ru-RU" b="1" dirty="0"/>
              <a:t>Дидактические задачи, решаемые с помощью </a:t>
            </a:r>
            <a:r>
              <a:rPr lang="ru-RU" b="1" dirty="0" smtClean="0"/>
              <a:t>ИКТ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280920" cy="4968552"/>
          </a:xfrm>
        </p:spPr>
        <p:txBody>
          <a:bodyPr/>
          <a:lstStyle/>
          <a:p>
            <a:r>
              <a:rPr lang="ru-RU" sz="2400" dirty="0">
                <a:solidFill>
                  <a:srgbClr val="000000"/>
                </a:solidFill>
              </a:rPr>
              <a:t>Совершенствование организации преподавания, повышение индивидуализации обучения;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Повышение продуктивности самоподготовки учащихся;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Индивидуализация работы самого учителя;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Ускорение тиражирования и доступа к достижениям педагогической практики;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Усиление мотивации к обучению;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Активизация процесса обучения, возможность привлечения учащихся к исследовательской деятельности;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Обеспечение гибкости процесса обучения.</a:t>
            </a:r>
          </a:p>
          <a:p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96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143000"/>
          </a:xfrm>
        </p:spPr>
        <p:txBody>
          <a:bodyPr/>
          <a:lstStyle/>
          <a:p>
            <a:pPr algn="ctr"/>
            <a:r>
              <a:rPr lang="ru-RU" b="1" dirty="0"/>
              <a:t>Дистанционные технологии </a:t>
            </a:r>
            <a:r>
              <a:rPr lang="ru-RU" b="1" dirty="0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504056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000000"/>
                </a:solidFill>
              </a:rPr>
              <a:t>Дистанционная </a:t>
            </a:r>
            <a:r>
              <a:rPr lang="ru-RU" b="1" i="1" dirty="0" smtClean="0">
                <a:solidFill>
                  <a:srgbClr val="000000"/>
                </a:solidFill>
              </a:rPr>
              <a:t>технология обучения </a:t>
            </a:r>
            <a:r>
              <a:rPr lang="ru-RU" dirty="0">
                <a:solidFill>
                  <a:srgbClr val="000000"/>
                </a:solidFill>
              </a:rPr>
              <a:t> (образовательного процесса) на современно этапе - это совокупность методов и средств обучения и администрирования учебных процедур, обеспечивающих проведение учебного процесса на расстоянии на основе использования современных информационных и телекоммуникационных технологий.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47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083624" cy="1576536"/>
          </a:xfrm>
        </p:spPr>
        <p:txBody>
          <a:bodyPr/>
          <a:lstStyle/>
          <a:p>
            <a:r>
              <a:rPr lang="ru-RU" sz="3200" dirty="0"/>
              <a:t>При осуществлении дистанционного обучения информационные технологии должны обеспечивать: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01850"/>
            <a:ext cx="8083624" cy="4114800"/>
          </a:xfrm>
        </p:spPr>
        <p:txBody>
          <a:bodyPr/>
          <a:lstStyle/>
          <a:p>
            <a:r>
              <a:rPr lang="ru-RU" sz="2800" dirty="0">
                <a:solidFill>
                  <a:srgbClr val="000000"/>
                </a:solidFill>
              </a:rPr>
              <a:t>доставку обучаемым основного объема изучаемого материала;</a:t>
            </a:r>
          </a:p>
          <a:p>
            <a:r>
              <a:rPr lang="ru-RU" sz="2800" dirty="0">
                <a:solidFill>
                  <a:srgbClr val="000000"/>
                </a:solidFill>
              </a:rPr>
              <a:t>интерактивное взаимодействие обучаемых и преподавателей в процессе обучения;</a:t>
            </a:r>
          </a:p>
          <a:p>
            <a:r>
              <a:rPr lang="ru-RU" sz="2800" dirty="0">
                <a:solidFill>
                  <a:srgbClr val="000000"/>
                </a:solidFill>
              </a:rPr>
              <a:t>предоставление студентам возможности самостоятельной работы по усвоению изучаемого материала;</a:t>
            </a:r>
          </a:p>
          <a:p>
            <a:r>
              <a:rPr lang="ru-RU" sz="2800" dirty="0">
                <a:solidFill>
                  <a:srgbClr val="000000"/>
                </a:solidFill>
              </a:rPr>
              <a:t>оценку их знаний и навыков, полученных ими в процессе обучения.</a:t>
            </a:r>
          </a:p>
          <a:p>
            <a:pPr marL="0" indent="0">
              <a:buNone/>
            </a:pPr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623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15672" cy="1504528"/>
          </a:xfrm>
        </p:spPr>
        <p:txBody>
          <a:bodyPr/>
          <a:lstStyle/>
          <a:p>
            <a:r>
              <a:rPr lang="ru-RU" dirty="0"/>
              <a:t>Система дистанционного обучения строится на принципах: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01006"/>
            <a:ext cx="8443664" cy="4236306"/>
          </a:xfrm>
        </p:spPr>
        <p:txBody>
          <a:bodyPr/>
          <a:lstStyle/>
          <a:p>
            <a:r>
              <a:rPr lang="ru-RU" sz="2800" dirty="0">
                <a:solidFill>
                  <a:srgbClr val="000000"/>
                </a:solidFill>
              </a:rPr>
              <a:t>активности обучающихся в познавательной деятельности;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систематичности </a:t>
            </a:r>
            <a:r>
              <a:rPr lang="ru-RU" sz="2800" dirty="0">
                <a:solidFill>
                  <a:srgbClr val="000000"/>
                </a:solidFill>
              </a:rPr>
              <a:t>применения получаемых знаний для решения конкрет­ных практических задач;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регулярного </a:t>
            </a:r>
            <a:r>
              <a:rPr lang="ru-RU" sz="2800" dirty="0">
                <a:solidFill>
                  <a:srgbClr val="000000"/>
                </a:solidFill>
              </a:rPr>
              <a:t>взаимодействия обучающихся с обучающими, а также друг с другом;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модульности </a:t>
            </a:r>
            <a:r>
              <a:rPr lang="ru-RU" sz="2800" dirty="0">
                <a:solidFill>
                  <a:srgbClr val="000000"/>
                </a:solidFill>
              </a:rPr>
              <a:t>построения учебного материала;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систематичности </a:t>
            </a:r>
            <a:r>
              <a:rPr lang="ru-RU" sz="2800" dirty="0">
                <a:solidFill>
                  <a:srgbClr val="000000"/>
                </a:solidFill>
              </a:rPr>
              <a:t>контроля успешности обучения.</a:t>
            </a:r>
          </a:p>
          <a:p>
            <a:endParaRPr lang="ru-RU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17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59688" cy="1648544"/>
          </a:xfrm>
        </p:spPr>
        <p:txBody>
          <a:bodyPr/>
          <a:lstStyle/>
          <a:p>
            <a:pPr algn="just"/>
            <a:r>
              <a:rPr lang="ru-RU" sz="3200" dirty="0"/>
              <a:t>Различают два вида технологий дистанционного обучения: кейс-технология и Интернет-технология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443664" cy="460851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0000"/>
                </a:solidFill>
              </a:rPr>
              <a:t>Кейс-технология</a:t>
            </a:r>
            <a:r>
              <a:rPr lang="ru-RU" sz="2400" i="1" dirty="0">
                <a:solidFill>
                  <a:srgbClr val="000000"/>
                </a:solidFill>
              </a:rPr>
              <a:t> </a:t>
            </a:r>
            <a:r>
              <a:rPr lang="ru-RU" sz="2400" dirty="0">
                <a:solidFill>
                  <a:srgbClr val="000000"/>
                </a:solidFill>
              </a:rPr>
              <a:t>состоит в том, что в начале обучения, после сдачи пред­варительных тестов и составления индивидуального плана, каждый обучаю­щийся получает так называемый </a:t>
            </a:r>
            <a:r>
              <a:rPr lang="ru-RU" sz="2400" i="1" dirty="0">
                <a:solidFill>
                  <a:srgbClr val="000000"/>
                </a:solidFill>
              </a:rPr>
              <a:t>кейс, </a:t>
            </a:r>
            <a:r>
              <a:rPr lang="ru-RU" sz="2400" dirty="0">
                <a:solidFill>
                  <a:srgbClr val="000000"/>
                </a:solidFill>
              </a:rPr>
              <a:t>содержащий пакет учебной литерату­ры, набор мультимедиа-энциклопедий и обучающих программ на CD-ROM, аудио- и видеокассетах, а также рабочую тетрадь. Последняя представляет собой своеобразный путеводитель по курсу и содержит рекомендации по изучению учебного материала, контрольные вопросы для самопроверки, тесты, творческие и практические задания.</a:t>
            </a: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901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659688" cy="5811986"/>
          </a:xfrm>
        </p:spPr>
        <p:txBody>
          <a:bodyPr/>
          <a:lstStyle/>
          <a:p>
            <a:r>
              <a:rPr lang="ru-RU" sz="2400" i="1" dirty="0">
                <a:solidFill>
                  <a:srgbClr val="000000"/>
                </a:solidFill>
              </a:rPr>
              <a:t>Интернет-технология </a:t>
            </a:r>
            <a:r>
              <a:rPr lang="ru-RU" sz="2400" dirty="0">
                <a:solidFill>
                  <a:srgbClr val="000000"/>
                </a:solidFill>
              </a:rPr>
              <a:t>предполагает, что обеспечение обучающихся учебными и учебно-методическими материалами, связь между обучающимися и обучающими, а также управление обучением осуществляются с использованием современных телекоммуникационных систем и прежде всего глобальной компьютерной сети Интернет.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Техническое обеспечение системы дистанционного обучения предназна­чено для решения следующих задач: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1)       создание единой информационной среды и ее функционирование,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2)   поддержка интерактивности системы,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3)   доступ пользователей системы к ее ресурсам,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4)       ограничение доступа к конфиденциальной информации.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</a:rPr>
              <a:t>          </a:t>
            </a: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rgbClr val="0000FF"/>
                </a:solidFill>
              </a:rPr>
              <a:t>Информационные умения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3340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знание и умение использовать рациональные методы поиска и хранения информации в современных информационных массивах;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умение представить информацию в Интернет;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умение организовать самостоятельную работу учащихся посредством Интернет-технологий;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владение общими приемами редактирования текстовой и числовой информации;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владение приемами сохранения, копирования и переноса информации в электронном виде;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владение навыками поиска информации на электронных мультимедийных носителях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представление информации средствами презентационных технологий</a:t>
            </a:r>
            <a:r>
              <a:rPr lang="ru-RU" sz="2400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000099"/>
                </a:solidFill>
              </a:rPr>
              <a:t>Формирование информационной компетенции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876800"/>
          </a:xfrm>
        </p:spPr>
        <p:txBody>
          <a:bodyPr/>
          <a:lstStyle/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cs typeface="Times New Roman" pitchFamily="18" charset="0"/>
              </a:rPr>
              <a:t> </a:t>
            </a: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повышение квалификации и курсовая переподготовка; 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 курсы повышения квалификации, организованные учителями информатики ОУ;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 педагогические советы,  семинары, конференции;  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 участие в городских мероприятиях, организованных УО;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работа проблемной группы «Внедрение ИКТ»;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общение педагогов школы между собой и с коллегами из других ОУ;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консультации, наиболее  ИКТ – компетентных  сотрудников ОУ, </a:t>
            </a:r>
          </a:p>
          <a:p>
            <a:pPr marL="374650" indent="0" algn="just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работа над темой по самообразованию;</a:t>
            </a:r>
          </a:p>
          <a:p>
            <a:pPr marL="374650" indent="0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000099"/>
                </a:solidFill>
                <a:cs typeface="Times New Roman" pitchFamily="18" charset="0"/>
              </a:rPr>
              <a:t>обобщение и трансляция педагогического опыта в области использования ИКТ</a:t>
            </a:r>
            <a:r>
              <a:rPr lang="ru-RU" sz="2400" smtClean="0">
                <a:solidFill>
                  <a:srgbClr val="000099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6000" b="1" smtClean="0">
                <a:solidFill>
                  <a:srgbClr val="0000FF"/>
                </a:solidFill>
              </a:rPr>
              <a:t>Цель: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99"/>
                </a:solidFill>
                <a:cs typeface="Times New Roman" pitchFamily="18" charset="0"/>
              </a:rPr>
              <a:t>создание высокой мотивации учителя-предметника для   изучения основ компьютера;</a:t>
            </a:r>
            <a:r>
              <a:rPr lang="ru-RU" sz="2800" smtClean="0">
                <a:solidFill>
                  <a:srgbClr val="000099"/>
                </a:solidFill>
              </a:rPr>
              <a:t> </a:t>
            </a:r>
          </a:p>
          <a:p>
            <a:pPr eaLnBrk="1" hangingPunct="1"/>
            <a:r>
              <a:rPr lang="ru-RU" sz="2800" smtClean="0">
                <a:solidFill>
                  <a:srgbClr val="000099"/>
                </a:solidFill>
                <a:cs typeface="Times New Roman" pitchFamily="18" charset="0"/>
              </a:rPr>
              <a:t>обеспечение учителя-предметника в соответствии с его потребностями, необходимым уровнем знаний, умений и навыков для проведения уроков с использованием возможностей, которые предоставляют информационные технологии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6000" smtClean="0">
                <a:solidFill>
                  <a:srgbClr val="0000FF"/>
                </a:solidFill>
              </a:rPr>
              <a:t>Задачи: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500" b="1" smtClean="0">
                <a:solidFill>
                  <a:srgbClr val="990000"/>
                </a:solidFill>
              </a:rPr>
              <a:t>I </a:t>
            </a:r>
            <a:r>
              <a:rPr lang="ru-RU" sz="3500" b="1" smtClean="0">
                <a:solidFill>
                  <a:srgbClr val="990000"/>
                </a:solidFill>
              </a:rPr>
              <a:t>этап: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cs typeface="Times New Roman" pitchFamily="18" charset="0"/>
              </a:rPr>
              <a:t>Создание у учителей – предметников представления о возможности и необходимости использования ИКТ в учебном процессе</a:t>
            </a:r>
            <a:r>
              <a:rPr lang="ru-RU" sz="280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cs typeface="Times New Roman" pitchFamily="18" charset="0"/>
              </a:rPr>
              <a:t>Обучение педагогов основам КГ</a:t>
            </a:r>
            <a:r>
              <a:rPr lang="ru-RU" sz="280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cs typeface="Times New Roman" pitchFamily="18" charset="0"/>
              </a:rPr>
              <a:t>Определение круга педагогов, работающих над проблемой использования ИКТ в учебном процессе.</a:t>
            </a:r>
            <a:r>
              <a:rPr lang="ru-RU" sz="2800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9144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6000" smtClean="0">
                <a:solidFill>
                  <a:srgbClr val="0000FF"/>
                </a:solidFill>
              </a:rPr>
              <a:t>Задачи: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000" b="1" smtClean="0">
                <a:solidFill>
                  <a:srgbClr val="990000"/>
                </a:solidFill>
              </a:rPr>
              <a:t>II </a:t>
            </a:r>
            <a:r>
              <a:rPr lang="ru-RU" sz="3000" b="1" smtClean="0">
                <a:solidFill>
                  <a:srgbClr val="990000"/>
                </a:solidFill>
              </a:rPr>
              <a:t>этап: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000099"/>
                </a:solidFill>
                <a:cs typeface="Times New Roman" pitchFamily="18" charset="0"/>
              </a:rPr>
              <a:t>Мотивация учителей к использованию ИКТ в учебном процессе и расширение круга педагогов, внедряющих их.</a:t>
            </a:r>
            <a:r>
              <a:rPr lang="ru-RU" sz="2600" smtClean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000099"/>
                </a:solidFill>
                <a:cs typeface="Times New Roman" pitchFamily="18" charset="0"/>
              </a:rPr>
              <a:t>Разработка методики использования ИКТ в учебном процессе.</a:t>
            </a:r>
            <a:r>
              <a:rPr lang="ru-RU" sz="2600" smtClean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000099"/>
                </a:solidFill>
                <a:cs typeface="Times New Roman" pitchFamily="18" charset="0"/>
              </a:rPr>
              <a:t>Техническое оснащение школы.</a:t>
            </a:r>
            <a:r>
              <a:rPr lang="ru-RU" sz="2600" smtClean="0">
                <a:solidFill>
                  <a:srgbClr val="000099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000099"/>
                </a:solidFill>
                <a:cs typeface="Times New Roman" pitchFamily="18" charset="0"/>
              </a:rPr>
              <a:t>Формирование единого информационного пространства школы</a:t>
            </a:r>
            <a:r>
              <a:rPr lang="ru-RU" sz="260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600" smtClean="0">
                <a:solidFill>
                  <a:srgbClr val="000099"/>
                </a:solidFill>
                <a:cs typeface="Times New Roman" pitchFamily="18" charset="0"/>
              </a:rPr>
              <a:t>Выделение творчески работающих педагогов школы, повышение их квалификации в области применения ИКТ и распространение успешного опыта  в педагогической  деятельности.</a:t>
            </a:r>
            <a:r>
              <a:rPr lang="ru-RU" sz="2800" smtClean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13716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>
                <a:solidFill>
                  <a:srgbClr val="0000FF"/>
                </a:solidFill>
              </a:rPr>
              <a:t>Задачи п</a:t>
            </a:r>
            <a:r>
              <a:rPr lang="ru-RU" sz="3600" b="1" smtClean="0">
                <a:solidFill>
                  <a:srgbClr val="0000FF"/>
                </a:solidFill>
                <a:cs typeface="Times New Roman" pitchFamily="18" charset="0"/>
              </a:rPr>
              <a:t>роблемн</a:t>
            </a:r>
            <a:r>
              <a:rPr lang="ru-RU" sz="3600" b="1" smtClean="0">
                <a:solidFill>
                  <a:srgbClr val="0000FF"/>
                </a:solidFill>
              </a:rPr>
              <a:t>ой</a:t>
            </a:r>
            <a:r>
              <a:rPr lang="ru-RU" sz="3600" b="1" smtClean="0">
                <a:solidFill>
                  <a:srgbClr val="0000FF"/>
                </a:solidFill>
                <a:cs typeface="Times New Roman" pitchFamily="18" charset="0"/>
              </a:rPr>
              <a:t> групп</a:t>
            </a:r>
            <a:r>
              <a:rPr lang="ru-RU" sz="3600" b="1" smtClean="0">
                <a:solidFill>
                  <a:srgbClr val="0000FF"/>
                </a:solidFill>
              </a:rPr>
              <a:t>ы</a:t>
            </a:r>
            <a:br>
              <a:rPr lang="ru-RU" sz="3600" b="1" smtClean="0">
                <a:solidFill>
                  <a:srgbClr val="0000FF"/>
                </a:solidFill>
              </a:rPr>
            </a:br>
            <a:r>
              <a:rPr lang="ru-RU" sz="3600" b="1" smtClean="0">
                <a:solidFill>
                  <a:srgbClr val="0000FF"/>
                </a:solidFill>
                <a:cs typeface="Times New Roman" pitchFamily="18" charset="0"/>
              </a:rPr>
              <a:t> «Внедрен</a:t>
            </a:r>
            <a:r>
              <a:rPr lang="ru-RU" sz="3600" b="1" smtClean="0">
                <a:solidFill>
                  <a:srgbClr val="0000FF"/>
                </a:solidFill>
              </a:rPr>
              <a:t>ие ИКТ</a:t>
            </a:r>
            <a:r>
              <a:rPr lang="ru-RU" sz="3600" b="1" smtClean="0">
                <a:solidFill>
                  <a:srgbClr val="0000FF"/>
                </a:solidFill>
                <a:cs typeface="Times New Roman" pitchFamily="18" charset="0"/>
              </a:rPr>
              <a:t>»</a:t>
            </a:r>
            <a:r>
              <a:rPr lang="ru-RU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305800" cy="46482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развитие у учителей имеющихся навыков работы с информацией и приобретение новых в условиях постоянного совершенствования компьютерного обеспечения;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оказание помощи педагогам и учащимся в использовании средств информационно-компьютерных технологий;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организацию работы школьных средств массовой информации с применением ИКТ</a:t>
            </a:r>
            <a:r>
              <a:rPr lang="ru-RU" sz="2800" smtClean="0">
                <a:solidFill>
                  <a:srgbClr val="000099"/>
                </a:solidFill>
              </a:rPr>
              <a:t>;</a:t>
            </a:r>
            <a:r>
              <a:rPr lang="ru-RU" sz="28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активизацию внедрения метода проектов;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создание школьной медиатеки.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01000" cy="609600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00FF"/>
                </a:solidFill>
              </a:rPr>
              <a:t>Уровни обучения КГ: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524000"/>
            <a:ext cx="6553200" cy="4692650"/>
          </a:xfrm>
        </p:spPr>
        <p:txBody>
          <a:bodyPr/>
          <a:lstStyle/>
          <a:p>
            <a:pPr marL="609600" indent="-609600" algn="just" eaLnBrk="1" hangingPunct="1">
              <a:buFont typeface="Wingdings" pitchFamily="2" charset="2"/>
              <a:buAutoNum type="arabicPeriod"/>
            </a:pPr>
            <a:r>
              <a:rPr lang="ru-RU" sz="36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Основы КГ.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</a:pPr>
            <a:r>
              <a:rPr lang="ru-RU" sz="36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Пользователь Интернет.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</a:pPr>
            <a:r>
              <a:rPr lang="ru-RU" sz="36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Текстовые редакторы.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36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Создание мультимедийных презентаций.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</a:pPr>
            <a:r>
              <a:rPr lang="ru-RU" sz="36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Создание веб-сайта.</a:t>
            </a:r>
          </a:p>
          <a:p>
            <a:pPr marL="609600" indent="-609600" algn="just" eaLnBrk="1" hangingPunct="1">
              <a:buFont typeface="Wingdings" pitchFamily="2" charset="2"/>
              <a:buAutoNum type="arabicPeriod"/>
            </a:pPr>
            <a:r>
              <a:rPr lang="ru-RU" sz="3600" smtClean="0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Использование.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36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0"/>
    </p:bldLst>
  </p:timing>
</p:sld>
</file>

<file path=ppt/theme/theme1.xml><?xml version="1.0" encoding="utf-8"?>
<a:theme xmlns:a="http://schemas.openxmlformats.org/drawingml/2006/main" name="Природа">
  <a:themeElements>
    <a:clrScheme name="">
      <a:dk1>
        <a:srgbClr val="5B5249"/>
      </a:dk1>
      <a:lt1>
        <a:srgbClr val="FFCC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E2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Природ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Природа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ирода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ирода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Designs\Природа.pot</Template>
  <TotalTime>227</TotalTime>
  <Words>721</Words>
  <Application>Microsoft Office PowerPoint</Application>
  <PresentationFormat>Экран (4:3)</PresentationFormat>
  <Paragraphs>108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Природа</vt:lpstr>
      <vt:lpstr>Формирование информационной компетентности участников образовательного процесса </vt:lpstr>
      <vt:lpstr>Презентация PowerPoint</vt:lpstr>
      <vt:lpstr>Информационные умения</vt:lpstr>
      <vt:lpstr>Формирование информационной компетенции</vt:lpstr>
      <vt:lpstr>Цель:</vt:lpstr>
      <vt:lpstr>Задачи:</vt:lpstr>
      <vt:lpstr>Задачи:</vt:lpstr>
      <vt:lpstr>Задачи проблемной группы  «Внедрение ИКТ» </vt:lpstr>
      <vt:lpstr>Уровни обучения КГ:</vt:lpstr>
      <vt:lpstr>Педагогический совет </vt:lpstr>
      <vt:lpstr>Методический день:</vt:lpstr>
      <vt:lpstr>Семинар-практикум</vt:lpstr>
      <vt:lpstr>Презентация PowerPoint</vt:lpstr>
      <vt:lpstr>Презентация PowerPoint</vt:lpstr>
      <vt:lpstr>ИТ разделяются на две большие группы: технологии с избирательной и с полной интерактивностью. 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Использование ИКТ позволяет:</vt:lpstr>
      <vt:lpstr>Классификация средств ИКТ по области методического назначения:</vt:lpstr>
      <vt:lpstr>Дидактические задачи, решаемые с помощью ИКТ</vt:lpstr>
      <vt:lpstr>Дистанционные технологии обучения</vt:lpstr>
      <vt:lpstr>При осуществлении дистанционного обучения информационные технологии должны обеспечивать:</vt:lpstr>
      <vt:lpstr>Система дистанционного обучения строится на принципах:</vt:lpstr>
      <vt:lpstr>Различают два вида технологий дистанционного обучения: кейс-технология и Интернет-технология</vt:lpstr>
      <vt:lpstr>Презентация PowerPoint</vt:lpstr>
    </vt:vector>
  </TitlesOfParts>
  <Company>02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информационной компетентности участников образовательного процесса</dc:title>
  <dc:creator>01</dc:creator>
  <cp:lastModifiedBy>Наталья</cp:lastModifiedBy>
  <cp:revision>20</cp:revision>
  <dcterms:created xsi:type="dcterms:W3CDTF">2007-03-21T03:57:31Z</dcterms:created>
  <dcterms:modified xsi:type="dcterms:W3CDTF">2013-06-17T01:49:56Z</dcterms:modified>
</cp:coreProperties>
</file>