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stellar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stellar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stellar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stellar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stellar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stellar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stellar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stellar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stellar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00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0" autoAdjust="0"/>
    <p:restoredTop sz="94643" autoAdjust="0"/>
  </p:normalViewPr>
  <p:slideViewPr>
    <p:cSldViewPr>
      <p:cViewPr>
        <p:scale>
          <a:sx n="78" d="100"/>
          <a:sy n="78" d="100"/>
        </p:scale>
        <p:origin x="-5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F6CA03-7F63-4802-90C0-AADB8A36085D}" type="datetimeFigureOut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86BDDD-7E71-484E-8D60-4ECE5AC24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Comic Sans MS" pitchFamily="66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omic Sans MS" pitchFamily="66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omic Sans MS" pitchFamily="66" charset="0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omic Sans MS" pitchFamily="66" charset="0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Comic Sans MS" pitchFamily="66" charset="0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omic Sans MS" pitchFamily="66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omic Sans MS" pitchFamily="66" charset="0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omic Sans MS" pitchFamily="66" charset="0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Comic Sans MS" pitchFamily="66" charset="0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Comic Sans MS" pitchFamily="66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Comic Sans MS" pitchFamily="66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A1ACE-C617-47B8-B941-14F8C4A9F647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0158B-C487-4DFA-9A1F-7EE279677F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DB5FE-E2C9-46FB-9FAC-E7E21BE125F8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B571D-2E3E-444A-BBD5-6C511DAF7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399EB-D746-4C75-A298-41A3966704E6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76570-EE6F-4659-8A5B-9CD05EFFD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90046-D12F-486A-AA47-03B7B30359B1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E7667-F474-4F8C-94CD-A0F0C00BA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1C677-E839-473F-87DD-81B2EB4F0645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CA5DF-6711-4BF4-BEB2-DD0B0D60F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582DE-75CC-4E00-ACF7-74B2E2E77816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0F7F9-66A7-49DA-A25B-2F03A7BD3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38FF1-2994-4816-BA0A-8D7A49EC0487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9DBB3-76AF-4AA0-B6E3-43D529409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E764F-61DB-4FCE-948C-4BBD1A00832C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C6EEF-80E8-4941-8DAD-40D604906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ADF3C-1AFD-4D6E-9D79-12A85B1D52ED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1D479-B590-43C7-BCC8-8BAECB8D4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69F21-83EF-480D-A30B-9BB15C17D999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9F8AD-5B3B-47AA-9F90-66D413612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FB04B-4241-4CA1-BA57-C8589117630F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3B595-496C-4641-857E-62133D9E9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E1FA1-B194-443F-A12D-0A5DDEA8C897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EF265-4054-4399-8B71-5D3C331DB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FF66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Comic Sans MS" pitchFamily="66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pitchFamily="66" charset="0"/>
              </a:defRPr>
            </a:lvl1pPr>
          </a:lstStyle>
          <a:p>
            <a:pPr>
              <a:defRPr/>
            </a:pPr>
            <a:fld id="{219F62CA-80EA-457C-87AB-E5199C446519}" type="datetime1">
              <a:rPr lang="ru-RU"/>
              <a:pPr>
                <a:defRPr/>
              </a:pPr>
              <a:t>27.05.2014</a:t>
            </a:fld>
            <a:endParaRPr lang="ru-RU"/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omic Sans MS" pitchFamily="66" charset="0"/>
              </a:defRPr>
            </a:lvl1pPr>
          </a:lstStyle>
          <a:p>
            <a:pPr>
              <a:defRPr/>
            </a:pPr>
            <a:fld id="{1D9A2252-4BA8-4FEE-A2EE-6BC7E966F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360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Comic Sans MS" pitchFamily="66" charset="0"/>
            </a:endParaRPr>
          </a:p>
        </p:txBody>
      </p:sp>
      <p:sp>
        <p:nvSpPr>
          <p:cNvPr id="15360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Comic Sans MS" pitchFamily="66" charset="0"/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5361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omic Sans MS" pitchFamily="66" charset="0"/>
              </a:endParaRPr>
            </a:p>
          </p:txBody>
        </p:sp>
        <p:sp>
          <p:nvSpPr>
            <p:cNvPr id="15361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omic Sans MS" pitchFamily="66" charset="0"/>
              </a:endParaRPr>
            </a:p>
          </p:txBody>
        </p:sp>
        <p:sp>
          <p:nvSpPr>
            <p:cNvPr id="15361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omic Sans MS" pitchFamily="66" charset="0"/>
              </a:endParaRPr>
            </a:p>
          </p:txBody>
        </p:sp>
        <p:sp>
          <p:nvSpPr>
            <p:cNvPr id="15361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omic Sans MS" pitchFamily="66" charset="0"/>
              </a:endParaRPr>
            </a:p>
          </p:txBody>
        </p:sp>
        <p:sp>
          <p:nvSpPr>
            <p:cNvPr id="15361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omic Sans MS" pitchFamily="66" charset="0"/>
              </a:endParaRPr>
            </a:p>
          </p:txBody>
        </p:sp>
        <p:sp>
          <p:nvSpPr>
            <p:cNvPr id="15361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omic Sans MS" pitchFamily="66" charset="0"/>
              </a:endParaRPr>
            </a:p>
          </p:txBody>
        </p:sp>
        <p:sp>
          <p:nvSpPr>
            <p:cNvPr id="15361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omic Sans MS" pitchFamily="66" charset="0"/>
              </a:endParaRPr>
            </a:p>
          </p:txBody>
        </p:sp>
        <p:sp>
          <p:nvSpPr>
            <p:cNvPr id="15361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omic Sans MS" pitchFamily="66" charset="0"/>
              </a:endParaRPr>
            </a:p>
          </p:txBody>
        </p:sp>
        <p:sp>
          <p:nvSpPr>
            <p:cNvPr id="15361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omic Sans MS" pitchFamily="66" charset="0"/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5362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  <p:sp>
              <p:nvSpPr>
                <p:cNvPr id="15362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  <p:sp>
              <p:nvSpPr>
                <p:cNvPr id="15362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</p:grpSp>
          <p:sp>
            <p:nvSpPr>
              <p:cNvPr id="15362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15362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Comic Sans MS" pitchFamily="66" charset="0"/>
                </a:endParaRPr>
              </a:p>
            </p:txBody>
          </p:sp>
          <p:sp>
            <p:nvSpPr>
              <p:cNvPr id="15362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Comic Sans MS" pitchFamily="66" charset="0"/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5362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  <p:sp>
              <p:nvSpPr>
                <p:cNvPr id="15363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  <p:sp>
              <p:nvSpPr>
                <p:cNvPr id="15363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  <p:sp>
              <p:nvSpPr>
                <p:cNvPr id="15363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  <p:sp>
              <p:nvSpPr>
                <p:cNvPr id="15363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  <p:sp>
              <p:nvSpPr>
                <p:cNvPr id="15363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  <p:sp>
              <p:nvSpPr>
                <p:cNvPr id="15363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  <p:sp>
              <p:nvSpPr>
                <p:cNvPr id="15363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5363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omic Sans MS" pitchFamily="66" charset="0"/>
              </a:endParaRPr>
            </a:p>
          </p:txBody>
        </p:sp>
        <p:sp>
          <p:nvSpPr>
            <p:cNvPr id="15363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Comic Sans MS" pitchFamily="66" charset="0"/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5364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Comic Sans MS" pitchFamily="66" charset="0"/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5364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  <p:sp>
              <p:nvSpPr>
                <p:cNvPr id="15364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  <p:sp>
              <p:nvSpPr>
                <p:cNvPr id="15364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  <p:sp>
              <p:nvSpPr>
                <p:cNvPr id="15364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  <p:sp>
              <p:nvSpPr>
                <p:cNvPr id="15364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  <p:sp>
              <p:nvSpPr>
                <p:cNvPr id="15364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  <p:sp>
              <p:nvSpPr>
                <p:cNvPr id="15365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  <p:sp>
              <p:nvSpPr>
                <p:cNvPr id="15365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15365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Comic Sans MS" pitchFamily="66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2" r:id="rId2"/>
    <p:sldLayoutId id="2147483811" r:id="rId3"/>
    <p:sldLayoutId id="2147483810" r:id="rId4"/>
    <p:sldLayoutId id="2147483809" r:id="rId5"/>
    <p:sldLayoutId id="2147483808" r:id="rId6"/>
    <p:sldLayoutId id="2147483807" r:id="rId7"/>
    <p:sldLayoutId id="2147483806" r:id="rId8"/>
    <p:sldLayoutId id="2147483805" r:id="rId9"/>
    <p:sldLayoutId id="2147483804" r:id="rId10"/>
    <p:sldLayoutId id="2147483803" r:id="rId11"/>
    <p:sldLayoutId id="2147483802" r:id="rId12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uinfo=ww-1167-wh-829-fw-942-fh-598-pd-1&amp;p=16&amp;text=%D0%BC%D0%B5%D1%82%D0%BE%D0%B4%20%D1%82%D1%8B%D1%87%D0%BA%D0%B0%20%D0%B2%20%D1%80%D0%B8%D1%81%D0%BE%D0%B2%D0%B0%D0%BD%D0%B8%D0%B8&amp;noreask=1&amp;pos=502&amp;rpt=simage&amp;lr=213&amp;img_url=http://cs3.livemaster.ru/zhurnalfoto/e/4/3/120124153507.jpg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>
              <a:defRPr/>
            </a:pPr>
            <a:r>
              <a:rPr lang="ru-RU" sz="7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«Семицветик»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subTitle" idx="4294967295"/>
          </p:nvPr>
        </p:nvSpPr>
        <p:spPr>
          <a:xfrm>
            <a:off x="1630363" y="3716338"/>
            <a:ext cx="5676900" cy="9842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Воспитатель </a:t>
            </a:r>
            <a:r>
              <a:rPr lang="ru-RU" sz="18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Кузина Людмила Ивановна</a:t>
            </a:r>
          </a:p>
          <a:p>
            <a:pPr marL="0" indent="0" algn="ctr" eaLnBrk="1" hangingPunct="1">
              <a:buFontTx/>
              <a:buNone/>
            </a:pPr>
            <a:r>
              <a:rPr lang="ru-RU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ГБОУ гимназия № 2072</a:t>
            </a:r>
          </a:p>
          <a:p>
            <a:pPr marL="0" indent="0" algn="ctr" eaLnBrk="1" hangingPunct="1">
              <a:buFontTx/>
              <a:buNone/>
            </a:pPr>
            <a:r>
              <a:rPr lang="ru-RU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Вторая младшая группа</a:t>
            </a:r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Техника «сухая кисть»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b="1" smtClean="0"/>
              <a:t>Сухая кисть</a:t>
            </a:r>
            <a:r>
              <a:rPr lang="ru-RU" smtClean="0"/>
              <a:t> (</a:t>
            </a:r>
            <a:r>
              <a:rPr lang="ru-RU" smtClean="0">
                <a:hlinkClick r:id="rId2" tooltip="Английский язык"/>
              </a:rPr>
              <a:t>англ.</a:t>
            </a:r>
            <a:r>
              <a:rPr lang="ru-RU" smtClean="0"/>
              <a:t> </a:t>
            </a:r>
            <a:r>
              <a:rPr lang="ru-RU" i="1" smtClean="0"/>
              <a:t>Drybrush</a:t>
            </a:r>
            <a:r>
              <a:rPr lang="ru-RU" smtClean="0"/>
              <a:t>) — живописный и графический приём в изобразительном искусстве.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16387" name="Picture 5" descr="gallery_4869_593_1163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4438" y="3429000"/>
            <a:ext cx="51117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908175"/>
          </a:xfrm>
        </p:spPr>
        <p:txBody>
          <a:bodyPr/>
          <a:lstStyle/>
          <a:p>
            <a:pPr eaLnBrk="1" hangingPunct="1"/>
            <a:r>
              <a:rPr lang="ru-RU" sz="3600" b="1" smtClean="0"/>
              <a:t>Когда мы рисуем в Технике «сухая кисть» мы используем способ тычка.</a:t>
            </a:r>
            <a:r>
              <a:rPr lang="ru-RU" sz="4000" smtClean="0"/>
              <a:t> 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7696200" cy="3209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i="1" smtClean="0"/>
              <a:t>Методика рисования тычком для младших дошкольников</a:t>
            </a:r>
            <a:r>
              <a:rPr lang="en-US" sz="2400" i="1" smtClean="0"/>
              <a:t> </a:t>
            </a:r>
            <a:r>
              <a:rPr lang="ru-RU" sz="2400" i="1" smtClean="0">
                <a:latin typeface="Magneto" pitchFamily="82" charset="0"/>
              </a:rPr>
              <a:t>состоит в следующем</a:t>
            </a:r>
            <a:r>
              <a:rPr lang="ru-RU" sz="2400" i="1" smtClean="0"/>
              <a:t>:</a:t>
            </a:r>
          </a:p>
          <a:p>
            <a:pPr eaLnBrk="1" hangingPunct="1">
              <a:buFontTx/>
              <a:buChar char="-"/>
            </a:pPr>
            <a:r>
              <a:rPr lang="ru-RU" sz="2000" smtClean="0">
                <a:latin typeface="Magneto" pitchFamily="82" charset="0"/>
              </a:rPr>
              <a:t>заранее на листе у детей рисуется простым карандашом контур предмета;</a:t>
            </a:r>
          </a:p>
          <a:p>
            <a:pPr eaLnBrk="1" hangingPunct="1">
              <a:buFontTx/>
              <a:buChar char="-"/>
            </a:pPr>
            <a:r>
              <a:rPr lang="ru-RU" sz="2000" smtClean="0">
                <a:latin typeface="Magneto" pitchFamily="82" charset="0"/>
              </a:rPr>
              <a:t>гуашь должна быть густой;</a:t>
            </a:r>
          </a:p>
          <a:p>
            <a:pPr eaLnBrk="1" hangingPunct="1">
              <a:buFontTx/>
              <a:buChar char="-"/>
            </a:pPr>
            <a:r>
              <a:rPr lang="ru-RU" sz="2000" smtClean="0">
                <a:latin typeface="Magneto" pitchFamily="82" charset="0"/>
              </a:rPr>
              <a:t>используется для основного рисунка жесткая кисть без воды;</a:t>
            </a:r>
          </a:p>
          <a:p>
            <a:pPr eaLnBrk="1" hangingPunct="1">
              <a:buFontTx/>
              <a:buChar char="-"/>
            </a:pPr>
            <a:r>
              <a:rPr lang="ru-RU" sz="2000" smtClean="0">
                <a:latin typeface="Magneto" pitchFamily="82" charset="0"/>
              </a:rPr>
              <a:t>остальные детали рисуют концом тонкой кисти.</a:t>
            </a:r>
          </a:p>
          <a:p>
            <a:pPr eaLnBrk="1" hangingPunct="1">
              <a:buFontTx/>
              <a:buChar char="-"/>
            </a:pPr>
            <a:endParaRPr lang="ru-RU" sz="2000" smtClean="0">
              <a:latin typeface="Magneto" pitchFamily="8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404813"/>
            <a:ext cx="6870700" cy="863600"/>
          </a:xfrm>
        </p:spPr>
        <p:txBody>
          <a:bodyPr/>
          <a:lstStyle/>
          <a:p>
            <a:r>
              <a:rPr lang="ru-RU" smtClean="0">
                <a:latin typeface="Magneto" pitchFamily="82" charset="0"/>
              </a:rPr>
              <a:t>«Пушистые одуванчики»</a:t>
            </a:r>
          </a:p>
        </p:txBody>
      </p:sp>
      <p:sp>
        <p:nvSpPr>
          <p:cNvPr id="18434" name="Rectangle 8"/>
          <p:cNvSpPr>
            <a:spLocks noGrp="1" noChangeArrowheads="1"/>
          </p:cNvSpPr>
          <p:nvPr>
            <p:ph sz="quarter" idx="4"/>
          </p:nvPr>
        </p:nvSpPr>
        <p:spPr>
          <a:xfrm>
            <a:off x="4643438" y="3429000"/>
            <a:ext cx="3960812" cy="3024188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i="1" smtClean="0">
                <a:latin typeface="Magneto" pitchFamily="82" charset="0"/>
              </a:rPr>
              <a:t>Носит одуванчик</a:t>
            </a:r>
          </a:p>
          <a:p>
            <a:pPr>
              <a:buFontTx/>
              <a:buNone/>
            </a:pPr>
            <a:r>
              <a:rPr lang="ru-RU" sz="2400" i="1" smtClean="0">
                <a:latin typeface="Magneto" pitchFamily="82" charset="0"/>
              </a:rPr>
              <a:t>Жёлтый сарафанчик.</a:t>
            </a:r>
          </a:p>
          <a:p>
            <a:pPr>
              <a:buFontTx/>
              <a:buNone/>
            </a:pPr>
            <a:r>
              <a:rPr lang="ru-RU" sz="2400" i="1" smtClean="0">
                <a:latin typeface="Magneto" pitchFamily="82" charset="0"/>
              </a:rPr>
              <a:t>Подрастёт – нарядится</a:t>
            </a:r>
          </a:p>
          <a:p>
            <a:pPr>
              <a:buFontTx/>
              <a:buNone/>
            </a:pPr>
            <a:r>
              <a:rPr lang="ru-RU" sz="2400" i="1" smtClean="0">
                <a:latin typeface="Magneto" pitchFamily="82" charset="0"/>
              </a:rPr>
              <a:t>В беленькое платьице.</a:t>
            </a:r>
          </a:p>
          <a:p>
            <a:pPr>
              <a:buFontTx/>
              <a:buNone/>
            </a:pPr>
            <a:r>
              <a:rPr lang="ru-RU" sz="2400" i="1" smtClean="0">
                <a:latin typeface="Magneto" pitchFamily="82" charset="0"/>
              </a:rPr>
              <a:t>Лёгкое, воздушное,</a:t>
            </a:r>
          </a:p>
          <a:p>
            <a:pPr>
              <a:buFontTx/>
              <a:buNone/>
            </a:pPr>
            <a:r>
              <a:rPr lang="ru-RU" sz="2400" i="1" smtClean="0">
                <a:latin typeface="Magneto" pitchFamily="82" charset="0"/>
              </a:rPr>
              <a:t>Ветерком послушное.</a:t>
            </a:r>
          </a:p>
          <a:p>
            <a:pPr algn="r">
              <a:buFontTx/>
              <a:buNone/>
            </a:pPr>
            <a:r>
              <a:rPr lang="ru-RU" sz="2400" i="1" smtClean="0">
                <a:latin typeface="Magneto" pitchFamily="82" charset="0"/>
              </a:rPr>
              <a:t>Е. Серова</a:t>
            </a:r>
          </a:p>
        </p:txBody>
      </p:sp>
      <p:pic>
        <p:nvPicPr>
          <p:cNvPr id="18435" name="Picture 9" descr="P104036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196975"/>
            <a:ext cx="3600450" cy="2112963"/>
          </a:xfrm>
        </p:spPr>
      </p:pic>
      <p:pic>
        <p:nvPicPr>
          <p:cNvPr id="18436" name="Picture 10" descr="P104036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1268413"/>
            <a:ext cx="3384550" cy="2041525"/>
          </a:xfrm>
        </p:spPr>
      </p:pic>
      <p:pic>
        <p:nvPicPr>
          <p:cNvPr id="18437" name="Picture 11" descr="P104036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971550" y="3500438"/>
            <a:ext cx="3455988" cy="2089150"/>
          </a:xfrm>
        </p:spPr>
      </p:pic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476250"/>
            <a:ext cx="6870700" cy="936625"/>
          </a:xfrm>
        </p:spPr>
        <p:txBody>
          <a:bodyPr/>
          <a:lstStyle/>
          <a:p>
            <a:r>
              <a:rPr lang="ru-RU" sz="5400" smtClean="0">
                <a:latin typeface="Magneto" pitchFamily="82" charset="0"/>
              </a:rPr>
              <a:t>«Одуванчик»</a:t>
            </a:r>
          </a:p>
        </p:txBody>
      </p:sp>
      <p:pic>
        <p:nvPicPr>
          <p:cNvPr id="19458" name="Picture 7" descr="P104034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412875"/>
            <a:ext cx="3455988" cy="2376488"/>
          </a:xfrm>
        </p:spPr>
      </p:pic>
      <p:pic>
        <p:nvPicPr>
          <p:cNvPr id="19459" name="Picture 8" descr="P104035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87900" y="1341438"/>
            <a:ext cx="3313113" cy="2255837"/>
          </a:xfrm>
        </p:spPr>
      </p:pic>
      <p:pic>
        <p:nvPicPr>
          <p:cNvPr id="19460" name="Picture 10" descr="P104035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2339975" y="3933825"/>
            <a:ext cx="3240088" cy="2374900"/>
          </a:xfrm>
        </p:spPr>
      </p:pic>
      <p:sp>
        <p:nvSpPr>
          <p:cNvPr id="19461" name="Rectangle 11"/>
          <p:cNvSpPr>
            <a:spLocks noGrp="1" noChangeArrowheads="1"/>
          </p:cNvSpPr>
          <p:nvPr>
            <p:ph sz="quarter" idx="4"/>
          </p:nvPr>
        </p:nvSpPr>
        <p:spPr>
          <a:xfrm>
            <a:off x="5724525" y="3733800"/>
            <a:ext cx="2657475" cy="2790825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smtClean="0">
                <a:latin typeface="Magneto" pitchFamily="82" charset="0"/>
              </a:rPr>
              <a:t> </a:t>
            </a:r>
            <a:r>
              <a:rPr lang="ru-RU" sz="1800" smtClean="0">
                <a:latin typeface="Magneto" pitchFamily="82" charset="0"/>
              </a:rPr>
              <a:t>Уронило солнце</a:t>
            </a:r>
          </a:p>
          <a:p>
            <a:pPr>
              <a:buFontTx/>
              <a:buNone/>
            </a:pPr>
            <a:r>
              <a:rPr lang="ru-RU" sz="1800" smtClean="0">
                <a:latin typeface="Magneto" pitchFamily="82" charset="0"/>
              </a:rPr>
              <a:t>Лучик золотой,</a:t>
            </a:r>
          </a:p>
          <a:p>
            <a:pPr>
              <a:buFontTx/>
              <a:buNone/>
            </a:pPr>
            <a:r>
              <a:rPr lang="ru-RU" sz="1800" smtClean="0">
                <a:latin typeface="Magneto" pitchFamily="82" charset="0"/>
              </a:rPr>
              <a:t>Вырос одуванчик –</a:t>
            </a:r>
          </a:p>
          <a:p>
            <a:pPr>
              <a:buFontTx/>
              <a:buNone/>
            </a:pPr>
            <a:r>
              <a:rPr lang="ru-RU" sz="1800" smtClean="0">
                <a:latin typeface="Magneto" pitchFamily="82" charset="0"/>
              </a:rPr>
              <a:t>Первый, молодой.</a:t>
            </a:r>
          </a:p>
          <a:p>
            <a:pPr>
              <a:buFontTx/>
              <a:buNone/>
            </a:pPr>
            <a:r>
              <a:rPr lang="ru-RU" sz="1800" smtClean="0">
                <a:latin typeface="Magneto" pitchFamily="82" charset="0"/>
              </a:rPr>
              <a:t>У него чудесный</a:t>
            </a:r>
          </a:p>
          <a:p>
            <a:pPr>
              <a:buFontTx/>
              <a:buNone/>
            </a:pPr>
            <a:r>
              <a:rPr lang="ru-RU" sz="1800" smtClean="0">
                <a:latin typeface="Magneto" pitchFamily="82" charset="0"/>
              </a:rPr>
              <a:t>Золотистый цвет.</a:t>
            </a:r>
          </a:p>
          <a:p>
            <a:pPr>
              <a:buFontTx/>
              <a:buNone/>
            </a:pPr>
            <a:r>
              <a:rPr lang="ru-RU" sz="1800" smtClean="0">
                <a:latin typeface="Magneto" pitchFamily="82" charset="0"/>
              </a:rPr>
              <a:t>Он большого солнца</a:t>
            </a:r>
          </a:p>
          <a:p>
            <a:pPr>
              <a:buFontTx/>
              <a:buNone/>
            </a:pPr>
            <a:r>
              <a:rPr lang="ru-RU" sz="1800" smtClean="0">
                <a:latin typeface="Magneto" pitchFamily="82" charset="0"/>
              </a:rPr>
              <a:t>Маленький портрет.</a:t>
            </a:r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4213" y="333375"/>
            <a:ext cx="6870700" cy="1008063"/>
          </a:xfrm>
        </p:spPr>
        <p:txBody>
          <a:bodyPr/>
          <a:lstStyle/>
          <a:p>
            <a:r>
              <a:rPr lang="ru-RU" sz="5400" smtClean="0">
                <a:latin typeface="Magneto" pitchFamily="82" charset="0"/>
              </a:rPr>
              <a:t>«Гвоздики в вазе»</a:t>
            </a:r>
          </a:p>
        </p:txBody>
      </p:sp>
      <p:sp>
        <p:nvSpPr>
          <p:cNvPr id="20482" name="Rectangle 6"/>
          <p:cNvSpPr>
            <a:spLocks noGrp="1" noChangeArrowheads="1"/>
          </p:cNvSpPr>
          <p:nvPr>
            <p:ph sz="quarter" idx="4"/>
          </p:nvPr>
        </p:nvSpPr>
        <p:spPr>
          <a:xfrm>
            <a:off x="4787900" y="4221163"/>
            <a:ext cx="3771900" cy="1897062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smtClean="0"/>
              <a:t>Прелестница гвоздика,</a:t>
            </a:r>
          </a:p>
          <a:p>
            <a:pPr>
              <a:buFontTx/>
              <a:buNone/>
            </a:pPr>
            <a:r>
              <a:rPr lang="ru-RU" sz="2400" smtClean="0"/>
              <a:t>Чудесный красный цвет.</a:t>
            </a:r>
          </a:p>
          <a:p>
            <a:pPr>
              <a:buFontTx/>
              <a:buNone/>
            </a:pPr>
            <a:r>
              <a:rPr lang="ru-RU" sz="2400" smtClean="0"/>
              <a:t>Ах, Вика, собери-ка,</a:t>
            </a:r>
          </a:p>
          <a:p>
            <a:pPr>
              <a:buFontTx/>
              <a:buNone/>
            </a:pPr>
            <a:r>
              <a:rPr lang="ru-RU" sz="2400" smtClean="0"/>
              <a:t>Нам к торжеству букет.</a:t>
            </a:r>
          </a:p>
        </p:txBody>
      </p:sp>
      <p:pic>
        <p:nvPicPr>
          <p:cNvPr id="20483" name="Picture 7" descr="P104036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1484313"/>
            <a:ext cx="3384550" cy="2112962"/>
          </a:xfrm>
        </p:spPr>
      </p:pic>
      <p:pic>
        <p:nvPicPr>
          <p:cNvPr id="20484" name="Picture 8" descr="P104037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03800" y="1557338"/>
            <a:ext cx="3240088" cy="2592387"/>
          </a:xfrm>
        </p:spPr>
      </p:pic>
      <p:pic>
        <p:nvPicPr>
          <p:cNvPr id="20485" name="Picture 9" descr="P104037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763713" y="3789363"/>
            <a:ext cx="2913062" cy="2039937"/>
          </a:xfrm>
        </p:spPr>
      </p:pic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211638" y="549275"/>
            <a:ext cx="3344862" cy="1008063"/>
          </a:xfrm>
        </p:spPr>
        <p:txBody>
          <a:bodyPr/>
          <a:lstStyle/>
          <a:p>
            <a:r>
              <a:rPr lang="ru-RU" sz="5400" smtClean="0"/>
              <a:t>Выставка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052513"/>
            <a:ext cx="3771900" cy="4433887"/>
          </a:xfrm>
        </p:spPr>
        <p:txBody>
          <a:bodyPr/>
          <a:lstStyle/>
          <a:p>
            <a:pPr>
              <a:buFontTx/>
              <a:buNone/>
            </a:pPr>
            <a:r>
              <a:rPr lang="ru-RU" sz="1800" smtClean="0">
                <a:latin typeface="Vrinda" pitchFamily="34" charset="0"/>
              </a:rPr>
              <a:t>Цвет и его сочетания имеют огромную силу эмоционального, эстетического воздействия, раскрывающего детям законы красоты окружающего мира.</a:t>
            </a:r>
          </a:p>
          <a:p>
            <a:pPr>
              <a:buFontTx/>
              <a:buNone/>
            </a:pPr>
            <a:r>
              <a:rPr lang="ru-RU" sz="1800" smtClean="0">
                <a:latin typeface="Vrinda" pitchFamily="34" charset="0"/>
              </a:rPr>
              <a:t>Цвет воздействует на эмоциональную сферу ребёнка, участвует в процессе художественной деятельности, формирует художественный вкус.</a:t>
            </a:r>
          </a:p>
          <a:p>
            <a:pPr>
              <a:buFontTx/>
              <a:buNone/>
            </a:pPr>
            <a:r>
              <a:rPr lang="ru-RU" sz="1800" smtClean="0">
                <a:latin typeface="Vrinda" pitchFamily="34" charset="0"/>
              </a:rPr>
              <a:t>В связи с этим чувство красоты и вкус к цвету можно и необходимо воспитывать.</a:t>
            </a:r>
          </a:p>
        </p:txBody>
      </p:sp>
      <p:pic>
        <p:nvPicPr>
          <p:cNvPr id="21507" name="Picture 5" descr="P104037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1773238"/>
            <a:ext cx="4103687" cy="4319587"/>
          </a:xfrm>
        </p:spPr>
      </p:pic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441</TotalTime>
  <Words>169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Castellar</vt:lpstr>
      <vt:lpstr>Arial</vt:lpstr>
      <vt:lpstr>Comic Sans MS</vt:lpstr>
      <vt:lpstr>Calibri</vt:lpstr>
      <vt:lpstr>Magneto</vt:lpstr>
      <vt:lpstr>Vrinda</vt:lpstr>
      <vt:lpstr>Пастель</vt:lpstr>
      <vt:lpstr>Пастель</vt:lpstr>
      <vt:lpstr>«Семицветик»</vt:lpstr>
      <vt:lpstr>Техника «сухая кисть»</vt:lpstr>
      <vt:lpstr>Когда мы рисуем в Технике «сухая кисть» мы используем способ тычка. </vt:lpstr>
      <vt:lpstr>«Пушистые одуванчики»</vt:lpstr>
      <vt:lpstr>«Одуванчик»</vt:lpstr>
      <vt:lpstr>«Гвоздики в вазе»</vt:lpstr>
      <vt:lpstr>Выставка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Slava</cp:lastModifiedBy>
  <cp:revision>43</cp:revision>
  <dcterms:created xsi:type="dcterms:W3CDTF">2012-01-22T05:09:51Z</dcterms:created>
  <dcterms:modified xsi:type="dcterms:W3CDTF">2014-05-27T10:56:01Z</dcterms:modified>
</cp:coreProperties>
</file>