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7561263" cy="106902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57" d="100"/>
          <a:sy n="57" d="100"/>
        </p:scale>
        <p:origin x="-1086" y="1128"/>
      </p:cViewPr>
      <p:guideLst>
        <p:guide orient="horz" pos="3367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Для работ\имя и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3323" y="10133443"/>
            <a:ext cx="618290" cy="33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0899"/>
            <a:ext cx="6427074" cy="2291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7794"/>
            <a:ext cx="5292884" cy="27319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106"/>
            <a:ext cx="1701284" cy="91213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106"/>
            <a:ext cx="4977831" cy="91213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69460"/>
            <a:ext cx="6427074" cy="212319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0974"/>
            <a:ext cx="6427074" cy="23384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494387"/>
            <a:ext cx="3339558" cy="7055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94387"/>
            <a:ext cx="3339558" cy="7055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2928"/>
            <a:ext cx="3340871" cy="997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0187"/>
            <a:ext cx="3340871" cy="6159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2928"/>
            <a:ext cx="3342183" cy="9972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0187"/>
            <a:ext cx="3342183" cy="6159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629"/>
            <a:ext cx="2487603" cy="18113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630"/>
            <a:ext cx="4226956" cy="91238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029"/>
            <a:ext cx="2487603" cy="7312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3158"/>
            <a:ext cx="4536758" cy="8834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191"/>
            <a:ext cx="4536758" cy="64141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6587"/>
            <a:ext cx="4536758" cy="1254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78063" y="428105"/>
            <a:ext cx="6805137" cy="178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78063" y="2494387"/>
            <a:ext cx="6805137" cy="705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08256"/>
            <a:ext cx="1764295" cy="56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910C263-6631-4048-8077-B9E0650FD369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08256"/>
            <a:ext cx="2394400" cy="56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08256"/>
            <a:ext cx="1764295" cy="569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9BCFF3-F4CB-4DCF-A802-E8EC0E5D1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gif"/><Relationship Id="rId7" Type="http://schemas.openxmlformats.org/officeDocument/2006/relationships/image" Target="../media/image5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gif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detky.ru/news/796-meropriyatiya.html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rasnaya-ramka-dlya-foto-s-lentoi-0001416283-previ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561263" cy="10345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1805" y="1630336"/>
            <a:ext cx="4766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З Б У К А</a:t>
            </a:r>
            <a:endParaRPr lang="ru-RU" sz="6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4256" y="7988318"/>
            <a:ext cx="4668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НОВОРОССИЙЦА</a:t>
            </a:r>
            <a:endParaRPr lang="ru-RU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148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851805" y="2987658"/>
            <a:ext cx="4726742" cy="38463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медаль-герой-советского-союза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805" y="2559030"/>
            <a:ext cx="593205" cy="1130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4549" y="934564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Данная презентация подготовлена с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использованием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материала : </a:t>
            </a:r>
          </a:p>
          <a:p>
            <a:pPr algn="ctr"/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Утюгина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Галина заслуженный журналист Кубани   «Азбука новороссийца», «Азбука казака».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Еременко А. ,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Падыма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К. «Именем России нареченный»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7491" y="41589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детский сад № 62 г. Новороссийск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615" y="8988450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учитель-логопед ПОЛЕВСКАЯ ЭЛЕОНОРА ЮРЬЕВНА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96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7329" y="1153286"/>
            <a:ext cx="2257862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ОБОРОНЫ   КРАЙ</a:t>
            </a:r>
          </a:p>
          <a:p>
            <a:pPr algn="ctr"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ПЕРЕДНИЙ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8609" y="5599176"/>
            <a:ext cx="223862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ПОГРАНИЧНИКИ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8" name="Рисунок 17" descr="s0748490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352003" y="6059492"/>
            <a:ext cx="2357454" cy="17859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0c50c774c2a2bbb8a52e195517e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495011" y="7774004"/>
            <a:ext cx="2532239" cy="18739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16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0235" y="773080"/>
            <a:ext cx="1904762" cy="1600000"/>
          </a:xfrm>
          <a:prstGeom prst="rect">
            <a:avLst/>
          </a:prstGeom>
        </p:spPr>
      </p:pic>
      <p:pic>
        <p:nvPicPr>
          <p:cNvPr id="20" name="Рисунок 19" descr="17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359" y="5345112"/>
            <a:ext cx="1765079" cy="1904762"/>
          </a:xfrm>
          <a:prstGeom prst="rect">
            <a:avLst/>
          </a:prstGeom>
        </p:spPr>
      </p:pic>
      <p:pic>
        <p:nvPicPr>
          <p:cNvPr id="21" name="Рисунок 20" descr="7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3137689" y="2416154"/>
            <a:ext cx="3819172" cy="24384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42913" y="2722563"/>
            <a:ext cx="26209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Матрос с неизменной гранатой,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был чьим-то мужем и братом,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жизнь за Отчизну отдал,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держит его пьедестал.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Станичкой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её называли,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Ту землю, что отвоевали…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бою не поднимешься в рост,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лёжа стреляет матрос.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кажется памятник странным: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Матрос не убит, он изранен,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город от недугов спас,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сделать счастливее нас.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06400" y="7246938"/>
            <a:ext cx="32305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 Темрюка до солнечного Сочи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Несут в морском дозоре дни и ночи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Морские пограничники свой пост,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жару и холод, бурю и норд-ост.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глазах отвага и серьёзны лица.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Они и шелест слышат на границе,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ветки хруст, и трели соловья,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Так берегут Отчизну сыновья.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рядом верный друг четвероногий,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ним делит и невзгоды, и тревоги,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такой охраной нет, не пропадёшь: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Стой, нарушитель, дальше не пройдёшь!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A0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1450" y="934719"/>
            <a:ext cx="232384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РОДНЫЕ   БЕРЕГА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9390" y="6084315"/>
            <a:ext cx="90229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СТЕЛА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9" name="Рисунок 18" descr="1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0235" y="558766"/>
            <a:ext cx="1736489" cy="1759955"/>
          </a:xfrm>
          <a:prstGeom prst="rect">
            <a:avLst/>
          </a:prstGeom>
        </p:spPr>
      </p:pic>
      <p:pic>
        <p:nvPicPr>
          <p:cNvPr id="20" name="Рисунок 19" descr="19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483" y="5487988"/>
            <a:ext cx="1904762" cy="1714286"/>
          </a:xfrm>
          <a:prstGeom prst="rect">
            <a:avLst/>
          </a:prstGeom>
        </p:spPr>
      </p:pic>
      <p:pic>
        <p:nvPicPr>
          <p:cNvPr id="21" name="Рисунок 20" descr="0a2aaacd0f9c74b7cbe421959bc10048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566317" y="1844650"/>
            <a:ext cx="3356328" cy="249484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stela-morskaya-slava-rossii-v-novorossijske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209127" y="6845310"/>
            <a:ext cx="3607082" cy="27093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19100" y="2185988"/>
            <a:ext cx="2347913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назвал наш город кто-то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Просто южные ворота,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Здесь наш дом, родной причал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начало всех начал.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море труд опасный, тяжкий,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полгорода в тельняшках.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Щеголяют там и тут,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Моряков все любят, ждут.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Дома сердцем отогрейся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После длительного рейса.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Папа, дедушка и брат 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Так с семьёю встрече рад!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1475" y="7273925"/>
            <a:ext cx="27336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Всё грохотало и гремело,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море, кажется, горело,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кромешной тьме светло, как днём,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Земля охвачена огнём.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Вцепившись яростно за берег,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Держались куниковцы, веря,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если и погибнут тут,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Своей земли не отдадут.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который раз иду я к стеле,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Ковёр зелёный мне постелен.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 гильзу ставлю я букет.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Нет, слава не померкнет, нет!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82270" y="2590800"/>
            <a:ext cx="2360931" cy="2350770"/>
          </a:xfrm>
          <a:custGeom>
            <a:avLst/>
            <a:gdLst/>
            <a:ahLst/>
            <a:cxnLst/>
            <a:rect l="0" t="0" r="0" b="0"/>
            <a:pathLst>
              <a:path w="2360931" h="2350770">
                <a:moveTo>
                  <a:pt x="0" y="2350769"/>
                </a:moveTo>
                <a:lnTo>
                  <a:pt x="2360930" y="2350769"/>
                </a:lnTo>
                <a:lnTo>
                  <a:pt x="236093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03859" y="7176769"/>
            <a:ext cx="2279652" cy="2350772"/>
          </a:xfrm>
          <a:custGeom>
            <a:avLst/>
            <a:gdLst/>
            <a:ahLst/>
            <a:cxnLst/>
            <a:rect l="0" t="0" r="0" b="0"/>
            <a:pathLst>
              <a:path w="2279652" h="2350772">
                <a:moveTo>
                  <a:pt x="0" y="2350771"/>
                </a:moveTo>
                <a:lnTo>
                  <a:pt x="2279651" y="2350771"/>
                </a:lnTo>
                <a:lnTo>
                  <a:pt x="2279651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366770" y="5916929"/>
            <a:ext cx="2897506" cy="370841"/>
          </a:xfrm>
          <a:custGeom>
            <a:avLst/>
            <a:gdLst/>
            <a:ahLst/>
            <a:cxnLst/>
            <a:rect l="0" t="0" r="0" b="0"/>
            <a:pathLst>
              <a:path w="2897506" h="370841">
                <a:moveTo>
                  <a:pt x="0" y="370840"/>
                </a:moveTo>
                <a:lnTo>
                  <a:pt x="2897505" y="370840"/>
                </a:lnTo>
                <a:lnTo>
                  <a:pt x="2897505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7689" y="1058832"/>
            <a:ext cx="294394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ТЕЛЕБАШНЯ, ТОНЕЛЬ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2909" y="5975096"/>
            <a:ext cx="117352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УРОЖАЙ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21" name="Рисунок 20" descr="2514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209259" y="3416286"/>
            <a:ext cx="2825750" cy="21223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fto1rtrs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09061" y="1630336"/>
            <a:ext cx="2882194" cy="249484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4495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209127" y="6345244"/>
            <a:ext cx="3186995" cy="239324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314201-svetik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011" y="8131194"/>
            <a:ext cx="2317750" cy="1343378"/>
          </a:xfrm>
          <a:prstGeom prst="rect">
            <a:avLst/>
          </a:prstGeom>
        </p:spPr>
      </p:pic>
      <p:pic>
        <p:nvPicPr>
          <p:cNvPr id="24" name="Рисунок 23" descr="20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8797" y="885340"/>
            <a:ext cx="1385686" cy="1649626"/>
          </a:xfrm>
          <a:prstGeom prst="rect">
            <a:avLst/>
          </a:prstGeom>
        </p:spPr>
      </p:pic>
      <p:pic>
        <p:nvPicPr>
          <p:cNvPr id="25" name="Рисунок 24" descr="21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4483" y="5202236"/>
            <a:ext cx="1828572" cy="1904762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2588" y="2590800"/>
            <a:ext cx="236061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горе лесистой  Долгой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Длилась стройка очень долго,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и ей пришёл конец,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 телебашня – вышка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Возрастом совсем малышка,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Высока она, стройна,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Отовсюду всем  видна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 лесу живём сосновом,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Вечно юном, вечно  новом.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под нею  -  верь - не верь,-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Поездам – калитка – дверь.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225" y="7177088"/>
            <a:ext cx="22796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Летом грядки поливаем,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Всё под солнцем созревает.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Собирай-ка урожай.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машины загружай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Убирать не успеваем,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ни день – всё поспевает.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Сливу, вишню на компот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Запасём на целый год.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закромах у нас не пусто.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Есть морковка, есть капуста,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Патисоны и томат,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Скоро будет виноград.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AD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81450" y="1003427"/>
            <a:ext cx="894412" cy="51993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214"/>
              </a:lnSpc>
              <a:buClrTx/>
              <a:buSzTx/>
              <a:buNone/>
              <a:tabLst>
                <a:tab pos="152400" algn="l"/>
              </a:tabLst>
              <a:defRPr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ФЛАГ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24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507"/>
              </a:lnSpc>
              <a:buClrTx/>
              <a:buSzTx/>
              <a:buNone/>
              <a:tabLst>
                <a:tab pos="1524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ХЛЕБ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6141" y="1003427"/>
            <a:ext cx="1319336" cy="51993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214"/>
              </a:lnSpc>
              <a:buClrTx/>
              <a:buSzTx/>
              <a:buNone/>
              <a:tabLst>
                <a:tab pos="190500" algn="l"/>
              </a:tabLst>
              <a:defRPr/>
            </a:pP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РОССИИ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0500" algn="l"/>
              </a:tabLst>
              <a:defRPr/>
            </a:pPr>
            <a:endParaRPr lang="ru-RU" sz="2000" b="1" dirty="0" smtClean="0">
              <a:solidFill>
                <a:srgbClr val="C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507"/>
              </a:lnSpc>
              <a:buClrTx/>
              <a:buSzTx/>
              <a:buNone/>
              <a:tabLst>
                <a:tab pos="1905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КУБАНИ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2" name="Рисунок 11" descr="8033405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4945" y="2273278"/>
            <a:ext cx="2300304" cy="1571636"/>
          </a:xfrm>
          <a:prstGeom prst="rect">
            <a:avLst/>
          </a:prstGeom>
        </p:spPr>
      </p:pic>
      <p:pic>
        <p:nvPicPr>
          <p:cNvPr id="10" name="Рисунок 9" descr="2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359" y="701642"/>
            <a:ext cx="1904762" cy="1447619"/>
          </a:xfrm>
          <a:prstGeom prst="rect">
            <a:avLst/>
          </a:prstGeom>
        </p:spPr>
      </p:pic>
      <p:pic>
        <p:nvPicPr>
          <p:cNvPr id="11" name="Рисунок 10" descr="23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0235" y="5345112"/>
            <a:ext cx="1904762" cy="1904762"/>
          </a:xfrm>
          <a:prstGeom prst="rect">
            <a:avLst/>
          </a:prstGeom>
        </p:spPr>
      </p:pic>
      <p:pic>
        <p:nvPicPr>
          <p:cNvPr id="13" name="Рисунок 12" descr="0_6e1eb_5e9f3c7_L.pn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994813" y="6273806"/>
            <a:ext cx="2193572" cy="2291644"/>
          </a:xfrm>
          <a:prstGeom prst="rect">
            <a:avLst/>
          </a:prstGeom>
        </p:spPr>
      </p:pic>
      <p:pic>
        <p:nvPicPr>
          <p:cNvPr id="18" name="Рисунок 17" descr="9511281-n--n---n-----n-noen--n----n-n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135" y="6988186"/>
            <a:ext cx="2657488" cy="2657488"/>
          </a:xfrm>
          <a:prstGeom prst="rect">
            <a:avLst/>
          </a:prstGeom>
        </p:spPr>
      </p:pic>
      <p:pic>
        <p:nvPicPr>
          <p:cNvPr id="14" name="Рисунок 13" descr="ap0004(1).jpg"/>
          <p:cNvPicPr/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7887" y="8202632"/>
            <a:ext cx="2024239" cy="1467555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8000" y="2212974"/>
            <a:ext cx="2765425" cy="27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 России флаг – трёхцветный,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Среди прочих стран –  приметный.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Для любой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любой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страны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Очень символы важны.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Сверху – флаг наш белоснежный,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Дальше синий цвет, безбрежный,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Нижний – красный.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Цвета – три.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Все запомнил?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Повтори.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Будь страны своей достоин,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Будь решителен и стоек.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Всей душой люби семью,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 Родину свою.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1607" y="7273938"/>
            <a:ext cx="2936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Хлеб поешь – и станешь стильным.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Хлеб – богатство всей России.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у нас – щедра земля: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Все поля, поля, поля.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везде, и на Кубани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Убирают хлеб комбайны.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Люди пашут, сеют, жнут: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Хлебороба тяжек труд.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 потом пекут в печи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Булки с маком, куличи.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Свежий хлеб кладём на стол: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ним наш стол – везде престол.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B4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1450" y="6277736"/>
            <a:ext cx="198291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ЧЁРНОЕ  МОРЕ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2" name="Рисунок 11" descr="2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483" y="773080"/>
            <a:ext cx="1904762" cy="1879365"/>
          </a:xfrm>
          <a:prstGeom prst="rect">
            <a:avLst/>
          </a:prstGeom>
        </p:spPr>
      </p:pic>
      <p:pic>
        <p:nvPicPr>
          <p:cNvPr id="13" name="Рисунок 12" descr="25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797" y="5416550"/>
            <a:ext cx="1828572" cy="1904762"/>
          </a:xfrm>
          <a:prstGeom prst="rect">
            <a:avLst/>
          </a:prstGeom>
        </p:spPr>
      </p:pic>
      <p:pic>
        <p:nvPicPr>
          <p:cNvPr id="14" name="Рисунок 13" descr="cement.gif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50" b="15265"/>
          <a:stretch>
            <a:fillRect/>
          </a:stretch>
        </p:blipFill>
        <p:spPr>
          <a:xfrm>
            <a:off x="5280829" y="3987790"/>
            <a:ext cx="1643074" cy="11430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b41385a81c82ba446d49543ecc35dedf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066251" y="3987790"/>
            <a:ext cx="1742017" cy="10950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sbm_cement_mill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2780499" y="1630336"/>
            <a:ext cx="4349750" cy="20771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0_5a80a_ca175944_XL.jpg"/>
          <p:cNvPicPr/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994813" y="6845310"/>
            <a:ext cx="4044950" cy="27544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3137689" y="844518"/>
            <a:ext cx="355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ВОТ  КАК  ДЕЛАЮТ ЦЕМЕНТ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4325" y="2609850"/>
            <a:ext cx="25288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Горы наши в серых лентах,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Все полны сырья цемента!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Мергель – камень крепок, сер,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Достаёт его карьер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Раздробив, с водой мешают,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Жидким шламом заполняют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Огнедышащую печь,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Чтобы клинкер в ней обжечь.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Размололи – и в путь длинный,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корабль, в вагон, в машины.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Вязкий серый порошок.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Сыпят  также и в мешок.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3045" y="7345376"/>
            <a:ext cx="256381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зелёною станицей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не чопорной столицей,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гордиться будет он,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у моря, здесь  рождён,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день погожий, в день ненастный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Мне прибой напел о счастье.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любуюсь я  тобой,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Пенный ласковый прибой.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ты, море, шаловливо,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ты весело, игриво,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ни день – опять каприз.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То шторма, то штиль, то бриз.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BE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6090" y="581787"/>
            <a:ext cx="1546642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ШЕСХАРИС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9690" y="5975096"/>
            <a:ext cx="652423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ЩИТ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7" name="Рисунок 16" descr="2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1673" y="487328"/>
            <a:ext cx="1585818" cy="1887879"/>
          </a:xfrm>
          <a:prstGeom prst="rect">
            <a:avLst/>
          </a:prstGeom>
        </p:spPr>
      </p:pic>
      <p:pic>
        <p:nvPicPr>
          <p:cNvPr id="18" name="Рисунок 17" descr="27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483" y="5130798"/>
            <a:ext cx="1904762" cy="1600000"/>
          </a:xfrm>
          <a:prstGeom prst="rect">
            <a:avLst/>
          </a:prstGeom>
        </p:spPr>
      </p:pic>
      <p:pic>
        <p:nvPicPr>
          <p:cNvPr id="19" name="Рисунок 18" descr="novoros_2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23441" y="1773212"/>
            <a:ext cx="3489889" cy="279964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fb71c164bea6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994813" y="6773872"/>
            <a:ext cx="3999159" cy="27883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65125" y="2306638"/>
            <a:ext cx="2693988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как властители -  владыки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Сюда наведались   адыги.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Когда-то, в середине века.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Они пришли издалека.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так назвали это место.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всем давно уже известно,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Оно дошло до наших дней: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«Жизнь  проводящий на коне».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Так вот что наш  Шесхарис значит.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Пусть будет так, а не иначе.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Ласкает слух тебе и мне.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«Жизнь проводящий на коне».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6250" y="6756400"/>
            <a:ext cx="25034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Этот щит прочнее стали,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теперь на пьедестале,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безмолвен, он молчит,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в войну – живой был щит.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Вот матросик с автоматом,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за поясом – граната,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Увлекает за собой.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вступить с врагами в бой.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Ночь. Февраль и непогода.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ледяную прыгнуть воду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Надо с борта корабля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Здравствуй, Малая земля!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C6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8571" y="914527"/>
            <a:ext cx="161723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У  ИСТОКОВ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709" y="6074155"/>
            <a:ext cx="263783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САЛЮТ, ВЕТЕРАНЫ!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8" name="Рисунок 17" descr="2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0235" y="630204"/>
            <a:ext cx="1765079" cy="1904762"/>
          </a:xfrm>
          <a:prstGeom prst="rect">
            <a:avLst/>
          </a:prstGeom>
        </p:spPr>
      </p:pic>
      <p:pic>
        <p:nvPicPr>
          <p:cNvPr id="20" name="Рисунок 19" descr="29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3045" y="5345112"/>
            <a:ext cx="1904762" cy="1434921"/>
          </a:xfrm>
          <a:prstGeom prst="rect">
            <a:avLst/>
          </a:prstGeom>
        </p:spPr>
      </p:pic>
      <p:pic>
        <p:nvPicPr>
          <p:cNvPr id="21" name="Рисунок 20" descr="map784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423441" y="1987526"/>
            <a:ext cx="3593395" cy="269804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0_b2a8e_c5cefbeb_L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780499" y="6630996"/>
            <a:ext cx="4101395" cy="27206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46075" y="2397125"/>
            <a:ext cx="29718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 колыбели города стояли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генерал, и даже адмиралы.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Раевский по станице всем знаком.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 Набережной – наш Серебряков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Лазарев морских гостей встречает,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Его теперь волна не укачает.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 ним – наш порт, окрестные леса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русской славы плещут паруса.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Их имена мы нет, не позабудем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 праздники, и в суматохе буден.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город, лёгкой дымкою объят,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Готовит юбилейный свой парад.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46075" y="6981825"/>
            <a:ext cx="23383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Ветераны, ветераны,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болят ли ваши раны?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 тяжёлый путь прошли,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 Отечество спасли.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в труде, а кто в бою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Славит Родину свою.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нашем городе-герое,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Носят звёздочки Героев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Суслов, Федченко, Стеклова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И, Крапивин. Безусловно,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Пётр Косенко – нам пример 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Полной Славы кавалер.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CE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2890" y="845819"/>
            <a:ext cx="118769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ЛЮБОВЬ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5309" y="5530596"/>
            <a:ext cx="136357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ЭЛЕВАТОР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8" name="Рисунок 17" descr="30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0235" y="344452"/>
            <a:ext cx="1549206" cy="1904762"/>
          </a:xfrm>
          <a:prstGeom prst="rect">
            <a:avLst/>
          </a:prstGeom>
        </p:spPr>
      </p:pic>
      <p:pic>
        <p:nvPicPr>
          <p:cNvPr id="19" name="Рисунок 18" descr="31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3045" y="4987922"/>
            <a:ext cx="1777778" cy="1904762"/>
          </a:xfrm>
          <a:prstGeom prst="rect">
            <a:avLst/>
          </a:prstGeom>
        </p:spPr>
      </p:pic>
      <p:pic>
        <p:nvPicPr>
          <p:cNvPr id="20" name="Рисунок 19" descr="pamyatnik-sipyaginu-v-novorossijske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209127" y="1701774"/>
            <a:ext cx="3929090" cy="30003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35.jpg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51937" y="6702434"/>
            <a:ext cx="4213013" cy="264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1150" y="2133600"/>
            <a:ext cx="28717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прежде, бьётся это сердце,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Стучит уверенно, усердно,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высекая вновь и вновь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Словцо заветное – любовь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Любовь к простой счастливой жизни,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Любовь к народу и Отчизне,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Любовь к семье, любовь к себе,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сердце отдаю борьбе.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Идёшь по галерее Славы,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гордость – за сынов державы,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насмерть целый год стоял,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монумент здесь изваял.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1150" y="7000875"/>
            <a:ext cx="25114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такое Элеватор?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Может даже  сложновато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 слово для ребят?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Люди в нём зерно хранят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Элеватор на Стандарте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 памятник, представьте.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Красный весь, из кирпича,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20-й век встречал.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был больше всех в России,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Вот такой – могучий, сильный.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Рядом с ним теперь – второй,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вступил попозже в строй.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D7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3971" y="878966"/>
            <a:ext cx="80881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ЮНГА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3703" y="6028435"/>
            <a:ext cx="89127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ЯКОРЬ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8" name="Рисунок 17" descr="3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1673" y="1273146"/>
            <a:ext cx="1904762" cy="1434921"/>
          </a:xfrm>
          <a:prstGeom prst="rect">
            <a:avLst/>
          </a:prstGeom>
        </p:spPr>
      </p:pic>
      <p:pic>
        <p:nvPicPr>
          <p:cNvPr id="19" name="Рисунок 18" descr="33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0235" y="5345112"/>
            <a:ext cx="1892064" cy="1904762"/>
          </a:xfrm>
          <a:prstGeom prst="rect">
            <a:avLst/>
          </a:prstGeom>
        </p:spPr>
      </p:pic>
      <p:pic>
        <p:nvPicPr>
          <p:cNvPr id="20" name="Рисунок 19" descr="001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066251" y="2201840"/>
            <a:ext cx="3883731" cy="291253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17178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066251" y="6773872"/>
            <a:ext cx="3740150" cy="281093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2841625"/>
            <a:ext cx="255111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Их звали – юнгами на флоте.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с сорок третьего – на фронте.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Сигнальщик смелый, Валентин.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13 лет. России сын.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Февральское коварное море: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Валы вздымаются, как горы,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Мрачна свинцовая волна,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слёзы, горько -  солона.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И, бороздя за милей мили,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Смерть  обходя в обличье мины,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раздвигая толщу вод,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Судам прокладывал проход.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5763" y="7315200"/>
            <a:ext cx="23907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Бросишь якорь – это значит,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прошедший рейс – удачен.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на берег ляжет трап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Отдохнёт чуть-чуть корабль.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Якорь морю – спутник вечный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этой жизни быстротечной,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моряк – друг другу брат,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Встрече с Родиною рад.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Эти якоря – на троне,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места их едва ли стронешь,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Украшают город наш.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 наш морской пейзаж.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83" y="598805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ИСПОЛЬЗОВАННЫЙ МАТЕРИАЛ: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045" y="6845310"/>
            <a:ext cx="2543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http://images.yandex.ru/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3045" y="65595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45" y="7631128"/>
            <a:ext cx="55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http://www.bibldetky.ru/news/796-meropriyatiya.html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3045" y="72025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07" y="813119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1.Утюгина Галина заслуженный журналист Кубани  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«Азбука новороссийца», «Азбука казака»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Еременко А. 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Падыма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К. «Именем России нареченный»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8929" y="3416286"/>
            <a:ext cx="424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 А С И Б 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57607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4549" y="1844650"/>
            <a:ext cx="952500" cy="1143000"/>
          </a:xfrm>
          <a:prstGeom prst="rect">
            <a:avLst/>
          </a:prstGeom>
        </p:spPr>
      </p:pic>
      <p:pic>
        <p:nvPicPr>
          <p:cNvPr id="11" name="Рисунок 10" descr="57607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66449" y="4559294"/>
            <a:ext cx="952500" cy="1143000"/>
          </a:xfrm>
          <a:prstGeom prst="rect">
            <a:avLst/>
          </a:prstGeom>
        </p:spPr>
      </p:pic>
      <p:pic>
        <p:nvPicPr>
          <p:cNvPr id="12" name="Рисунок 11" descr="57607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94615" y="4630732"/>
            <a:ext cx="952500" cy="1143000"/>
          </a:xfrm>
          <a:prstGeom prst="rect">
            <a:avLst/>
          </a:prstGeom>
        </p:spPr>
      </p:pic>
      <p:pic>
        <p:nvPicPr>
          <p:cNvPr id="13" name="Рисунок 12" descr="57607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2267" y="2058964"/>
            <a:ext cx="952500" cy="1143000"/>
          </a:xfrm>
          <a:prstGeom prst="rect">
            <a:avLst/>
          </a:prstGeom>
        </p:spPr>
      </p:pic>
      <p:pic>
        <p:nvPicPr>
          <p:cNvPr id="14" name="Рисунок 13" descr="57607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7689" y="1487460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686050" y="5133339"/>
            <a:ext cx="4156076" cy="537212"/>
          </a:xfrm>
          <a:custGeom>
            <a:avLst/>
            <a:gdLst/>
            <a:ahLst/>
            <a:cxnLst/>
            <a:rect l="0" t="0" r="0" b="0"/>
            <a:pathLst>
              <a:path w="4156076" h="537212">
                <a:moveTo>
                  <a:pt x="0" y="537211"/>
                </a:moveTo>
                <a:lnTo>
                  <a:pt x="4156075" y="537211"/>
                </a:lnTo>
                <a:lnTo>
                  <a:pt x="4156075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20675" y="6623684"/>
            <a:ext cx="3061971" cy="2350772"/>
          </a:xfrm>
          <a:custGeom>
            <a:avLst/>
            <a:gdLst/>
            <a:ahLst/>
            <a:cxnLst/>
            <a:rect l="0" t="0" r="0" b="0"/>
            <a:pathLst>
              <a:path w="3061971" h="2350772">
                <a:moveTo>
                  <a:pt x="0" y="2350771"/>
                </a:moveTo>
                <a:lnTo>
                  <a:pt x="3061970" y="2350771"/>
                </a:lnTo>
                <a:lnTo>
                  <a:pt x="306197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3309" y="773080"/>
            <a:ext cx="337816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АЗБУКА НОВОРОССИЙЦА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995" y="1201708"/>
            <a:ext cx="3743654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8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(стихи для автоматизации и дифференциации звуков)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573" y="1701774"/>
            <a:ext cx="2714644" cy="2567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8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Это азбука простая,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Буквы в ней, как птичья стая.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Все они – от  А до Я, -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Будто дружная семья.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 родном Новороссийске,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Славном  городе  российском,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 великих именах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о древних племенах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 узнаете из книжки,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Наши милые детишки.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Почитайте-ка, прошу: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 для вас её пишу.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                      Галина 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Утюгина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0828" y="5190235"/>
            <a:ext cx="287091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АНДРЕЕВСКИЙ  ФЛАГ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20" name="Рисунок 19" descr="0_675b5_b9c922b6_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4483" y="4702170"/>
            <a:ext cx="1539632" cy="1714512"/>
          </a:xfrm>
          <a:prstGeom prst="rect">
            <a:avLst/>
          </a:prstGeom>
        </p:spPr>
      </p:pic>
      <p:pic>
        <p:nvPicPr>
          <p:cNvPr id="21" name="Рисунок 20" descr="photo148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08797" y="1773212"/>
            <a:ext cx="3407057" cy="24271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11710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566317" y="6273806"/>
            <a:ext cx="3491794" cy="23368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1607" y="6559558"/>
            <a:ext cx="3786214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300 лет родному флоту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Мощи нашей и оплоту.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основан был Петром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 владел он топором.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Флаг  Андреевский – наш символ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Двух цветов он – бело-синий.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у нас и ныне есть –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Моряка России честь.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над мачтой гордо реет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морскую душу греет.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Сотни миль под ним прошли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Рисунок 22" descr="медаль-герой-советского-союза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235" y="1130270"/>
            <a:ext cx="593205" cy="113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60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0_9e905_e6474a77_S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5987" y="721978"/>
            <a:ext cx="1525369" cy="1670112"/>
          </a:xfrm>
          <a:prstGeom prst="rect">
            <a:avLst/>
          </a:prstGeom>
        </p:spPr>
      </p:pic>
      <p:pic>
        <p:nvPicPr>
          <p:cNvPr id="11" name="Рисунок 10" descr="0_9e906_f8b7328f_S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359" y="4987922"/>
            <a:ext cx="1904762" cy="18158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09391" y="701642"/>
            <a:ext cx="78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БАТА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08375" y="1152525"/>
            <a:ext cx="36337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41414"/>
                </a:solidFill>
                <a:effectLst/>
                <a:latin typeface="Times New Roman" pitchFamily="18" charset="0"/>
              </a:rPr>
              <a:t>Считается, что первые люди обосновались в окрестностях Новороссийска ещё в эпоху палеолита. В V в. до н. э. на месте современного Новороссийска возник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41414"/>
                </a:solidFill>
                <a:effectLst/>
                <a:latin typeface="Times New Roman" pitchFamily="18" charset="0"/>
              </a:rPr>
              <a:t>БАТА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41414"/>
                </a:solidFill>
                <a:effectLst/>
                <a:latin typeface="Times New Roman" pitchFamily="18" charset="0"/>
              </a:rPr>
              <a:t> — торговый греческий город. Во II в. до н. э. он разрушен кочевниками-аланами. В XIII в. Цемесская бухта принадлежит Золотой Орде. В устье реки Цемес генуэзцами построена крепость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141414"/>
                </a:solidFill>
                <a:effectLst/>
                <a:latin typeface="Times New Roman" pitchFamily="18" charset="0"/>
              </a:rPr>
              <a:t>БАТАРИО.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41414"/>
                </a:solidFill>
                <a:effectLst/>
                <a:latin typeface="Times New Roman" pitchFamily="18" charset="0"/>
              </a:rPr>
              <a:t> В 1453 году турки-османы взяли штурмом Константинополь, Тамань и Цемесская бухта перешли в турецкие владения. В 1829 году по Андрианопольскому мирному договору территория Цемесской бухты перешла от Турции к России. 12 сентября 1838 года корабли российской эскадры вошли в Цемесскую бухту, 5816 человек под командованием Раевского и Лазарева высадились на развалины турецкой крепости. Этот день празднуется теперь как День рождения города.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80235" y="263046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Там, где мы живём, ребята,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Было поселенье  Бата,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Выросло назло врагу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приморском берегу.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Одолев моря и реки,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Здесь обосновались греки,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Стали жить да поживать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Горы, море – благодать.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Ах, как жаль, что нашу Бату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Уничтожили сарматы.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Очень злые племена…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исчезла вдруг она.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2135" y="6273806"/>
            <a:ext cx="213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ВЕЧНЫЙ ОГОНЬ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4363" y="7248525"/>
            <a:ext cx="24018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Здесь, на площади Героев,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Где ребята ходят строем,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Самый главный пост храня, 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Пламя Вечного огня.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Ветер рвёт его, колышет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И, быть может, кто-то слышит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Сквозь  курантов перезвон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Чью-то скорбь и чей-то стон?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Всё здесь памятно и свято.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Чтите, помните, орлята.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Тех, кто Родине служил,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Свою голову сложил.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Копия 0_5b4c9_f64ee60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9127" y="8774136"/>
            <a:ext cx="3644033" cy="964380"/>
          </a:xfrm>
          <a:prstGeom prst="rect">
            <a:avLst/>
          </a:prstGeom>
        </p:spPr>
      </p:pic>
      <p:pic>
        <p:nvPicPr>
          <p:cNvPr id="16" name="Рисунок 15" descr="0_5c8e3_3ff4a679_XL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424599">
            <a:off x="3967298" y="7981181"/>
            <a:ext cx="2198825" cy="2266742"/>
          </a:xfrm>
          <a:prstGeom prst="rect">
            <a:avLst/>
          </a:prstGeom>
        </p:spPr>
      </p:pic>
      <p:pic>
        <p:nvPicPr>
          <p:cNvPr id="18" name="Рисунок 17" descr="ogon-173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3639" y="7774004"/>
            <a:ext cx="518665" cy="103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65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7" y="-634"/>
            <a:ext cx="7561580" cy="10690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9259" y="1058832"/>
            <a:ext cx="197522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6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ГОРОД - ГЕРОЙ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8571" y="6107176"/>
            <a:ext cx="157677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ДОЛЬМЕНЫ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8" name="Рисунок 17" descr="0_9e907_e8205c05_S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921" y="701642"/>
            <a:ext cx="1904762" cy="1803175"/>
          </a:xfrm>
          <a:prstGeom prst="rect">
            <a:avLst/>
          </a:prstGeom>
        </p:spPr>
      </p:pic>
      <p:pic>
        <p:nvPicPr>
          <p:cNvPr id="19" name="Рисунок 18" descr="0_9e908_9cfbea0_S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4483" y="5059360"/>
            <a:ext cx="1904762" cy="1904762"/>
          </a:xfrm>
          <a:prstGeom prst="rect">
            <a:avLst/>
          </a:prstGeom>
        </p:spPr>
      </p:pic>
      <p:pic>
        <p:nvPicPr>
          <p:cNvPr id="20" name="Рисунок 19" descr="f20120129115811-no5_large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66251" y="1987526"/>
            <a:ext cx="3857652" cy="278608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0_66759_c8f2cb43_XL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280565" y="6988186"/>
            <a:ext cx="3514373" cy="26303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3045" y="2487592"/>
            <a:ext cx="254158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станет городом – героем?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тот, кто лишь дома построит.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Нет, надо подвиг совершить,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Геройски воевать и жить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Новороссийск сражался стойко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войну здесь погибало столько,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можно потерять и счёт.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Всем павшим – слава и почёт,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не жалел себя и жизни,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защитил свою Отчизну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 море и на берегу,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город не отдал врагу.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Рисунок 21" descr="медаль-герой-советского-союза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127" y="1344584"/>
            <a:ext cx="593205" cy="1130271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94483" y="7131062"/>
            <a:ext cx="25352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Поезжайте непременно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 древним каменным дольменам,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Спят они в лесной глуши,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Где порою – ни души.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сложил их самый первый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Много лет до нашей эры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Из огромных крепких плит,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стоят, как монолит?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 очень даже странно,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без техники, без крана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Их построить мог и кто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Весь из камня домик – стол?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6E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2135" y="1058832"/>
            <a:ext cx="147316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ЕДИНСТВО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476" y="6232016"/>
            <a:ext cx="339054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ЁЖ  ПРОТИВОТАНКОВЫЙ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4" name="Рисунок 13" descr="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3111" y="558766"/>
            <a:ext cx="1395332" cy="1404696"/>
          </a:xfrm>
          <a:prstGeom prst="rect">
            <a:avLst/>
          </a:prstGeom>
        </p:spPr>
      </p:pic>
      <p:pic>
        <p:nvPicPr>
          <p:cNvPr id="15" name="Рисунок 14" descr="7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3045" y="5345112"/>
            <a:ext cx="1785950" cy="1785950"/>
          </a:xfrm>
          <a:prstGeom prst="rect">
            <a:avLst/>
          </a:prstGeom>
        </p:spPr>
      </p:pic>
      <p:pic>
        <p:nvPicPr>
          <p:cNvPr id="16" name="Рисунок 15" descr="diversity2.gif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852069" y="1773212"/>
            <a:ext cx="2663896" cy="2675467"/>
          </a:xfrm>
          <a:prstGeom prst="rect">
            <a:avLst/>
          </a:prstGeom>
        </p:spPr>
      </p:pic>
      <p:pic>
        <p:nvPicPr>
          <p:cNvPr id="17" name="Рисунок 16" descr="1113564010_1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994813" y="6988186"/>
            <a:ext cx="3744454" cy="24835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9413" y="2070100"/>
            <a:ext cx="25669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большой, большой планете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Всех главней должны быть дети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Вот бы всем им мир отдать,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никто б не стал страдать.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у взрослых – войны, войны,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Хватит воевать, довольно.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Пусть синеют небеса,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Пусть творятся чудеса.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чтоб мирным небо было,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единство победило,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Жизнь цвела во всей красе,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познали счастье все.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7296150"/>
            <a:ext cx="24907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Вот ползёт колючий ёжик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Нету  ручек, нету ножек,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Знает множество дорог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Этот маленький зверёк.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взгляни: а этот ёжик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Воевать с врагами может.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Против танков этот ёж,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Нет, его не обойдёшь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 местах, где шли  сраженья,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остался без движенья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Наяву, а не во сне,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Он, как память о войне.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76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5535" y="1026286"/>
            <a:ext cx="265899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ЖЕЛЕЗНЫЙ   ВАГОН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1771" y="6208776"/>
            <a:ext cx="110613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ЗАВОДЫ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5" name="Рисунок 14" descr="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0235" y="701642"/>
            <a:ext cx="1784668" cy="1225472"/>
          </a:xfrm>
          <a:prstGeom prst="rect">
            <a:avLst/>
          </a:prstGeom>
        </p:spPr>
      </p:pic>
      <p:pic>
        <p:nvPicPr>
          <p:cNvPr id="16" name="Рисунок 15" descr="9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3045" y="5630864"/>
            <a:ext cx="1904762" cy="1904762"/>
          </a:xfrm>
          <a:prstGeom prst="rect">
            <a:avLst/>
          </a:prstGeom>
        </p:spPr>
      </p:pic>
      <p:pic>
        <p:nvPicPr>
          <p:cNvPr id="17" name="Рисунок 16" descr="__20111110_1950065477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66251" y="1773212"/>
            <a:ext cx="4021738" cy="26528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IMGi4939_7056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923375" y="6773872"/>
            <a:ext cx="3981096" cy="27733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3538" y="2066925"/>
            <a:ext cx="24701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Стоит вагон у кромки моря,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что, от поезда отстал?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Зачем поднят на пьедестал?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Вагончик не простой – он воин,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нём сотни, тысячи пробоин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так же горд и непреклонен,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Ему несут цветы, поклоны.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Ещё с войны стоит он здесь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отдаём ему мы честь.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3045" y="7416814"/>
            <a:ext cx="24701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Город наш зовут рабочим.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Анапа он, не Сочи,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Наш приморский город-порт: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Солнце, юг, но не курорт.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Всё мы можем: шифер, гильзы,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(Дым стоит над морем сизый).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Кто-то варит тёртый квас,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поить и нас, и вас.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Лечат здесь у нас вагоны,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Там корабль вздыхает сонно,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Ждёт, когда поставят в док,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Он, как видно, занемог.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7E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4945" y="915956"/>
            <a:ext cx="247991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ИМЕНЕМ  РОССИИ</a:t>
            </a:r>
          </a:p>
          <a:p>
            <a:pPr algn="ctr"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НАРЕЧЕННЫЙ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550" y="6706869"/>
            <a:ext cx="2697533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ТОРПЕДНЫЙ  КАТЕР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7" name="Рисунок 16" descr="10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797" y="1201708"/>
            <a:ext cx="1904762" cy="1650794"/>
          </a:xfrm>
          <a:prstGeom prst="rect">
            <a:avLst/>
          </a:prstGeom>
        </p:spPr>
      </p:pic>
      <p:pic>
        <p:nvPicPr>
          <p:cNvPr id="18" name="Рисунок 17" descr="11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797" y="5273674"/>
            <a:ext cx="1777778" cy="1904762"/>
          </a:xfrm>
          <a:prstGeom prst="rect">
            <a:avLst/>
          </a:prstGeom>
        </p:spPr>
      </p:pic>
      <p:pic>
        <p:nvPicPr>
          <p:cNvPr id="19" name="Рисунок 18" descr="novor_2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352003" y="1916088"/>
            <a:ext cx="3830461" cy="254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207711791.jpg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09127" y="7202500"/>
            <a:ext cx="3853214" cy="26003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3045" y="2844782"/>
            <a:ext cx="328614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Именем России наречённый,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морем, самым синим, самым Чёрным,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бухтою по имени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Цемесс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гордостью по имени цемент.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Погибал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 возрождался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трижды,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Воскресал и не боялся тризны.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Путь его и труден, и тернист,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Лезет в гору, вверх, как альпинист.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Город южный, полон новостроек,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и крепко спит и складно скроен.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рождает год от года он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Новый молодой микрорайон.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1607" y="7202500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Привет тебе, торпедный катер!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Ты мне, как друг или приятель.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 тебе я в гости прихожу: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Сейчас цветочки положу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Ты видел  всё – и смерть, и горе.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Тонул не раз в бурлящем море,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Отважных наших моряков.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вечной славы ты достоин,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Торпедный катер, катер, катер – воин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раз придём ещё сюда.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с нами будешь ты всегда.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86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9729" y="1399539"/>
            <a:ext cx="240142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КОЛОДЕЦ  ЖИЗНИ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0" name="Рисунок 9" descr="1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797" y="487328"/>
            <a:ext cx="1853968" cy="1904762"/>
          </a:xfrm>
          <a:prstGeom prst="rect">
            <a:avLst/>
          </a:prstGeom>
        </p:spPr>
      </p:pic>
      <p:pic>
        <p:nvPicPr>
          <p:cNvPr id="11" name="Рисунок 10" descr="13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797" y="4964448"/>
            <a:ext cx="1785950" cy="2213988"/>
          </a:xfrm>
          <a:prstGeom prst="rect">
            <a:avLst/>
          </a:prstGeom>
        </p:spPr>
      </p:pic>
      <p:pic>
        <p:nvPicPr>
          <p:cNvPr id="12" name="Рисунок 11" descr="1602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66317" y="2273278"/>
            <a:ext cx="3418981" cy="23255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1276jpg_9714897_2278657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637755" y="6845311"/>
            <a:ext cx="3422755" cy="28575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066383" y="6202368"/>
            <a:ext cx="246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ЛИНИЯ   ОБОРОНЫ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4500" y="2387600"/>
            <a:ext cx="280987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Водички, - просит краснофлотец,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 ста шагах всего колодец,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вот ползёт к нему смельчак,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Винтовку опустив, с плеча.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враг с  Колдун  – горы, с макушки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Всё видит – и солдат на мушке,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по ведру с водичкой – Пли!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не поднимется с земли.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Солдат погиб в Долине смерти.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Так было сотни раз, поверьте.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многим жизнь он подарил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Водой живительной поил.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1300" y="7199313"/>
            <a:ext cx="3610769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над шумным шоссе – величаво, огромно,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 завода «Октябрь» - тот рубеж обороны.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Целый год здесь стоял наш советский солдат,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Чтобы город врагу не отдать, не отдать.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немногие после вернулись домой,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Зато город не сдался израненный мой.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Зато город не сдался израненный мой.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Честно выполнен Родины строгий приказ,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фашист ни за что не прошёл на Кавказ.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сегодня на склоне Маркотха седого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Ты увидишь следы боевого былого: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Где – то памятник, где – то воронка и дот: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Здесь сражались геройски бойцы целый год.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6A8E.tmp"/>
          <p:cNvPicPr>
            <a:picLocks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561580" cy="10690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384" y="767080"/>
            <a:ext cx="79989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smtClean="0">
                <a:solidFill>
                  <a:srgbClr val="C00000"/>
                </a:solidFill>
                <a:latin typeface="Times New Roman"/>
              </a:rPr>
              <a:t>МАЯК</a:t>
            </a:r>
            <a:endParaRPr lang="ru-RU" sz="2000" b="1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003" y="5559426"/>
            <a:ext cx="3366243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14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</a:rPr>
              <a:t>НЕИЗВЕСТНЫЙ  МАТРОС</a:t>
            </a:r>
            <a:endParaRPr lang="ru-RU" sz="20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8" name="Рисунок 17" descr="1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359" y="558766"/>
            <a:ext cx="1731704" cy="1269916"/>
          </a:xfrm>
          <a:prstGeom prst="rect">
            <a:avLst/>
          </a:prstGeom>
        </p:spPr>
      </p:pic>
      <p:pic>
        <p:nvPicPr>
          <p:cNvPr id="19" name="Рисунок 18" descr="15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3045" y="5202236"/>
            <a:ext cx="1904762" cy="1714286"/>
          </a:xfrm>
          <a:prstGeom prst="rect">
            <a:avLst/>
          </a:prstGeom>
        </p:spPr>
      </p:pic>
      <p:pic>
        <p:nvPicPr>
          <p:cNvPr id="20" name="Рисунок 19" descr="9bae545c0642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994813" y="1630336"/>
            <a:ext cx="3972772" cy="27657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0_61d9f_f693c0d7_L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4209259" y="5988054"/>
            <a:ext cx="2441928" cy="3657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36550" y="1809750"/>
            <a:ext cx="2801139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Рвётся ветер – свежий, вольный,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под ним резвятся волны.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Светится во тьме маяк.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Лучший друг его – моряк.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Он в ночи, как солнца лучик,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Пробивается сквозь тучи,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Разрезал тьму и мрак,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Чтоб не сел на мель корабль.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Ты свети, свети прилежно,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Капитана мы надежды,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суда долой веди,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Проводил – другого жди.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06400" y="6969125"/>
            <a:ext cx="323056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Днём и ночью в морскую пучину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Смотришь строго, тревожно и чинно.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До сих пор – неизвестный матрос.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Где ты жил, где учился, где рос?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об этом никто не узнает.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Может, дома тебя ожидает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Поседевшая старая мать,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устала и верить и ждать?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тихой грустью глядишь с постамента,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Припорошенный  пылью цементной.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безмолвен по- прежнему ты,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 тебе все приносят цветы.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Тема204</Template>
  <TotalTime>278</TotalTime>
  <Words>2588</Words>
  <Application>Microsoft Office PowerPoint</Application>
  <PresentationFormat>Произвольный</PresentationFormat>
  <Paragraphs>536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Новороссийца</dc:title>
  <dc:creator>Полевская Э.Ю.</dc:creator>
  <dc:description>по книгам  Г. Утюгиной "Азбука Новороссийца" и "Азбука казака"</dc:description>
  <cp:lastModifiedBy>User</cp:lastModifiedBy>
  <cp:revision>64</cp:revision>
  <dcterms:created xsi:type="dcterms:W3CDTF">2013-06-03T17:52:22Z</dcterms:created>
  <dcterms:modified xsi:type="dcterms:W3CDTF">2013-06-05T09:37:39Z</dcterms:modified>
</cp:coreProperties>
</file>