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A6D6CF-3CC0-4FAC-A1DA-9EB92941235F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7414CA-63D0-481D-95C6-0E874CE88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30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Научно – методическая разработка: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«Значение малых жанров фольклора в развитии и воспитании детей раннего возраста»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7406640" cy="3192760"/>
          </a:xfrm>
        </p:spPr>
        <p:txBody>
          <a:bodyPr>
            <a:normAutofit/>
          </a:bodyPr>
          <a:lstStyle/>
          <a:p>
            <a:pPr algn="r"/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pPr algn="r"/>
            <a:r>
              <a:rPr lang="ru-RU" b="1" dirty="0" smtClean="0">
                <a:latin typeface="Monotype Corsiva" pitchFamily="66" charset="0"/>
              </a:rPr>
              <a:t>Воспитатели:</a:t>
            </a:r>
          </a:p>
          <a:p>
            <a:pPr algn="r"/>
            <a:r>
              <a:rPr lang="ru-RU" b="1" dirty="0" err="1" smtClean="0">
                <a:latin typeface="Monotype Corsiva" pitchFamily="66" charset="0"/>
              </a:rPr>
              <a:t>Индюкова</a:t>
            </a:r>
            <a:r>
              <a:rPr lang="ru-RU" b="1" dirty="0" smtClean="0">
                <a:latin typeface="Monotype Corsiva" pitchFamily="66" charset="0"/>
              </a:rPr>
              <a:t> К.С.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Карева Н.Г.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38923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Задачи: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Приучить внимательно, слушать произведения малого жанра фольклора.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Вызывать эмоциональный отклик у детей на малые жанры фольклора.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Предоставлять детям возможность договаривать слова, фразы.</a:t>
            </a:r>
          </a:p>
          <a:p>
            <a:pPr lvl="0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39" y="4293096"/>
            <a:ext cx="21131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Comic Sans MS" pitchFamily="66" charset="0"/>
              </a:rPr>
              <a:t>Учить запоминать и читать наизусть произведения.</a:t>
            </a:r>
          </a:p>
          <a:p>
            <a:pPr lvl="0"/>
            <a:r>
              <a:rPr lang="ru-RU" sz="2400" dirty="0" smtClean="0">
                <a:latin typeface="Comic Sans MS" pitchFamily="66" charset="0"/>
              </a:rPr>
              <a:t>Развивать умение рассматривать иллюстрации в книгах, формировать эстетический вкус у детей.</a:t>
            </a:r>
          </a:p>
          <a:p>
            <a:r>
              <a:rPr lang="ru-RU" sz="2400" dirty="0" smtClean="0">
                <a:latin typeface="Comic Sans MS" pitchFamily="66" charset="0"/>
              </a:rPr>
              <a:t>Воспитать нравственные качества детей: доброжелательность, трудолюбие, отзывчивость, заботливое отношение к близким людям.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567" y="4449422"/>
            <a:ext cx="3528392" cy="18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/>
          <a:lstStyle/>
          <a:p>
            <a:pPr lvl="0"/>
            <a:r>
              <a:rPr lang="ru-RU" sz="2800" dirty="0" smtClean="0">
                <a:latin typeface="Comic Sans MS" pitchFamily="66" charset="0"/>
              </a:rPr>
              <a:t>Развивать речь, обогащать словарный запас детей.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Обеспечить эмоциональное положительное общение с каждым ребёнком.</a:t>
            </a:r>
          </a:p>
          <a:p>
            <a:pPr lvl="0"/>
            <a:r>
              <a:rPr lang="ru-RU" sz="2800" dirty="0" smtClean="0">
                <a:latin typeface="Comic Sans MS" pitchFamily="66" charset="0"/>
              </a:rPr>
              <a:t>Способствовать успешной адаптации детей к детскому саду.</a:t>
            </a:r>
          </a:p>
          <a:p>
            <a:pPr lvl="0"/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21088"/>
            <a:ext cx="2279005" cy="23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Основная идея педагогической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Comic Sans MS" pitchFamily="66" charset="0"/>
              </a:rPr>
              <a:t>В общении с каждым ребёнком необходим индивидуальный подход. Тексты песен озвучиваются соответствующей интонацией: колыбельную на распев, ласково, негромко, весёлую </a:t>
            </a:r>
            <a:r>
              <a:rPr lang="ru-RU" sz="2200" dirty="0" err="1" smtClean="0">
                <a:latin typeface="Comic Sans MS" pitchFamily="66" charset="0"/>
              </a:rPr>
              <a:t>потешку</a:t>
            </a:r>
            <a:r>
              <a:rPr lang="ru-RU" sz="2200" dirty="0" smtClean="0">
                <a:latin typeface="Comic Sans MS" pitchFamily="66" charset="0"/>
              </a:rPr>
              <a:t> – задорно, с юмором, улыбкой. Систематически используя песенки, </a:t>
            </a:r>
            <a:r>
              <a:rPr lang="ru-RU" sz="2200" dirty="0" err="1" smtClean="0">
                <a:latin typeface="Comic Sans MS" pitchFamily="66" charset="0"/>
              </a:rPr>
              <a:t>заклички</a:t>
            </a:r>
            <a:r>
              <a:rPr lang="ru-RU" sz="2200" dirty="0" smtClean="0">
                <a:latin typeface="Comic Sans MS" pitchFamily="66" charset="0"/>
              </a:rPr>
              <a:t> и другие формы фольклора на занятиях и в повседневной деятельности младшие дошкольники учатся слышать речь взрослого, уважать взрослых и своих сверстников, целенаправленно наблюдать за явлениями природы.</a:t>
            </a:r>
            <a:endParaRPr lang="ru-RU" sz="2200" dirty="0">
              <a:latin typeface="Comic Sans MS" pitchFamily="66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86177"/>
            <a:ext cx="1478867" cy="19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Новизна методической разработки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      </a:t>
            </a:r>
            <a:r>
              <a:rPr lang="ru-RU" sz="2000" dirty="0" smtClean="0">
                <a:latin typeface="Comic Sans MS" pitchFamily="66" charset="0"/>
              </a:rPr>
              <a:t>Г. С. Виноградов впервые определил понятие «детский фольклор». Он считал, что «детский фольклор составляют произведения, которые не включают репертуар взрослых; это совокупность произведений, исполнителями и слушателями которых являются сами дети».</a:t>
            </a:r>
          </a:p>
          <a:p>
            <a:pPr algn="just">
              <a:buNone/>
            </a:pPr>
            <a:r>
              <a:rPr lang="ru-RU" sz="2000" dirty="0" smtClean="0">
                <a:latin typeface="Comic Sans MS" pitchFamily="66" charset="0"/>
              </a:rPr>
              <a:t>     Главное, что мы учитываем при ознакомлении детей с различными фольклорными жанрами – необходимость привнести элементы артистичности, индивидуальности в исполнении народных произведений.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19"/>
            <a:ext cx="2808312" cy="20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8392" y="2132856"/>
            <a:ext cx="6400800" cy="275346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система      работы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ГБОУ СОШ №1465  ДО №5  работает по пяти приоритетным направлениям:</a:t>
            </a:r>
          </a:p>
          <a:p>
            <a:pPr lvl="0">
              <a:buNone/>
            </a:pPr>
            <a:r>
              <a:rPr lang="ru-RU" sz="2800" dirty="0" smtClean="0">
                <a:latin typeface="Comic Sans MS" pitchFamily="66" charset="0"/>
              </a:rPr>
              <a:t>социально – личностное;</a:t>
            </a:r>
          </a:p>
          <a:p>
            <a:pPr lvl="0">
              <a:buNone/>
            </a:pPr>
            <a:r>
              <a:rPr lang="ru-RU" sz="2800" dirty="0" smtClean="0">
                <a:latin typeface="Comic Sans MS" pitchFamily="66" charset="0"/>
              </a:rPr>
              <a:t>художественно – эстетическое;</a:t>
            </a:r>
          </a:p>
          <a:p>
            <a:pPr lvl="0">
              <a:buNone/>
            </a:pPr>
            <a:r>
              <a:rPr lang="ru-RU" sz="2800" dirty="0" err="1" smtClean="0">
                <a:latin typeface="Comic Sans MS" pitchFamily="66" charset="0"/>
              </a:rPr>
              <a:t>физкультурно</a:t>
            </a:r>
            <a:r>
              <a:rPr lang="ru-RU" sz="2800" dirty="0" smtClean="0">
                <a:latin typeface="Comic Sans MS" pitchFamily="66" charset="0"/>
              </a:rPr>
              <a:t> – оздоровительное;</a:t>
            </a:r>
          </a:p>
          <a:p>
            <a:pPr lvl="0">
              <a:buNone/>
            </a:pPr>
            <a:r>
              <a:rPr lang="ru-RU" sz="2800" dirty="0" smtClean="0">
                <a:latin typeface="Comic Sans MS" pitchFamily="66" charset="0"/>
              </a:rPr>
              <a:t>социально – педагогическое;</a:t>
            </a:r>
          </a:p>
          <a:p>
            <a:pPr lvl="0">
              <a:buNone/>
            </a:pPr>
            <a:r>
              <a:rPr lang="ru-RU" sz="2800" dirty="0" smtClean="0">
                <a:latin typeface="Comic Sans MS" pitchFamily="66" charset="0"/>
              </a:rPr>
              <a:t>экологическое.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 Программа "От рождения до школы" под ред. Н.Е. </a:t>
            </a:r>
            <a:r>
              <a:rPr lang="ru-RU" sz="2800" dirty="0" err="1" smtClean="0">
                <a:latin typeface="Comic Sans MS" pitchFamily="66" charset="0"/>
              </a:rPr>
              <a:t>Вераксы</a:t>
            </a:r>
            <a:r>
              <a:rPr lang="ru-RU" sz="2800" dirty="0" smtClean="0">
                <a:latin typeface="Comic Sans MS" pitchFamily="66" charset="0"/>
              </a:rPr>
              <a:t>, огромное значение, в которой уделяется развитию гармоничной, творческой личности, и, которые предоставляются возможности для самостоятельной активности педагога.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1761166" cy="264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Методы и примеры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Знакомство с малыми жанрами фольклора осуществляется через:</a:t>
            </a:r>
          </a:p>
          <a:p>
            <a:r>
              <a:rPr lang="ru-RU" sz="2400" dirty="0" smtClean="0">
                <a:latin typeface="Comic Sans MS" pitchFamily="66" charset="0"/>
              </a:rPr>
              <a:t>специально-организованное обучение – на занятиях по развитию речи, познавательному развитию, рисованию, лепке, конструированию, музыке, физкультуре</a:t>
            </a:r>
          </a:p>
          <a:p>
            <a:r>
              <a:rPr lang="ru-RU" sz="2400" dirty="0" smtClean="0">
                <a:latin typeface="Comic Sans MS" pitchFamily="66" charset="0"/>
              </a:rPr>
              <a:t>совместную деятельность с детьми – режимные моменты, наблюдения, игру, индивидуальную работу.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811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    В процессе приобщения ребёнка к ценностям народной культуры нельзя обособленно рассматривать приёмы и методы педагогического воздействия, следует говорить о едином системе целей, содержания, форм и методов деятельности, направленной на освоение традиционных культурных ценностей ребёнком с самого раннего детства.</a:t>
            </a:r>
          </a:p>
          <a:p>
            <a:pPr algn="just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3393841" cy="21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Monotype Corsiva" pitchFamily="66" charset="0"/>
              </a:rPr>
              <a:t>Детский фольклор – это особая часть народной культуры, которая выполняет важнейшую роль в жизни каждого народа.</a:t>
            </a:r>
          </a:p>
          <a:p>
            <a:pPr algn="just">
              <a:buNone/>
            </a:pPr>
            <a:endParaRPr lang="ru-RU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2688876" cy="300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Специально – организованное обучение мы осуществляем главным образом на занятиях, таких как: развитие речи, знакомство с окружающим миром, рисование, лепка, конструирование, музыка, физкультура.</a:t>
            </a:r>
          </a:p>
          <a:p>
            <a:pPr algn="just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27090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356992"/>
            <a:ext cx="360568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Младшие дошкольники особенно внимательны к звукам человеческой речи. Поэтому на занятиях по развитию необходимо развивать слух. </a:t>
            </a:r>
          </a:p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В восприятии  речи воспитателя дети проходят несколько этапов: в начале они реагируют на интонацию, затем значимость приобретает для них ритм, и только потом начинают понимать значение слов.</a:t>
            </a:r>
          </a:p>
          <a:p>
            <a:pPr algn="just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2708201" cy="24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Например, занятие по развитию речи на тему «Чтение русской народной сказки «Курочка ряба» (см.приложение)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074715" cy="303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потешка «Курочка – </a:t>
            </a:r>
            <a:r>
              <a:rPr lang="ru-RU" dirty="0" err="1" smtClean="0"/>
              <a:t>рябушечка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Курочка – </a:t>
            </a:r>
            <a:r>
              <a:rPr lang="ru-RU" dirty="0" err="1" smtClean="0"/>
              <a:t>рябушечка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Куда ты пошла?</a:t>
            </a:r>
          </a:p>
          <a:p>
            <a:pPr>
              <a:buNone/>
            </a:pPr>
            <a:r>
              <a:rPr lang="ru-RU" dirty="0" smtClean="0"/>
              <a:t>- На речку.</a:t>
            </a:r>
          </a:p>
          <a:p>
            <a:pPr>
              <a:buNone/>
            </a:pPr>
            <a:r>
              <a:rPr lang="ru-RU" dirty="0" smtClean="0"/>
              <a:t>- Курочка – </a:t>
            </a:r>
            <a:r>
              <a:rPr lang="ru-RU" dirty="0" err="1" smtClean="0"/>
              <a:t>рябушечка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Зачем ты пошла?</a:t>
            </a:r>
          </a:p>
          <a:p>
            <a:pPr>
              <a:buNone/>
            </a:pPr>
            <a:r>
              <a:rPr lang="ru-RU" dirty="0" smtClean="0"/>
              <a:t>- За водичкой.</a:t>
            </a:r>
          </a:p>
          <a:p>
            <a:pPr>
              <a:buNone/>
            </a:pPr>
            <a:r>
              <a:rPr lang="ru-RU" dirty="0" smtClean="0"/>
              <a:t>- Курочка – </a:t>
            </a:r>
            <a:r>
              <a:rPr lang="ru-RU" dirty="0" err="1" smtClean="0"/>
              <a:t>рябушечка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Зачем тебе водичка?</a:t>
            </a:r>
          </a:p>
          <a:p>
            <a:pPr>
              <a:buNone/>
            </a:pPr>
            <a:r>
              <a:rPr lang="ru-RU" dirty="0" smtClean="0"/>
              <a:t>- Цыпляток поить.</a:t>
            </a:r>
          </a:p>
          <a:p>
            <a:pPr>
              <a:buNone/>
            </a:pPr>
            <a:r>
              <a:rPr lang="ru-RU" dirty="0" smtClean="0"/>
              <a:t>- Курочка – </a:t>
            </a:r>
            <a:r>
              <a:rPr lang="ru-RU" dirty="0" err="1" smtClean="0"/>
              <a:t>рябушечка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Как цыплятки просят пить?</a:t>
            </a:r>
          </a:p>
          <a:p>
            <a:pPr>
              <a:buNone/>
            </a:pPr>
            <a:r>
              <a:rPr lang="ru-RU" dirty="0" smtClean="0"/>
              <a:t>- Пи – </a:t>
            </a:r>
            <a:r>
              <a:rPr lang="ru-RU" dirty="0" err="1" smtClean="0"/>
              <a:t>пи</a:t>
            </a:r>
            <a:r>
              <a:rPr lang="ru-RU" dirty="0" smtClean="0"/>
              <a:t> – </a:t>
            </a:r>
            <a:r>
              <a:rPr lang="ru-RU" dirty="0" err="1" smtClean="0"/>
              <a:t>пи</a:t>
            </a:r>
            <a:r>
              <a:rPr lang="ru-RU" dirty="0" smtClean="0"/>
              <a:t> – </a:t>
            </a:r>
            <a:r>
              <a:rPr lang="ru-RU" dirty="0" err="1" smtClean="0"/>
              <a:t>пи</a:t>
            </a:r>
            <a:r>
              <a:rPr lang="ru-RU" dirty="0" smtClean="0"/>
              <a:t> – </a:t>
            </a:r>
            <a:r>
              <a:rPr lang="ru-RU" dirty="0" err="1" smtClean="0"/>
              <a:t>пи</a:t>
            </a:r>
            <a:r>
              <a:rPr lang="ru-RU" dirty="0" smtClean="0"/>
              <a:t> – </a:t>
            </a:r>
            <a:r>
              <a:rPr lang="ru-RU" dirty="0" err="1" smtClean="0"/>
              <a:t>пи</a:t>
            </a:r>
            <a:r>
              <a:rPr lang="ru-RU" dirty="0" smtClean="0"/>
              <a:t>»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чешская песенка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«Курочка моя,</a:t>
            </a:r>
          </a:p>
          <a:p>
            <a:pPr>
              <a:buNone/>
            </a:pPr>
            <a:r>
              <a:rPr lang="ru-RU" dirty="0" smtClean="0"/>
              <a:t>Умница моя,</a:t>
            </a:r>
          </a:p>
          <a:p>
            <a:pPr>
              <a:buNone/>
            </a:pPr>
            <a:r>
              <a:rPr lang="ru-RU" dirty="0" smtClean="0"/>
              <a:t>Вот пшено, водичка,</a:t>
            </a:r>
          </a:p>
          <a:p>
            <a:pPr>
              <a:buNone/>
            </a:pPr>
            <a:r>
              <a:rPr lang="ru-RU" dirty="0" smtClean="0"/>
              <a:t>Дай, ты мне яичко,</a:t>
            </a:r>
          </a:p>
          <a:p>
            <a:pPr>
              <a:buNone/>
            </a:pPr>
            <a:r>
              <a:rPr lang="ru-RU" dirty="0" smtClean="0"/>
              <a:t>Умница моя!»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3219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   Использование потешки и песенки помогает детям усвоить содержание занятия, создает эмоциональный настрой. </a:t>
            </a:r>
          </a:p>
          <a:p>
            <a:pPr algn="just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1703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занятие по ознакомлению окружающим миром на тему «Купание куклы Кати»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используется потешка:</a:t>
            </a:r>
          </a:p>
          <a:p>
            <a:pPr>
              <a:buNone/>
            </a:pPr>
            <a:r>
              <a:rPr lang="ru-RU" dirty="0" smtClean="0"/>
              <a:t>«Кукла в ванночке не плачет,</a:t>
            </a:r>
          </a:p>
          <a:p>
            <a:pPr>
              <a:buNone/>
            </a:pPr>
            <a:r>
              <a:rPr lang="ru-RU" dirty="0" smtClean="0"/>
              <a:t>Посидит хоть целый час.</a:t>
            </a:r>
          </a:p>
          <a:p>
            <a:pPr>
              <a:buNone/>
            </a:pPr>
            <a:r>
              <a:rPr lang="ru-RU" dirty="0" smtClean="0"/>
              <a:t>- Любит кукла! Это значит</a:t>
            </a:r>
          </a:p>
          <a:p>
            <a:pPr>
              <a:buNone/>
            </a:pPr>
            <a:r>
              <a:rPr lang="ru-RU" dirty="0" smtClean="0"/>
              <a:t>- Кукла умница у нас!»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05064"/>
            <a:ext cx="2525415" cy="25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занятие по лепке на тему «Зёрнышки»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песенка «Птичка»: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«Маленькая птичка 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Прилетела к нам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Маленькая птичка,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Зёрнышки я дам.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Маленькая птичка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Зёрнышки клюёт.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Маленькая птичка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Песенки поёт».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2808312" cy="294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занятие по лепке на тему «Улитка»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приговорка: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«Улитка, улитка,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Выпусти рога.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Дам пирога.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Масляного, </a:t>
            </a:r>
            <a:r>
              <a:rPr lang="ru-RU" sz="2400" dirty="0" err="1" smtClean="0">
                <a:latin typeface="Comic Sans MS" pitchFamily="66" charset="0"/>
              </a:rPr>
              <a:t>примасляного</a:t>
            </a:r>
            <a:r>
              <a:rPr lang="ru-RU" sz="2400" dirty="0" smtClean="0">
                <a:latin typeface="Comic Sans MS" pitchFamily="66" charset="0"/>
              </a:rPr>
              <a:t>».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2887139" cy="243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занятие по рисованию на тему «Дождик»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«Дождик, дождик, веселей,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Капай, капай, не жалей!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Только нас не замочи,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Зря в окошко не стучи!»</a:t>
            </a:r>
          </a:p>
          <a:p>
            <a:pPr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89040"/>
            <a:ext cx="3384376" cy="26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Monotype Corsiva" pitchFamily="66" charset="0"/>
              </a:rPr>
              <a:t>Произведения детского фольклора помогают становлению и развитию личности каждого вновь появившегося на свет человека, освоению им культурных богатств, предшествующих поколений, что обеспечивает преемственность и сохранность духовного облика народа.</a:t>
            </a:r>
          </a:p>
          <a:p>
            <a:pPr algn="just">
              <a:buNone/>
            </a:pPr>
            <a:endParaRPr lang="ru-RU" sz="2800" b="1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2376264" cy="304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Comic Sans MS" pitchFamily="66" charset="0"/>
              </a:rPr>
              <a:t>Огромную роль малые жанры фольклора играют в физическом воспитании детей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Comic Sans MS" pitchFamily="66" charset="0"/>
              </a:rPr>
              <a:t>занятии физкультуры мы приглашаем словами песенки: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«Зашагали ножки, топ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Прямо по дорожке, топ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Ну-ка, веселее, топ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 -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Вот как мы умеем, топ -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Топают сапожки, топ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Это наши ножки, топ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топ</a:t>
            </a:r>
            <a:r>
              <a:rPr lang="ru-RU" sz="2400" dirty="0" smtClean="0">
                <a:latin typeface="Comic Sans MS" pitchFamily="66" charset="0"/>
              </a:rPr>
              <a:t>!»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3159869" cy="21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    Главное, мы считаем, что должен учесть воспитатель при ознакомлении воспитанников с различными фольклорными жанрами, необходимость привнести элементы артистичности, индивидуальности в исполнении народных произведений. Тогда занятия будут проходить, как яркое общение с ребёнком, на глазах которого разыгрывается красочное действо.</a:t>
            </a:r>
          </a:p>
          <a:p>
            <a:pPr algn="just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3024336" cy="201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Мир потешек очень разнообразен: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05064"/>
            <a:ext cx="1905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3390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04864"/>
            <a:ext cx="20938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    При помощи потешек у дошкольников легче выработать привычку соблюдать гигиенические нормы мыть руки, расчёсывать волосы, пользоваться носовым платком. </a:t>
            </a:r>
          </a:p>
          <a:p>
            <a:pPr algn="just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3670723" cy="27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В адаптационный период очень важна правильная организация питания: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«Умница Катенька,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Ешь кашу сладенькую,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Вкусную, пушистую,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Мягкую, душистую!»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2095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Перед сном: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песенка «Спят усталые игрушки».</a:t>
            </a:r>
          </a:p>
          <a:p>
            <a:r>
              <a:rPr lang="ru-RU" sz="2400" dirty="0" smtClean="0">
                <a:latin typeface="Comic Sans MS" pitchFamily="66" charset="0"/>
              </a:rPr>
              <a:t>Потешка: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«Спят котята на окошке,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Спит собака на дорожке,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Спят козлята на лугу,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Солнце рыжее в стогу,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Спи, </a:t>
            </a:r>
            <a:r>
              <a:rPr lang="ru-RU" sz="2400" dirty="0" err="1" smtClean="0">
                <a:latin typeface="Comic Sans MS" pitchFamily="66" charset="0"/>
              </a:rPr>
              <a:t>Валюшка</a:t>
            </a:r>
            <a:r>
              <a:rPr lang="ru-RU" sz="2400" dirty="0" smtClean="0">
                <a:latin typeface="Comic Sans MS" pitchFamily="66" charset="0"/>
              </a:rPr>
              <a:t>, ты устала,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Песню я начну сначала».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0"/>
            <a:ext cx="2921302" cy="194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Для одевания</a:t>
            </a:r>
            <a:r>
              <a:rPr lang="ru-RU" sz="3200" dirty="0" smtClean="0">
                <a:latin typeface="Comic Sans MS" pitchFamily="66" charset="0"/>
              </a:rPr>
              <a:t>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«Таня варежку надела.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«Ой, куда я пальчик дела?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Пальчик в домик не попал!»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Таня варежку сняла,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Таня пальчик свой нашла».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35643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Организуя наблюдения с детьми: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 «Солнышко, Солнышко,</a:t>
            </a:r>
          </a:p>
          <a:p>
            <a:pPr>
              <a:buNone/>
            </a:pPr>
            <a:r>
              <a:rPr lang="ru-RU" sz="2800" dirty="0" err="1" smtClean="0">
                <a:latin typeface="Comic Sans MS" pitchFamily="66" charset="0"/>
              </a:rPr>
              <a:t>Колоколнышко</a:t>
            </a:r>
            <a:r>
              <a:rPr lang="ru-RU" sz="2800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Не пеки за реку,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Пеки к нам в окно,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Будет нам тепло!»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если кто-то из детей упал или ударился: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У собачки не боли, 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У кошки не боли,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 И у Артёма заживи».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146863" cy="28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Детский фольклор даёт ребёнку выработанные временем словесно – поэтические средства, необходимые ему для выражения в художественной форме особого, детского видения мира, порождённого возрастными психическими особенностями.</a:t>
            </a:r>
          </a:p>
          <a:p>
            <a:pPr algn="just">
              <a:buNone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77072"/>
            <a:ext cx="34536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Для проведения прогулки по детскому саду 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«Гудит автобус у ворот;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Скорее, маленький народ!</a:t>
            </a:r>
          </a:p>
          <a:p>
            <a:pPr>
              <a:buNone/>
            </a:pPr>
            <a:r>
              <a:rPr lang="ru-RU" sz="2400" dirty="0" err="1" smtClean="0">
                <a:latin typeface="Comic Sans MS" pitchFamily="66" charset="0"/>
              </a:rPr>
              <a:t>Ду</a:t>
            </a:r>
            <a:r>
              <a:rPr lang="ru-RU" sz="2400" dirty="0" smtClean="0">
                <a:latin typeface="Comic Sans MS" pitchFamily="66" charset="0"/>
              </a:rPr>
              <a:t> – </a:t>
            </a:r>
            <a:r>
              <a:rPr lang="ru-RU" sz="2400" dirty="0" err="1" smtClean="0">
                <a:latin typeface="Comic Sans MS" pitchFamily="66" charset="0"/>
              </a:rPr>
              <a:t>ду</a:t>
            </a:r>
            <a:r>
              <a:rPr lang="ru-RU" sz="2400" dirty="0" smtClean="0">
                <a:latin typeface="Comic Sans MS" pitchFamily="66" charset="0"/>
              </a:rPr>
              <a:t>!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Я жду давно!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Он собирает всех ребят,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Чтоб отвезти гулять их в сад».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84712"/>
            <a:ext cx="3597951" cy="27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 формировании навыков самообслуживания: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«Постираем кукле платье,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Чисто, чисто!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А расчёску возьмём</a:t>
            </a: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И причёску наведём».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2592288" cy="316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Развитие ручной умелости влияет на уровень развития речи и умственных способностей детей: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«Жили были зайчики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На лесной опушке,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Жили были зайчики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В беленькой избушке.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Мыли свои ушки,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Мыли свои лапочки,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Наряжались зайчики,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Надевали тапочки».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71561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Работа с родителями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77072"/>
            <a:ext cx="2783750" cy="19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В своей работе по ознакомление детей с малыми жанрами фольклора мы работаем в тесном сотрудничестве с родителями. Без родителей нам не удалось бы добиться хороших результатов. Для достижения цели мы используем коллективные и индивидуальные формы работы с родителями.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19"/>
            <a:ext cx="2160240" cy="209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Материал для стенда: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   «Родители – книга – ребёнок» </a:t>
            </a:r>
          </a:p>
          <a:p>
            <a:r>
              <a:rPr lang="ru-RU" sz="2400" dirty="0" smtClean="0">
                <a:latin typeface="Comic Sans MS" pitchFamily="66" charset="0"/>
              </a:rPr>
              <a:t>Список по ознакомлению детей 2-3 лет с произведениями художественной литературы</a:t>
            </a:r>
          </a:p>
          <a:p>
            <a:r>
              <a:rPr lang="ru-RU" sz="2400" dirty="0" smtClean="0">
                <a:latin typeface="Comic Sans MS" pitchFamily="66" charset="0"/>
              </a:rPr>
              <a:t>«Колыбельные песенки для детей» </a:t>
            </a:r>
          </a:p>
          <a:p>
            <a:r>
              <a:rPr lang="ru-RU" sz="2400" dirty="0" smtClean="0">
                <a:latin typeface="Comic Sans MS" pitchFamily="66" charset="0"/>
              </a:rPr>
              <a:t>«Русские народные потешки, песенки в жизни малышей»</a:t>
            </a:r>
          </a:p>
          <a:p>
            <a:r>
              <a:rPr lang="ru-RU" sz="2400" dirty="0" smtClean="0">
                <a:latin typeface="Comic Sans MS" pitchFamily="66" charset="0"/>
              </a:rPr>
              <a:t>консультацию  «Подбор упражнений, пальчиковых игр» </a:t>
            </a:r>
          </a:p>
          <a:p>
            <a:pPr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81128"/>
            <a:ext cx="3136900" cy="20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 заключение…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При работе над данной темой, просматривая методическую литературу, анализируя свою деятельность, мы еще раз убедились в правильности выбранного направления – значение малых жанров фольклора в жизни малышей 2 - 3 лет.  Именно в детском саду начинает складываться начитанность. У воспитанников прослеживается интерес к литературе.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3384376" cy="255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Воспитание вдумчивого, чуткого читателя - процесс длительный и сложный, состоящий из ряда этапов, каждому из которых соответствуют свои задачи. Исключить из этого процесса период дошкольного детства невозможно, поскольку он крепчайшими нитями связан с последующими ступенями литературного образования и во многом определяет их.</a:t>
            </a:r>
          </a:p>
          <a:p>
            <a:pPr algn="just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65103"/>
            <a:ext cx="3672408" cy="228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 дальнейшем…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Comic Sans MS" pitchFamily="66" charset="0"/>
              </a:rPr>
              <a:t>К. Д. Ушинский подчёркивал, что литература, с которой впервые встречается ребёнок, должна ввести его «в мир народной мысли, народного чувства, народной жизни, в область народного духа»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1"/>
            <a:ext cx="1728192" cy="231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Comic Sans MS" pitchFamily="66" charset="0"/>
              </a:rPr>
              <a:t>продолжать работу по воспитанию любви к книгам, к малым жанрам фольклора</a:t>
            </a:r>
          </a:p>
          <a:p>
            <a:pPr algn="just"/>
            <a:r>
              <a:rPr lang="ru-RU" sz="2400" dirty="0" smtClean="0">
                <a:latin typeface="Comic Sans MS" pitchFamily="66" charset="0"/>
              </a:rPr>
              <a:t>подбор песенок, потешек, </a:t>
            </a:r>
            <a:r>
              <a:rPr lang="ru-RU" sz="2400" dirty="0" err="1" smtClean="0">
                <a:latin typeface="Comic Sans MS" pitchFamily="66" charset="0"/>
              </a:rPr>
              <a:t>закличек</a:t>
            </a:r>
            <a:endParaRPr lang="ru-RU" sz="2400" dirty="0" smtClean="0"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latin typeface="Comic Sans MS" pitchFamily="66" charset="0"/>
              </a:rPr>
              <a:t>пополнить театральный уголок разными видами театра </a:t>
            </a:r>
          </a:p>
          <a:p>
            <a:pPr algn="just"/>
            <a:r>
              <a:rPr lang="ru-RU" sz="2400" dirty="0" smtClean="0">
                <a:latin typeface="Comic Sans MS" pitchFamily="66" charset="0"/>
              </a:rPr>
              <a:t>привлекать их к совместным играм в группе</a:t>
            </a:r>
          </a:p>
          <a:p>
            <a:pPr algn="just"/>
            <a:r>
              <a:rPr lang="ru-RU" sz="2400" dirty="0" smtClean="0">
                <a:latin typeface="Comic Sans MS" pitchFamily="66" charset="0"/>
              </a:rPr>
              <a:t>знакомить с важностью приобщения детей к произведениям малых жанров фольклора в домашних условиях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2736304" cy="206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Детский фольклор – это специфическая область народного искусства. Его содержание, жанровый состав, выбор художественных средств и образов определяются детским мировоззрением. Функционирование детского фольклора тесно связано с игрой.</a:t>
            </a:r>
          </a:p>
          <a:p>
            <a:pPr algn="just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2079966" cy="27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Comic Sans MS" pitchFamily="66" charset="0"/>
              </a:rPr>
              <a:t>Фольклорные произведения оказывают благотворное влияние на общение. Доброжелательные подтрунивания, тонкий юмор потешек, дразнилок, считалок – эффективное средство педагогического воздействия, хорошее «лекарство» против лени, трусости, упрямства, капризов, эгоизма.</a:t>
            </a:r>
          </a:p>
          <a:p>
            <a:pPr algn="just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933056"/>
            <a:ext cx="2044516" cy="23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412776"/>
            <a:ext cx="8151608" cy="347354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     </a:t>
            </a:r>
            <a:r>
              <a:rPr lang="ru-RU" sz="4800" dirty="0" smtClean="0">
                <a:latin typeface="Monotype Corsiva" pitchFamily="66" charset="0"/>
              </a:rPr>
              <a:t>     Цели   и   задачи                                     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                  методической 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                       разработки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2578392" y="102108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Comic Sans MS" pitchFamily="66" charset="0"/>
              </a:rPr>
              <a:t>Цель:</a:t>
            </a:r>
            <a:r>
              <a:rPr lang="ru-RU" sz="2800" dirty="0" smtClean="0">
                <a:latin typeface="Comic Sans MS" pitchFamily="66" charset="0"/>
              </a:rPr>
              <a:t> раскрыть перед детьми раннего возраста мир человеческих чувств, вызывая интерес к личности, к внутреннему миру героя через малые жанры фольклора</a:t>
            </a:r>
          </a:p>
          <a:p>
            <a:pPr algn="just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3395084" cy="22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1603</Words>
  <Application>Microsoft Office PowerPoint</Application>
  <PresentationFormat>Экран (4:3)</PresentationFormat>
  <Paragraphs>176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Солнцестояние</vt:lpstr>
      <vt:lpstr>Научно – методическая разработка: «Значение малых жанров фольклора в развитии и воспитании детей раннего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Цели   и   задачи                                                         методической                          разработки </vt:lpstr>
      <vt:lpstr>Слайд 9</vt:lpstr>
      <vt:lpstr>Слайд 10</vt:lpstr>
      <vt:lpstr>Слайд 11</vt:lpstr>
      <vt:lpstr>Слайд 12</vt:lpstr>
      <vt:lpstr>Основная идея педагогической деятельности </vt:lpstr>
      <vt:lpstr>Новизна методической разработки </vt:lpstr>
      <vt:lpstr>система      работы</vt:lpstr>
      <vt:lpstr>Слайд 16</vt:lpstr>
      <vt:lpstr>Слайд 17</vt:lpstr>
      <vt:lpstr>Методы и примеры работы. </vt:lpstr>
      <vt:lpstr>Слайд 19</vt:lpstr>
      <vt:lpstr>Слайд 20</vt:lpstr>
      <vt:lpstr>Слайд 21</vt:lpstr>
      <vt:lpstr>Слайд 22</vt:lpstr>
      <vt:lpstr>потешка «Курочка – рябушечка»</vt:lpstr>
      <vt:lpstr>чешская песенка </vt:lpstr>
      <vt:lpstr>Слайд 25</vt:lpstr>
      <vt:lpstr>занятие по ознакомлению окружающим миром на тему «Купание куклы Кати»</vt:lpstr>
      <vt:lpstr>занятие по лепке на тему «Зёрнышки»</vt:lpstr>
      <vt:lpstr>занятие по лепке на тему «Улитка»</vt:lpstr>
      <vt:lpstr>занятие по рисованию на тему «Дождик» </vt:lpstr>
      <vt:lpstr>Слайд 30</vt:lpstr>
      <vt:lpstr>занятии физкультуры мы приглашаем словами песенки: </vt:lpstr>
      <vt:lpstr>Слайд 32</vt:lpstr>
      <vt:lpstr>Слайд 33</vt:lpstr>
      <vt:lpstr>Слайд 34</vt:lpstr>
      <vt:lpstr>Слайд 35</vt:lpstr>
      <vt:lpstr>Перед сном:</vt:lpstr>
      <vt:lpstr>Для одевания:</vt:lpstr>
      <vt:lpstr>Организуя наблюдения с детьми:</vt:lpstr>
      <vt:lpstr>если кто-то из детей упал или ударился:</vt:lpstr>
      <vt:lpstr>Для проведения прогулки по детскому саду :</vt:lpstr>
      <vt:lpstr>В формировании навыков самообслуживания:</vt:lpstr>
      <vt:lpstr>Развитие ручной умелости влияет на уровень развития речи и умственных способностей детей:</vt:lpstr>
      <vt:lpstr>Работа с родителями </vt:lpstr>
      <vt:lpstr>Слайд 44</vt:lpstr>
      <vt:lpstr>Слайд 45</vt:lpstr>
      <vt:lpstr>В заключение…</vt:lpstr>
      <vt:lpstr>Слайд 47</vt:lpstr>
      <vt:lpstr>Слайд 48</vt:lpstr>
      <vt:lpstr>В дальнейшем…</vt:lpstr>
      <vt:lpstr>Слайд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apple</dc:creator>
  <cp:lastModifiedBy>apple</cp:lastModifiedBy>
  <cp:revision>34</cp:revision>
  <dcterms:created xsi:type="dcterms:W3CDTF">2013-12-22T19:51:05Z</dcterms:created>
  <dcterms:modified xsi:type="dcterms:W3CDTF">2013-12-23T03:53:26Z</dcterms:modified>
</cp:coreProperties>
</file>