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624" autoAdjust="0"/>
  </p:normalViewPr>
  <p:slideViewPr>
    <p:cSldViewPr>
      <p:cViewPr varScale="1">
        <p:scale>
          <a:sx n="69" d="100"/>
          <a:sy n="69" d="100"/>
        </p:scale>
        <p:origin x="-58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B0B88DF-E59F-4EDB-B362-4E21019DDF26}" type="datetimeFigureOut">
              <a:rPr lang="ru-RU" smtClean="0"/>
              <a:pPr/>
              <a:t>14.03.2015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54563B-4C44-400E-88A9-10C8B5C8871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B0B88DF-E59F-4EDB-B362-4E21019DDF26}" type="datetimeFigureOut">
              <a:rPr lang="ru-RU" smtClean="0"/>
              <a:pPr/>
              <a:t>14.03.2015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54563B-4C44-400E-88A9-10C8B5C8871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B0B88DF-E59F-4EDB-B362-4E21019DDF26}" type="datetimeFigureOut">
              <a:rPr lang="ru-RU" smtClean="0"/>
              <a:pPr/>
              <a:t>14.03.2015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54563B-4C44-400E-88A9-10C8B5C8871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B0B88DF-E59F-4EDB-B362-4E21019DDF26}" type="datetimeFigureOut">
              <a:rPr lang="ru-RU" smtClean="0"/>
              <a:pPr/>
              <a:t>14.03.2015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54563B-4C44-400E-88A9-10C8B5C8871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B0B88DF-E59F-4EDB-B362-4E21019DDF26}" type="datetimeFigureOut">
              <a:rPr lang="ru-RU" smtClean="0"/>
              <a:pPr/>
              <a:t>14.03.2015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54563B-4C44-400E-88A9-10C8B5C8871B}"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B0B88DF-E59F-4EDB-B362-4E21019DDF26}" type="datetimeFigureOut">
              <a:rPr lang="ru-RU" smtClean="0"/>
              <a:pPr/>
              <a:t>14.03.2015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054563B-4C44-400E-88A9-10C8B5C8871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B0B88DF-E59F-4EDB-B362-4E21019DDF26}" type="datetimeFigureOut">
              <a:rPr lang="ru-RU" smtClean="0"/>
              <a:pPr/>
              <a:t>14.03.2015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054563B-4C44-400E-88A9-10C8B5C8871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B0B88DF-E59F-4EDB-B362-4E21019DDF26}" type="datetimeFigureOut">
              <a:rPr lang="ru-RU" smtClean="0"/>
              <a:pPr/>
              <a:t>14.03.2015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054563B-4C44-400E-88A9-10C8B5C8871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B0B88DF-E59F-4EDB-B362-4E21019DDF26}" type="datetimeFigureOut">
              <a:rPr lang="ru-RU" smtClean="0"/>
              <a:pPr/>
              <a:t>14.03.2015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054563B-4C44-400E-88A9-10C8B5C8871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B0B88DF-E59F-4EDB-B362-4E21019DDF26}" type="datetimeFigureOut">
              <a:rPr lang="ru-RU" smtClean="0"/>
              <a:pPr/>
              <a:t>14.03.2015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054563B-4C44-400E-88A9-10C8B5C8871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B0B88DF-E59F-4EDB-B362-4E21019DDF26}" type="datetimeFigureOut">
              <a:rPr lang="ru-RU" smtClean="0"/>
              <a:pPr/>
              <a:t>14.03.2015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054563B-4C44-400E-88A9-10C8B5C8871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0B88DF-E59F-4EDB-B362-4E21019DDF26}" type="datetimeFigureOut">
              <a:rPr lang="ru-RU" smtClean="0"/>
              <a:pPr/>
              <a:t>14.03.2015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54563B-4C44-400E-88A9-10C8B5C8871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Развитие речи детей.</a:t>
            </a:r>
            <a:endParaRPr lang="ru-RU" dirty="0"/>
          </a:p>
        </p:txBody>
      </p:sp>
      <p:sp>
        <p:nvSpPr>
          <p:cNvPr id="3" name="Содержимое 2"/>
          <p:cNvSpPr>
            <a:spLocks noGrp="1"/>
          </p:cNvSpPr>
          <p:nvPr>
            <p:ph idx="1"/>
          </p:nvPr>
        </p:nvSpPr>
        <p:spPr>
          <a:xfrm>
            <a:off x="457200" y="1600200"/>
            <a:ext cx="7776000" cy="3986640"/>
          </a:xfrm>
        </p:spPr>
        <p:txBody>
          <a:bodyPr>
            <a:normAutofit fontScale="25000" lnSpcReduction="20000"/>
          </a:bodyPr>
          <a:lstStyle/>
          <a:p>
            <a:r>
              <a:rPr lang="ru-RU" dirty="0"/>
              <a:t>Особенности развития речи детей младшей группы.</a:t>
            </a:r>
          </a:p>
          <a:p>
            <a:r>
              <a:rPr lang="ru-RU" dirty="0"/>
              <a:t> </a:t>
            </a:r>
          </a:p>
          <a:p>
            <a:r>
              <a:rPr lang="ru-RU" dirty="0"/>
              <a:t>   Весь уклад жизни детского сада способствует развитию речи детей. Работа по обогащению знаний и представлений дошкольников во всех сферах их деятельности (игровой, бытовой, образовательной - занятия изобразительной деятельностью, музыкальные, по формированию элементарных математических представлений и т.п.) и развитию речи неразрывно связаны.</a:t>
            </a:r>
          </a:p>
          <a:p>
            <a:r>
              <a:rPr lang="ru-RU" dirty="0"/>
              <a:t>   Одна из сложных задач - научить детей употреблять в речи имена существительные в форме множественного числа именительного и родительного падежей. Для её решения богатые возможности представляют бытовые процессы.</a:t>
            </a:r>
          </a:p>
          <a:p>
            <a:r>
              <a:rPr lang="ru-RU" dirty="0"/>
              <a:t>   Младшие дошкольники осваивают и учатся использовать в своей речи обобщающие слова, называть конкретные предметы, входящие в группу и указывать их признак, позволяющий объединить те или иные объекты, разные по названию и внешнему виду.</a:t>
            </a:r>
          </a:p>
          <a:p>
            <a:r>
              <a:rPr lang="ru-RU" dirty="0"/>
              <a:t>   Для речи ребёнка 3-4 лет характерно постепенное усложнение предложений, увеличивается количество слов и усложняется содержание. В основе этого процесса лежит рост активного словаря. Для того, чтобы ребёнок мог выразить мысль в виде предложения, маленького рассказа, его надо учить наблюдать, выделять главное в предметах и явлениях, устанавливать между ними временные и причинно-следственные отношения.</a:t>
            </a:r>
          </a:p>
          <a:p>
            <a:r>
              <a:rPr lang="ru-RU" dirty="0"/>
              <a:t>   Дети во многом копируют взрослых, поэтому их речь должна быть грамотной, эмоциональной, образной. Следует избегать многословия, иначе ребёнок улавливает лишь смысл высказывания, форма ускользает от его внимания.</a:t>
            </a:r>
          </a:p>
          <a:p>
            <a:r>
              <a:rPr lang="ru-RU" dirty="0"/>
              <a:t>   Перечислим виды работы, которые можно использовать для обогащения речи детей:</a:t>
            </a:r>
          </a:p>
          <a:p>
            <a:r>
              <a:rPr lang="ru-RU" dirty="0"/>
              <a:t>- рассказ ребёнка об увиденном (в парке, на прогулке)</a:t>
            </a:r>
          </a:p>
          <a:p>
            <a:r>
              <a:rPr lang="ru-RU" dirty="0"/>
              <a:t>- </a:t>
            </a:r>
            <a:r>
              <a:rPr lang="ru-RU" dirty="0" err="1"/>
              <a:t>договаривание</a:t>
            </a:r>
            <a:r>
              <a:rPr lang="ru-RU" dirty="0"/>
              <a:t> предложения, взятого из знакомого художественного  </a:t>
            </a:r>
          </a:p>
          <a:p>
            <a:r>
              <a:rPr lang="ru-RU" dirty="0"/>
              <a:t>  произведения или рассказа</a:t>
            </a:r>
          </a:p>
          <a:p>
            <a:r>
              <a:rPr lang="ru-RU" dirty="0"/>
              <a:t>   Это могут быть сложносочинённые или сложноподчинённые предложения с союзами </a:t>
            </a:r>
            <a:r>
              <a:rPr lang="ru-RU" i="1" dirty="0"/>
              <a:t>чтобы</a:t>
            </a:r>
            <a:r>
              <a:rPr lang="ru-RU" dirty="0"/>
              <a:t>, </a:t>
            </a:r>
            <a:r>
              <a:rPr lang="ru-RU" i="1" dirty="0"/>
              <a:t>как</a:t>
            </a:r>
            <a:r>
              <a:rPr lang="ru-RU" dirty="0"/>
              <a:t>, </a:t>
            </a:r>
            <a:r>
              <a:rPr lang="ru-RU" i="1" dirty="0"/>
              <a:t>потому что</a:t>
            </a:r>
            <a:r>
              <a:rPr lang="ru-RU" dirty="0"/>
              <a:t>; предложения с прямой речью, однородными членами ("</a:t>
            </a:r>
            <a:r>
              <a:rPr lang="ru-RU" i="1" dirty="0"/>
              <a:t>Толкнула дверь, дверь и открылась</a:t>
            </a:r>
            <a:r>
              <a:rPr lang="ru-RU" dirty="0"/>
              <a:t>", сказка "Маша и медведь"), ("</a:t>
            </a:r>
            <a:r>
              <a:rPr lang="ru-RU" i="1" dirty="0"/>
              <a:t>Я коза - дереза, чёрные глаза, кривая нога, острые рога</a:t>
            </a:r>
            <a:r>
              <a:rPr lang="ru-RU" dirty="0"/>
              <a:t>", сказка "Коза-дереза").</a:t>
            </a:r>
          </a:p>
          <a:p>
            <a:r>
              <a:rPr lang="ru-RU" dirty="0"/>
              <a:t>- рассматривание сюжетных картин. Ориентируясь на наглядную ситуацию, ребёнку легче охарактеризовать место действия (</a:t>
            </a:r>
            <a:r>
              <a:rPr lang="ru-RU" i="1" dirty="0"/>
              <a:t>в песочнице, на горке</a:t>
            </a:r>
            <a:r>
              <a:rPr lang="ru-RU" dirty="0"/>
              <a:t>), время (</a:t>
            </a:r>
            <a:r>
              <a:rPr lang="ru-RU" i="1" dirty="0"/>
              <a:t>летом, в солнечный денёк</a:t>
            </a:r>
            <a:r>
              <a:rPr lang="ru-RU" dirty="0"/>
              <a:t>), установить причинно-следственные отношения (</a:t>
            </a:r>
            <a:r>
              <a:rPr lang="ru-RU" i="1" dirty="0"/>
              <a:t>чтобы играть с песком, Таня взяла формочки и совок </a:t>
            </a:r>
            <a:r>
              <a:rPr lang="ru-RU" dirty="0"/>
              <a:t>и т.п.).</a:t>
            </a:r>
          </a:p>
          <a:p>
            <a:r>
              <a:rPr lang="ru-RU" dirty="0"/>
              <a:t>   Монологическая речь формируется в недрах диалога как основная форма речевого общения. Диалог - первая ступень в развитии связной речи ребёнка. Вот почему в работе с детьми четвёртого года жизни, развитию навыков разговорной речи должно уделяться самое пристальное внимание.</a:t>
            </a:r>
          </a:p>
          <a:p>
            <a:r>
              <a:rPr lang="ru-RU" dirty="0"/>
              <a:t>             Рассматривание картины - эффективное средство развития связной речи.</a:t>
            </a:r>
          </a:p>
          <a:p>
            <a:r>
              <a:rPr lang="ru-RU" dirty="0"/>
              <a:t>Вопросы к детям - ведущий приём при рассматривании картины. Вопросы следует тщательно продумывать. Они должны помогать детям уяснить общий смысл картины, способствовать целенаправленному описанию предметов. Кроме того, при рассматривании картины нужно использовать вопросы, которые дадут ребёнку возможность высказать своё умозаключение, что-то предположить, в чём-то усомниться. Если позволяет содержание картины, рассказ лучше закончить так, чтобы последние фразы, как и первые, выражали отношение рассказчика к изображённым событиям.</a:t>
            </a:r>
          </a:p>
          <a:p>
            <a:r>
              <a:rPr lang="ru-RU" dirty="0"/>
              <a:t> </a:t>
            </a:r>
          </a:p>
          <a:p>
            <a:r>
              <a:rPr lang="ru-RU" dirty="0"/>
              <a:t> </a:t>
            </a:r>
          </a:p>
          <a:p>
            <a:r>
              <a:rPr lang="ru-RU" dirty="0"/>
              <a:t> </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11</Words>
  <Application>Microsoft Office PowerPoint</Application>
  <PresentationFormat>Экран (4:3)</PresentationFormat>
  <Paragraphs>20</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Развитие речи детей.</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Развитие речи детей.</dc:title>
  <dc:creator>Масяня</dc:creator>
  <cp:lastModifiedBy>Масяня</cp:lastModifiedBy>
  <cp:revision>2</cp:revision>
  <dcterms:created xsi:type="dcterms:W3CDTF">2015-03-14T12:21:52Z</dcterms:created>
  <dcterms:modified xsi:type="dcterms:W3CDTF">2015-03-14T12:39:15Z</dcterms:modified>
</cp:coreProperties>
</file>