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59" r:id="rId3"/>
    <p:sldId id="260" r:id="rId4"/>
    <p:sldId id="262" r:id="rId5"/>
    <p:sldId id="264" r:id="rId6"/>
    <p:sldId id="266" r:id="rId7"/>
    <p:sldId id="268" r:id="rId8"/>
    <p:sldId id="271" r:id="rId9"/>
    <p:sldId id="272" r:id="rId10"/>
    <p:sldId id="278" r:id="rId11"/>
    <p:sldId id="273" r:id="rId12"/>
    <p:sldId id="274" r:id="rId13"/>
    <p:sldId id="275" r:id="rId14"/>
    <p:sldId id="276" r:id="rId15"/>
    <p:sldId id="277" r:id="rId16"/>
    <p:sldId id="27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7E2"/>
    <a:srgbClr val="000000"/>
    <a:srgbClr val="3B3B3B"/>
    <a:srgbClr val="3FCDFF"/>
    <a:srgbClr val="8FDDE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2A57AD-9A6D-46D9-8C2D-4BC1CCD77CD1}" type="datetimeFigureOut">
              <a:rPr lang="ru-RU" smtClean="0"/>
              <a:pPr/>
              <a:t>16.06.2014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5D8C80-E70F-4BEA-AB1A-C16D11649A7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5D8C80-E70F-4BEA-AB1A-C16D11649A7F}"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5D8C80-E70F-4BEA-AB1A-C16D11649A7F}"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5D8C80-E70F-4BEA-AB1A-C16D11649A7F}"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5D8C80-E70F-4BEA-AB1A-C16D11649A7F}"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5D8C80-E70F-4BEA-AB1A-C16D11649A7F}"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5D8C80-E70F-4BEA-AB1A-C16D11649A7F}"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5D8C80-E70F-4BEA-AB1A-C16D11649A7F}"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5D8C80-E70F-4BEA-AB1A-C16D11649A7F}" type="slidenum">
              <a:rPr lang="ru-RU" smtClean="0"/>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5D8C80-E70F-4BEA-AB1A-C16D11649A7F}"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5D8C80-E70F-4BEA-AB1A-C16D11649A7F}"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5D8C80-E70F-4BEA-AB1A-C16D11649A7F}"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5D8C80-E70F-4BEA-AB1A-C16D11649A7F}"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5D8C80-E70F-4BEA-AB1A-C16D11649A7F}"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5D8C80-E70F-4BEA-AB1A-C16D11649A7F}"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5D8C80-E70F-4BEA-AB1A-C16D11649A7F}"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5D8C80-E70F-4BEA-AB1A-C16D11649A7F}"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3910998-3FE5-4E05-9FF2-233060B688CB}" type="datetimeFigureOut">
              <a:rPr lang="ru-RU" smtClean="0"/>
              <a:pPr/>
              <a:t>16.06.2014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6D73E0-0EB7-480E-BD68-F223D78AB63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910998-3FE5-4E05-9FF2-233060B688CB}" type="datetimeFigureOut">
              <a:rPr lang="ru-RU" smtClean="0"/>
              <a:pPr/>
              <a:t>16.06.2014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6D73E0-0EB7-480E-BD68-F223D78AB63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910998-3FE5-4E05-9FF2-233060B688CB}" type="datetimeFigureOut">
              <a:rPr lang="ru-RU" smtClean="0"/>
              <a:pPr/>
              <a:t>16.06.2014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6D73E0-0EB7-480E-BD68-F223D78AB63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910998-3FE5-4E05-9FF2-233060B688CB}" type="datetimeFigureOut">
              <a:rPr lang="ru-RU" smtClean="0"/>
              <a:pPr/>
              <a:t>16.06.2014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6D73E0-0EB7-480E-BD68-F223D78AB63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3910998-3FE5-4E05-9FF2-233060B688CB}" type="datetimeFigureOut">
              <a:rPr lang="ru-RU" smtClean="0"/>
              <a:pPr/>
              <a:t>16.06.2014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6D73E0-0EB7-480E-BD68-F223D78AB63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3910998-3FE5-4E05-9FF2-233060B688CB}" type="datetimeFigureOut">
              <a:rPr lang="ru-RU" smtClean="0"/>
              <a:pPr/>
              <a:t>16.06.2014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6D73E0-0EB7-480E-BD68-F223D78AB63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3910998-3FE5-4E05-9FF2-233060B688CB}" type="datetimeFigureOut">
              <a:rPr lang="ru-RU" smtClean="0"/>
              <a:pPr/>
              <a:t>16.06.2014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96D73E0-0EB7-480E-BD68-F223D78AB63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3910998-3FE5-4E05-9FF2-233060B688CB}" type="datetimeFigureOut">
              <a:rPr lang="ru-RU" smtClean="0"/>
              <a:pPr/>
              <a:t>16.06.2014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6D73E0-0EB7-480E-BD68-F223D78AB63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3910998-3FE5-4E05-9FF2-233060B688CB}" type="datetimeFigureOut">
              <a:rPr lang="ru-RU" smtClean="0"/>
              <a:pPr/>
              <a:t>16.06.2014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6D73E0-0EB7-480E-BD68-F223D78AB63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3910998-3FE5-4E05-9FF2-233060B688CB}" type="datetimeFigureOut">
              <a:rPr lang="ru-RU" smtClean="0"/>
              <a:pPr/>
              <a:t>16.06.2014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6D73E0-0EB7-480E-BD68-F223D78AB63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3910998-3FE5-4E05-9FF2-233060B688CB}" type="datetimeFigureOut">
              <a:rPr lang="ru-RU" smtClean="0"/>
              <a:pPr/>
              <a:t>16.06.2014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6D73E0-0EB7-480E-BD68-F223D78AB63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8000" b="-5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10998-3FE5-4E05-9FF2-233060B688CB}" type="datetimeFigureOut">
              <a:rPr lang="ru-RU" smtClean="0"/>
              <a:pPr/>
              <a:t>16.06.2014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D73E0-0EB7-480E-BD68-F223D78AB63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571480"/>
            <a:ext cx="5929354" cy="3071834"/>
          </a:xfrm>
        </p:spPr>
        <p:txBody>
          <a:bodyPr>
            <a:noAutofit/>
          </a:bodyPr>
          <a:lstStyle/>
          <a:p>
            <a:r>
              <a:rPr lang="ru-RU" sz="3500" b="1" i="1" dirty="0" smtClean="0">
                <a:solidFill>
                  <a:srgbClr val="00A7E2"/>
                </a:solidFill>
              </a:rPr>
              <a:t>Формирование изобразительных умений</a:t>
            </a:r>
            <a:br>
              <a:rPr lang="ru-RU" sz="3500" b="1" i="1" dirty="0" smtClean="0">
                <a:solidFill>
                  <a:srgbClr val="00A7E2"/>
                </a:solidFill>
              </a:rPr>
            </a:br>
            <a:r>
              <a:rPr lang="ru-RU" sz="3500" b="1" i="1" dirty="0" smtClean="0">
                <a:solidFill>
                  <a:srgbClr val="00A7E2"/>
                </a:solidFill>
              </a:rPr>
              <a:t>у детей старшего дошкольного возраста </a:t>
            </a:r>
            <a:br>
              <a:rPr lang="ru-RU" sz="3500" b="1" i="1" dirty="0" smtClean="0">
                <a:solidFill>
                  <a:srgbClr val="00A7E2"/>
                </a:solidFill>
              </a:rPr>
            </a:br>
            <a:r>
              <a:rPr lang="ru-RU" sz="3500" b="1" i="1" dirty="0" smtClean="0">
                <a:solidFill>
                  <a:srgbClr val="00A7E2"/>
                </a:solidFill>
              </a:rPr>
              <a:t>в декоративном рисовании по мотивам Дымковской игрушки</a:t>
            </a:r>
            <a:endParaRPr lang="ru-RU" sz="3500" i="1" dirty="0">
              <a:solidFill>
                <a:srgbClr val="00A7E2"/>
              </a:solidFill>
            </a:endParaRPr>
          </a:p>
        </p:txBody>
      </p:sp>
      <p:sp>
        <p:nvSpPr>
          <p:cNvPr id="4" name="Подзаголовок 3"/>
          <p:cNvSpPr>
            <a:spLocks noGrp="1"/>
          </p:cNvSpPr>
          <p:nvPr>
            <p:ph type="subTitle" idx="1"/>
          </p:nvPr>
        </p:nvSpPr>
        <p:spPr>
          <a:xfrm>
            <a:off x="428596" y="4143380"/>
            <a:ext cx="5572164" cy="1143008"/>
          </a:xfrm>
        </p:spPr>
        <p:txBody>
          <a:bodyPr>
            <a:normAutofit/>
          </a:bodyPr>
          <a:lstStyle/>
          <a:p>
            <a:pPr>
              <a:spcBef>
                <a:spcPts val="0"/>
              </a:spcBef>
            </a:pPr>
            <a:r>
              <a:rPr lang="ru-RU" sz="2800" b="1" i="1" dirty="0" smtClean="0">
                <a:solidFill>
                  <a:srgbClr val="8FDDE5"/>
                </a:solidFill>
              </a:rPr>
              <a:t>Выполнила студентка курса переподготовки Фомина Е.В.</a:t>
            </a:r>
            <a:endParaRPr lang="ru-RU" sz="2800" b="1" i="1" dirty="0">
              <a:solidFill>
                <a:srgbClr val="8FDDE5"/>
              </a:solidFill>
            </a:endParaRPr>
          </a:p>
        </p:txBody>
      </p:sp>
      <p:sp>
        <p:nvSpPr>
          <p:cNvPr id="5" name="Подзаголовок 3"/>
          <p:cNvSpPr txBox="1">
            <a:spLocks/>
          </p:cNvSpPr>
          <p:nvPr/>
        </p:nvSpPr>
        <p:spPr>
          <a:xfrm>
            <a:off x="142844" y="5286388"/>
            <a:ext cx="6357982" cy="1143008"/>
          </a:xfrm>
          <a:prstGeom prst="rect">
            <a:avLst/>
          </a:prstGeom>
        </p:spPr>
        <p:txBody>
          <a:bodyPr vert="horz" lIns="91440" tIns="45720" rIns="91440" bIns="45720" rtlCol="0">
            <a:noAutofit/>
          </a:bodyPr>
          <a:lstStyle/>
          <a:p>
            <a:pPr algn="ctr">
              <a:lnSpc>
                <a:spcPct val="80000"/>
              </a:lnSpc>
            </a:pPr>
            <a:r>
              <a:rPr lang="ru-RU" sz="2700" b="1" i="1" dirty="0" smtClean="0">
                <a:solidFill>
                  <a:srgbClr val="8FDDE5"/>
                </a:solidFill>
              </a:rPr>
              <a:t>Научный руководитель - Судакова М.И.,	преподаватель методики развития детского  изобразительного творчества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A7E2"/>
                </a:solidFill>
              </a:rPr>
              <a:t>Дымковские олешки</a:t>
            </a:r>
            <a:endParaRPr lang="ru-RU" dirty="0">
              <a:solidFill>
                <a:srgbClr val="00A7E2"/>
              </a:solidFill>
            </a:endParaRPr>
          </a:p>
        </p:txBody>
      </p:sp>
      <p:pic>
        <p:nvPicPr>
          <p:cNvPr id="4" name="Содержимое 3" descr="D:\100ANDRO\Новая папка (4)\DSC_0372.JPG"/>
          <p:cNvPicPr>
            <a:picLocks noGrp="1"/>
          </p:cNvPicPr>
          <p:nvPr>
            <p:ph sz="half" idx="1"/>
          </p:nvPr>
        </p:nvPicPr>
        <p:blipFill>
          <a:blip r:embed="rId3" cstate="print"/>
          <a:stretch>
            <a:fillRect/>
          </a:stretch>
        </p:blipFill>
        <p:spPr bwMode="auto">
          <a:xfrm>
            <a:off x="5500694" y="1500174"/>
            <a:ext cx="2544297" cy="4525963"/>
          </a:xfrm>
          <a:prstGeom prst="rect">
            <a:avLst/>
          </a:prstGeom>
          <a:noFill/>
          <a:ln w="9525">
            <a:noFill/>
            <a:miter lim="800000"/>
            <a:headEnd/>
            <a:tailEnd/>
          </a:ln>
        </p:spPr>
      </p:pic>
      <p:sp>
        <p:nvSpPr>
          <p:cNvPr id="6" name="Содержимое 5"/>
          <p:cNvSpPr>
            <a:spLocks noGrp="1"/>
          </p:cNvSpPr>
          <p:nvPr>
            <p:ph sz="half" idx="2"/>
          </p:nvPr>
        </p:nvSpPr>
        <p:spPr>
          <a:xfrm>
            <a:off x="571472" y="1643050"/>
            <a:ext cx="4038600" cy="4525963"/>
          </a:xfrm>
        </p:spPr>
        <p:txBody>
          <a:bodyPr>
            <a:normAutofit fontScale="55000" lnSpcReduction="20000"/>
          </a:bodyPr>
          <a:lstStyle/>
          <a:p>
            <a:r>
              <a:rPr lang="ru-RU" dirty="0" smtClean="0">
                <a:solidFill>
                  <a:srgbClr val="7030A0"/>
                </a:solidFill>
              </a:rPr>
              <a:t>Программное содержание: Учить детей расписывать силуэты игрушек по мотивам дымковских народных декоративных узоров. Упражнять в рисовании элементов дымковского узора. Учить самостоятельно выбирать цвета для узора. Закреплять приемы рисования красками. Продолжать формировать умение рассматривать свои работы, оценивать их.</a:t>
            </a:r>
          </a:p>
          <a:p>
            <a:r>
              <a:rPr lang="ru-RU" dirty="0" smtClean="0">
                <a:solidFill>
                  <a:srgbClr val="7030A0"/>
                </a:solidFill>
              </a:rPr>
              <a:t>Материалы: Силуэты оленей, краска гуашь разного цвета, баночки с водой, салфетки.</a:t>
            </a:r>
          </a:p>
          <a:p>
            <a:r>
              <a:rPr lang="ru-RU" dirty="0" smtClean="0">
                <a:solidFill>
                  <a:srgbClr val="7030A0"/>
                </a:solidFill>
              </a:rPr>
              <a:t>Анализ: детям понравилось расписывать олешка. В ходе выполнения работы дети использовали элементы дымковской росписи, стараясь располагать их ритмично, особенно это удалось </a:t>
            </a:r>
            <a:r>
              <a:rPr lang="ru-RU" dirty="0" smtClean="0">
                <a:solidFill>
                  <a:srgbClr val="7030A0"/>
                </a:solidFill>
              </a:rPr>
              <a:t>Ване Н., Юле Г., Леша Ш., Саша Л., </a:t>
            </a:r>
            <a:r>
              <a:rPr lang="ru-RU" dirty="0" smtClean="0">
                <a:solidFill>
                  <a:srgbClr val="7030A0"/>
                </a:solidFill>
              </a:rPr>
              <a:t>не совсем справилась  </a:t>
            </a:r>
            <a:r>
              <a:rPr lang="ru-RU" dirty="0" smtClean="0">
                <a:solidFill>
                  <a:srgbClr val="7030A0"/>
                </a:solidFill>
              </a:rPr>
              <a:t>Андрея Г., </a:t>
            </a:r>
            <a:r>
              <a:rPr lang="ru-RU" dirty="0" smtClean="0">
                <a:solidFill>
                  <a:srgbClr val="7030A0"/>
                </a:solidFill>
              </a:rPr>
              <a:t>композиция узора всеми детьми соблюдена.</a:t>
            </a:r>
          </a:p>
          <a:p>
            <a:endParaRPr lang="ru-RU"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prstGeom prst="rect">
            <a:avLst/>
          </a:prstGeom>
          <a:solidFill>
            <a:srgbClr val="00A7E2"/>
          </a:solidFill>
        </p:spPr>
        <p:txBody>
          <a:bodyPr>
            <a:normAutofit fontScale="92500"/>
          </a:bodyPr>
          <a:lstStyle/>
          <a:p>
            <a:pPr algn="ctr"/>
            <a:endParaRPr lang="ru-RU" sz="3200" b="1" dirty="0" smtClean="0"/>
          </a:p>
          <a:p>
            <a:pPr algn="ctr"/>
            <a:r>
              <a:rPr lang="ru-RU" sz="3200" b="1" dirty="0" smtClean="0"/>
              <a:t>Дымковские индюки</a:t>
            </a:r>
            <a:endParaRPr lang="ru-RU" sz="3200" dirty="0"/>
          </a:p>
        </p:txBody>
      </p:sp>
      <p:pic>
        <p:nvPicPr>
          <p:cNvPr id="5" name="Содержимое 4" descr="C:\Users\Евгений\Downloads\DSC_0001.JPG"/>
          <p:cNvPicPr>
            <a:picLocks noGrp="1"/>
          </p:cNvPicPr>
          <p:nvPr>
            <p:ph sz="half" idx="1"/>
          </p:nvPr>
        </p:nvPicPr>
        <p:blipFill>
          <a:blip r:embed="rId3" cstate="print"/>
          <a:stretch>
            <a:fillRect/>
          </a:stretch>
        </p:blipFill>
        <p:spPr bwMode="auto">
          <a:xfrm>
            <a:off x="4786314" y="2643182"/>
            <a:ext cx="4038600" cy="2272242"/>
          </a:xfrm>
          <a:prstGeom prst="rect">
            <a:avLst/>
          </a:prstGeom>
          <a:noFill/>
          <a:ln w="9525">
            <a:noFill/>
            <a:miter lim="800000"/>
            <a:headEnd/>
            <a:tailEnd/>
          </a:ln>
        </p:spPr>
      </p:pic>
      <p:sp>
        <p:nvSpPr>
          <p:cNvPr id="6" name="Содержимое 5"/>
          <p:cNvSpPr>
            <a:spLocks noGrp="1"/>
          </p:cNvSpPr>
          <p:nvPr>
            <p:ph sz="half" idx="2"/>
          </p:nvPr>
        </p:nvSpPr>
        <p:spPr>
          <a:xfrm>
            <a:off x="500034" y="1714488"/>
            <a:ext cx="4038600" cy="4525963"/>
          </a:xfrm>
        </p:spPr>
        <p:txBody>
          <a:bodyPr>
            <a:normAutofit fontScale="47500" lnSpcReduction="20000"/>
          </a:bodyPr>
          <a:lstStyle/>
          <a:p>
            <a:r>
              <a:rPr lang="ru-RU" b="1" dirty="0" smtClean="0">
                <a:solidFill>
                  <a:srgbClr val="7030A0"/>
                </a:solidFill>
              </a:rPr>
              <a:t>«Узор для </a:t>
            </a:r>
            <a:r>
              <a:rPr lang="ru-RU" b="1" dirty="0" smtClean="0">
                <a:solidFill>
                  <a:srgbClr val="7030A0"/>
                </a:solidFill>
              </a:rPr>
              <a:t>дымковского индюка».</a:t>
            </a:r>
            <a:endParaRPr lang="ru-RU" dirty="0" smtClean="0">
              <a:solidFill>
                <a:srgbClr val="7030A0"/>
              </a:solidFill>
            </a:endParaRPr>
          </a:p>
          <a:p>
            <a:r>
              <a:rPr lang="ru-RU" dirty="0" smtClean="0">
                <a:solidFill>
                  <a:srgbClr val="7030A0"/>
                </a:solidFill>
              </a:rPr>
              <a:t>Программное содержание: Учить детей расписывать силуэт игрушки по мотивам дымковского орнамента, выделяя детали узора (колечки, круги, точки, линии). Упражнять в рисовании элементов дымковского узора. Учить выделять элементы украшения хвоста петуха, закрепляя умение составлять симметричный узор, оформляя середину и кайму. Упражнять в рисовании всем ворсом кисти и ее концом. Учить самостоятельно выбирать цвета узора. Вызывать положительный эмоциональный отклик, чувство восхищения произведениями народных мастеров.</a:t>
            </a:r>
          </a:p>
          <a:p>
            <a:r>
              <a:rPr lang="ru-RU" dirty="0" smtClean="0">
                <a:solidFill>
                  <a:srgbClr val="7030A0"/>
                </a:solidFill>
              </a:rPr>
              <a:t>Материалы: Силуэты петухов, краски гуашь разного цвета, баночки с водой, кисти, салфетки.</a:t>
            </a:r>
          </a:p>
          <a:p>
            <a:r>
              <a:rPr lang="ru-RU" dirty="0" smtClean="0">
                <a:solidFill>
                  <a:srgbClr val="7030A0"/>
                </a:solidFill>
              </a:rPr>
              <a:t>Анализ: дети охотно согласились расписать узорами петуха. Все старались правильно передать колорит и элементы росписи. Юля Г., не очень хорошо справилась с техникой рисования; очень красивый петух получился у Вани Н.</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solidFill>
            <a:srgbClr val="00A7E2"/>
          </a:solidFill>
        </p:spPr>
        <p:txBody>
          <a:bodyPr>
            <a:normAutofit fontScale="92500"/>
          </a:bodyPr>
          <a:lstStyle/>
          <a:p>
            <a:r>
              <a:rPr lang="ru-RU" sz="3000" b="1" dirty="0" smtClean="0">
                <a:latin typeface="+mn-lt"/>
                <a:ea typeface="+mn-ea"/>
                <a:cs typeface="+mn-cs"/>
              </a:rPr>
              <a:t>Дымковские барышни</a:t>
            </a:r>
            <a:endParaRPr lang="ru-RU" sz="3000" b="1" dirty="0" smtClean="0">
              <a:latin typeface="+mn-lt"/>
              <a:ea typeface="+mn-ea"/>
              <a:cs typeface="+mn-cs"/>
            </a:endParaRPr>
          </a:p>
        </p:txBody>
      </p:sp>
      <p:pic>
        <p:nvPicPr>
          <p:cNvPr id="5" name="Содержимое 4" descr="D:\100ANDRO\Новая папка (4)\DSC_0373.JPG"/>
          <p:cNvPicPr>
            <a:picLocks noGrp="1"/>
          </p:cNvPicPr>
          <p:nvPr>
            <p:ph sz="half" idx="1"/>
          </p:nvPr>
        </p:nvPicPr>
        <p:blipFill>
          <a:blip r:embed="rId3" cstate="print"/>
          <a:stretch>
            <a:fillRect/>
          </a:stretch>
        </p:blipFill>
        <p:spPr bwMode="auto">
          <a:xfrm>
            <a:off x="5715008" y="1857364"/>
            <a:ext cx="3143272" cy="4525963"/>
          </a:xfrm>
          <a:prstGeom prst="rect">
            <a:avLst/>
          </a:prstGeom>
          <a:noFill/>
          <a:ln w="9525">
            <a:noFill/>
            <a:miter lim="800000"/>
            <a:headEnd/>
            <a:tailEnd/>
          </a:ln>
        </p:spPr>
      </p:pic>
      <p:sp>
        <p:nvSpPr>
          <p:cNvPr id="6" name="Содержимое 5"/>
          <p:cNvSpPr>
            <a:spLocks noGrp="1"/>
          </p:cNvSpPr>
          <p:nvPr>
            <p:ph sz="half" idx="2"/>
          </p:nvPr>
        </p:nvSpPr>
        <p:spPr>
          <a:xfrm>
            <a:off x="714348" y="1785926"/>
            <a:ext cx="4038600" cy="4525963"/>
          </a:xfrm>
        </p:spPr>
        <p:txBody>
          <a:bodyPr>
            <a:normAutofit fontScale="40000" lnSpcReduction="20000"/>
          </a:bodyPr>
          <a:lstStyle/>
          <a:p>
            <a:r>
              <a:rPr lang="ru-RU" b="1" dirty="0" smtClean="0">
                <a:solidFill>
                  <a:srgbClr val="7030A0"/>
                </a:solidFill>
              </a:rPr>
              <a:t> «Украшение дымковской барышни».</a:t>
            </a:r>
            <a:endParaRPr lang="ru-RU" dirty="0" smtClean="0">
              <a:solidFill>
                <a:srgbClr val="7030A0"/>
              </a:solidFill>
            </a:endParaRPr>
          </a:p>
          <a:p>
            <a:r>
              <a:rPr lang="ru-RU" dirty="0" smtClean="0">
                <a:solidFill>
                  <a:srgbClr val="7030A0"/>
                </a:solidFill>
              </a:rPr>
              <a:t>Программное содержание: Учить равномерно, слитными линиями вертикальными и горизонтальными покрывать лист, в образовавшихся клетках украшать элементами декоративной росписи кругами, пятнами, точками, и штрихами по мотивам дымковской игрушки. Закреплять умение композиционно правильно располагать узор, использовать цвета характерные для дымковской росписи.</a:t>
            </a:r>
          </a:p>
          <a:p>
            <a:r>
              <a:rPr lang="ru-RU" dirty="0" smtClean="0">
                <a:solidFill>
                  <a:srgbClr val="7030A0"/>
                </a:solidFill>
              </a:rPr>
              <a:t>Материалы:  Половина альбомного листа белого цвета, краска гуашь разного цвета, кисти, баночки с водой, салфетки, фигурки дымковских барышень.</a:t>
            </a:r>
          </a:p>
          <a:p>
            <a:r>
              <a:rPr lang="ru-RU" dirty="0" smtClean="0">
                <a:solidFill>
                  <a:srgbClr val="7030A0"/>
                </a:solidFill>
              </a:rPr>
              <a:t>Анализ:  использование колорита росписи практически у всех детей правильное, все работали увлеченно, стремясь красиво и аккуратно украсить юбку. Красиво подобрали цвета Ваня Н. и Маша А., не справился с техникой рисования и элементами Андрей Г.</a:t>
            </a:r>
          </a:p>
          <a:p>
            <a:r>
              <a:rPr lang="ru-RU" dirty="0" smtClean="0">
                <a:solidFill>
                  <a:srgbClr val="7030A0"/>
                </a:solidFill>
              </a:rPr>
              <a:t>В результате проведённой практической работы,  проводя анализ каждого занятия, мы пришли к следующим выводам: у детей формируется эстетическое восприятие и оценка Дымковской игрушки, появляется желание рисовать элементы росписи вне занятий, в уголке ИЗО растет уровень в овладении техникой декоративного рисования, развивается творчество в композиции узора и его цветовом решении. </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A7E2"/>
                </a:solidFill>
              </a:rPr>
              <a:t>Дидактические игры</a:t>
            </a:r>
            <a:endParaRPr lang="ru-RU" dirty="0">
              <a:solidFill>
                <a:srgbClr val="00A7E2"/>
              </a:solidFill>
            </a:endParaRPr>
          </a:p>
        </p:txBody>
      </p:sp>
      <p:sp>
        <p:nvSpPr>
          <p:cNvPr id="3" name="Содержимое 2"/>
          <p:cNvSpPr>
            <a:spLocks noGrp="1"/>
          </p:cNvSpPr>
          <p:nvPr>
            <p:ph idx="1"/>
          </p:nvPr>
        </p:nvSpPr>
        <p:spPr/>
        <p:txBody>
          <a:bodyPr/>
          <a:lstStyle/>
          <a:p>
            <a:r>
              <a:rPr lang="ru-RU" dirty="0" smtClean="0">
                <a:solidFill>
                  <a:schemeClr val="tx2">
                    <a:lumMod val="60000"/>
                    <a:lumOff val="40000"/>
                  </a:schemeClr>
                </a:solidFill>
              </a:rPr>
              <a:t>Дымковские картинки</a:t>
            </a:r>
          </a:p>
          <a:p>
            <a:endParaRPr lang="ru-RU" dirty="0">
              <a:solidFill>
                <a:schemeClr val="tx2">
                  <a:lumMod val="60000"/>
                  <a:lumOff val="40000"/>
                </a:schemeClr>
              </a:solidFill>
            </a:endParaRPr>
          </a:p>
        </p:txBody>
      </p:sp>
      <p:pic>
        <p:nvPicPr>
          <p:cNvPr id="6" name="Рисунок 5" descr="http://www.maam.ru/upload/blogs/cae433f9d2f9ac9a734e16fa88904616.jpg.jpg"/>
          <p:cNvPicPr/>
          <p:nvPr/>
        </p:nvPicPr>
        <p:blipFill>
          <a:blip r:embed="rId3"/>
          <a:srcRect/>
          <a:stretch>
            <a:fillRect/>
          </a:stretch>
        </p:blipFill>
        <p:spPr bwMode="auto">
          <a:xfrm>
            <a:off x="714348" y="2428868"/>
            <a:ext cx="5295900" cy="39719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prstGeom prst="rect">
            <a:avLst/>
          </a:prstGeom>
          <a:solidFill>
            <a:srgbClr val="00A7E2"/>
          </a:solidFill>
        </p:spPr>
        <p:txBody>
          <a:bodyPr>
            <a:normAutofit fontScale="92500"/>
          </a:bodyPr>
          <a:lstStyle/>
          <a:p>
            <a:pPr algn="ctr"/>
            <a:r>
              <a:rPr lang="ru-RU" sz="3200" b="1" dirty="0" smtClean="0"/>
              <a:t>Дымковское домино</a:t>
            </a:r>
            <a:endParaRPr lang="ru-RU" sz="3200" b="1" dirty="0" smtClean="0"/>
          </a:p>
        </p:txBody>
      </p:sp>
      <p:pic>
        <p:nvPicPr>
          <p:cNvPr id="5" name="Содержимое 4" descr="http://www.maam.ru/upload/blogs/b30f683be5e294efa2e46a36545379ea.jpg.jpg"/>
          <p:cNvPicPr>
            <a:picLocks noGrp="1"/>
          </p:cNvPicPr>
          <p:nvPr>
            <p:ph idx="1"/>
          </p:nvPr>
        </p:nvPicPr>
        <p:blipFill>
          <a:blip r:embed="rId3"/>
          <a:srcRect/>
          <a:stretch>
            <a:fillRect/>
          </a:stretch>
        </p:blipFill>
        <p:spPr bwMode="auto">
          <a:xfrm>
            <a:off x="1924050" y="1877219"/>
            <a:ext cx="5295900" cy="39719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A7E2"/>
                </a:solidFill>
              </a:rPr>
              <a:t>Парные картинки</a:t>
            </a:r>
            <a:endParaRPr lang="ru-RU" dirty="0">
              <a:solidFill>
                <a:srgbClr val="00A7E2"/>
              </a:solidFill>
            </a:endParaRPr>
          </a:p>
        </p:txBody>
      </p:sp>
      <p:pic>
        <p:nvPicPr>
          <p:cNvPr id="4" name="Содержимое 3" descr="Дидактические игры «Дымковские игрушки»"/>
          <p:cNvPicPr>
            <a:picLocks noGrp="1"/>
          </p:cNvPicPr>
          <p:nvPr>
            <p:ph idx="1"/>
          </p:nvPr>
        </p:nvPicPr>
        <p:blipFill>
          <a:blip r:embed="rId3"/>
          <a:srcRect/>
          <a:stretch>
            <a:fillRect/>
          </a:stretch>
        </p:blipFill>
        <p:spPr bwMode="auto">
          <a:xfrm>
            <a:off x="1924050" y="1877219"/>
            <a:ext cx="5295900" cy="39719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857232"/>
            <a:ext cx="8572560" cy="6000768"/>
          </a:xfrm>
          <a:solidFill>
            <a:schemeClr val="bg1">
              <a:lumMod val="65000"/>
            </a:schemeClr>
          </a:solidFill>
        </p:spPr>
        <p:txBody>
          <a:bodyPr>
            <a:normAutofit fontScale="25000" lnSpcReduction="20000"/>
          </a:bodyPr>
          <a:lstStyle/>
          <a:p>
            <a:pPr marL="742950" lvl="0" indent="-742950">
              <a:buFont typeface="+mj-lt"/>
              <a:buAutoNum type="arabicPeriod"/>
            </a:pPr>
            <a:r>
              <a:rPr lang="ru-RU" sz="4400" dirty="0" smtClean="0"/>
              <a:t>Бакушинский А.В. Художественное творчество и воспитание. М., 1925</a:t>
            </a:r>
          </a:p>
          <a:p>
            <a:pPr marL="742950" lvl="0" indent="-742950">
              <a:buFont typeface="+mj-lt"/>
              <a:buAutoNum type="arabicPeriod"/>
            </a:pPr>
            <a:r>
              <a:rPr lang="ru-RU" sz="4400" dirty="0" smtClean="0"/>
              <a:t>Волчкова В.Н., Степанова Н.В. Развитие и воспитание детей младшего дошкольного возраста. - М.: ТЦ «Учитель», 2001 г.</a:t>
            </a:r>
          </a:p>
          <a:p>
            <a:pPr marL="742950" lvl="0" indent="-742950">
              <a:buFont typeface="+mj-lt"/>
              <a:buAutoNum type="arabicPeriod"/>
            </a:pPr>
            <a:r>
              <a:rPr lang="ru-RU" sz="4400" dirty="0" smtClean="0"/>
              <a:t>Выготский Л.С. Педагогическая психология. - М.: ACT, Астрель, Хранитель, 2008г.</a:t>
            </a:r>
          </a:p>
          <a:p>
            <a:pPr marL="742950" lvl="0" indent="-742950">
              <a:buFont typeface="+mj-lt"/>
              <a:buAutoNum type="arabicPeriod"/>
            </a:pPr>
            <a:r>
              <a:rPr lang="ru-RU" sz="4400" dirty="0" smtClean="0"/>
              <a:t>Гаврилова В.В., Артемьева Л.А. Декоративное рисование с детьми 5-7 лет. Рекомендации, планирование, конспекты занятий. - Волгоград: Учитель, 2010г.</a:t>
            </a:r>
          </a:p>
          <a:p>
            <a:pPr marL="742950" lvl="0" indent="-742950">
              <a:buFont typeface="+mj-lt"/>
              <a:buAutoNum type="arabicPeriod"/>
            </a:pPr>
            <a:r>
              <a:rPr lang="ru-RU" sz="4400" dirty="0" smtClean="0"/>
              <a:t>Галигузова Л.Н., Мещерякова СЮ. Актуальные проблемы в сфере образования детей раннего возраста. - Журнал «Психологическая наука и образование», №3, 2010г.</a:t>
            </a:r>
          </a:p>
          <a:p>
            <a:pPr marL="742950" lvl="0" indent="-742950">
              <a:buFont typeface="+mj-lt"/>
              <a:buAutoNum type="arabicPeriod"/>
            </a:pPr>
            <a:r>
              <a:rPr lang="ru-RU" sz="4400" dirty="0" smtClean="0"/>
              <a:t>Гиппенрейтер Ю.Б. Введение в общую психологию. - М.: ACT, 2010 г.</a:t>
            </a:r>
          </a:p>
          <a:p>
            <a:pPr marL="742950" lvl="0" indent="-742950">
              <a:buFont typeface="+mj-lt"/>
              <a:buAutoNum type="arabicPeriod"/>
            </a:pPr>
            <a:r>
              <a:rPr lang="ru-RU" sz="4400" dirty="0" smtClean="0"/>
              <a:t>Грибовская А.А. Обучение дошкольников декоративному рисованию, лепке, аппликации: конспекты занятий. - М.: Скрипторий, 2008г.</a:t>
            </a:r>
          </a:p>
          <a:p>
            <a:pPr marL="742950" lvl="0" indent="-742950">
              <a:buFont typeface="+mj-lt"/>
              <a:buAutoNum type="arabicPeriod"/>
            </a:pPr>
            <a:r>
              <a:rPr lang="ru-RU" sz="4400" dirty="0" smtClean="0"/>
              <a:t>Григорьева Г.Г. Игровые приемы в обучении дошкольников изобразительной деятельности - М.: Просвещение, 1995. </a:t>
            </a:r>
          </a:p>
          <a:p>
            <a:pPr marL="742950" lvl="0" indent="-742950">
              <a:buFont typeface="+mj-lt"/>
              <a:buAutoNum type="arabicPeriod"/>
            </a:pPr>
            <a:r>
              <a:rPr lang="ru-RU" sz="4400" dirty="0" smtClean="0"/>
              <a:t>Губанова Н.  Развитие игровой деятельности. Система работы в первой младшей группе детского сада. -М.: Мозайка-Синтез, 2009 г.</a:t>
            </a:r>
          </a:p>
          <a:p>
            <a:pPr marL="742950" lvl="0" indent="-742950">
              <a:buFont typeface="+mj-lt"/>
              <a:buAutoNum type="arabicPeriod"/>
            </a:pPr>
            <a:r>
              <a:rPr lang="ru-RU" sz="4400" dirty="0" smtClean="0"/>
              <a:t>Деронина Т. Использование дымковской игрушки в работе с детьми // Дошкольное воспитание. - 1990. -№12. </a:t>
            </a:r>
          </a:p>
          <a:p>
            <a:pPr marL="742950" lvl="0" indent="-742950">
              <a:buFont typeface="+mj-lt"/>
              <a:buAutoNum type="arabicPeriod"/>
            </a:pPr>
            <a:r>
              <a:rPr lang="ru-RU" sz="4400" dirty="0" smtClean="0"/>
              <a:t>Деронова Т.Н., Якобсок С.Г. Обучение детей 2-4 лет рисованию, лепке, аппликации в игре. - М.: Просвещение, 1992,  .</a:t>
            </a:r>
          </a:p>
          <a:p>
            <a:pPr marL="742950" lvl="0" indent="-742950">
              <a:buFont typeface="+mj-lt"/>
              <a:buAutoNum type="arabicPeriod"/>
            </a:pPr>
            <a:r>
              <a:rPr lang="ru-RU" sz="4400" dirty="0" smtClean="0"/>
              <a:t>Дзюба П.П. Дидактическая копилка воспитателя детского сада. - Р/н/Д.: Феникс, 2008 г.</a:t>
            </a:r>
          </a:p>
          <a:p>
            <a:pPr marL="742950" lvl="0" indent="-742950">
              <a:buFont typeface="+mj-lt"/>
              <a:buAutoNum type="arabicPeriod"/>
            </a:pPr>
            <a:r>
              <a:rPr lang="ru-RU" sz="4400" dirty="0" smtClean="0"/>
              <a:t>Дьяченко Л.М. Воображение дошкольника. - М.: Знание, 1986. </a:t>
            </a:r>
          </a:p>
          <a:p>
            <a:pPr marL="742950" lvl="0" indent="-742950">
              <a:buFont typeface="+mj-lt"/>
              <a:buAutoNum type="arabicPeriod"/>
            </a:pPr>
            <a:r>
              <a:rPr lang="ru-RU" sz="4400" dirty="0" smtClean="0"/>
              <a:t>Золотой фонд педагогики: В. А. Сухомлинский о воспитании. - М.: Школьная Пресса, 2003 г.</a:t>
            </a:r>
          </a:p>
          <a:p>
            <a:pPr marL="742950" lvl="0" indent="-742950">
              <a:buFont typeface="+mj-lt"/>
              <a:buAutoNum type="arabicPeriod"/>
            </a:pPr>
            <a:r>
              <a:rPr lang="ru-RU" sz="4400" dirty="0" smtClean="0"/>
              <a:t>Доронова Т.Н. Развитие детей раннего возраста в условиях вариативного дошкольного образования. - М.: обруч, 2010 г.</a:t>
            </a:r>
          </a:p>
          <a:p>
            <a:pPr marL="742950" lvl="0" indent="-742950">
              <a:buFont typeface="+mj-lt"/>
              <a:buAutoNum type="arabicPeriod"/>
            </a:pPr>
            <a:r>
              <a:rPr lang="ru-RU" sz="4400" dirty="0" smtClean="0"/>
              <a:t>Казакова Р.Г., Сайганова Т.И. Рисование с детьми дошкольного возраста. -М.: Сфера, 2009 г.</a:t>
            </a:r>
          </a:p>
          <a:p>
            <a:pPr marL="742950" lvl="0" indent="-742950">
              <a:buFont typeface="+mj-lt"/>
              <a:buAutoNum type="arabicPeriod"/>
            </a:pPr>
            <a:r>
              <a:rPr lang="ru-RU" sz="4400" dirty="0" smtClean="0"/>
              <a:t>Коробицына Т.А., Кочкина Н.А. Организация занятий с детьми дошкольного возраста. - Архангельск: АО ИППК РО, 2010 г.</a:t>
            </a:r>
          </a:p>
          <a:p>
            <a:pPr marL="742950" lvl="0" indent="-742950">
              <a:buFont typeface="+mj-lt"/>
              <a:buAutoNum type="arabicPeriod"/>
            </a:pPr>
            <a:r>
              <a:rPr lang="ru-RU" sz="4400" dirty="0" smtClean="0"/>
              <a:t>Ландерс К. Первые три года жизни: обзор международных программ раннего возраста // Материалы международной конференции «Социализация детей дошкольного возраста». Ханты-Мансийск, 2008г.</a:t>
            </a:r>
          </a:p>
          <a:p>
            <a:pPr marL="742950" lvl="0" indent="-742950">
              <a:buFont typeface="+mj-lt"/>
              <a:buAutoNum type="arabicPeriod"/>
            </a:pPr>
            <a:r>
              <a:rPr lang="ru-RU" sz="4400" dirty="0" smtClean="0"/>
              <a:t>Лисина М.И. Формирование личности ребенка в общении. - СПб.: Питер, 2009г.</a:t>
            </a:r>
          </a:p>
          <a:p>
            <a:pPr marL="742950" lvl="0" indent="-742950">
              <a:buFont typeface="+mj-lt"/>
              <a:buAutoNum type="arabicPeriod"/>
            </a:pPr>
            <a:r>
              <a:rPr lang="ru-RU" sz="4400" dirty="0" smtClean="0"/>
              <a:t>Логинова В.И., Бабаева Т.И., Ноткина Н.А. и др. Детство: программа развития и воспитания детей в детском саду. - СПб., Детство- ПРЕСС, 2004г.</a:t>
            </a:r>
          </a:p>
          <a:p>
            <a:pPr marL="742950" lvl="0" indent="-742950">
              <a:buFont typeface="+mj-lt"/>
              <a:buAutoNum type="arabicPeriod"/>
            </a:pPr>
            <a:r>
              <a:rPr lang="ru-RU" sz="4400" dirty="0" smtClean="0"/>
              <a:t>Лыкова И.А Изобразительная деятельность в детском саду планирование, конспекты, методические рекомендации.- Москва., Сфера, 2010г.</a:t>
            </a:r>
          </a:p>
          <a:p>
            <a:pPr marL="742950" lvl="0" indent="-742950">
              <a:buFont typeface="+mj-lt"/>
              <a:buAutoNum type="arabicPeriod"/>
            </a:pPr>
            <a:r>
              <a:rPr lang="ru-RU" sz="4400" dirty="0" smtClean="0"/>
              <a:t>Материалы круглого стола «Деятельность органов управления образованием по организации, содержанию и методическому обеспечению образования детей старшего дошкольного возраста», Москва, Московский городской психолого-педагогический университет, 2009г.</a:t>
            </a:r>
          </a:p>
          <a:p>
            <a:pPr marL="742950" lvl="0" indent="-742950">
              <a:buFont typeface="+mj-lt"/>
              <a:buAutoNum type="arabicPeriod"/>
            </a:pPr>
            <a:r>
              <a:rPr lang="ru-RU" sz="4400" dirty="0" smtClean="0"/>
              <a:t>Потемкина А.В. Как научить декоративному рисованию ребенка. - СПб.: РГПУ им. А.И. Герцена, 2009г.</a:t>
            </a:r>
          </a:p>
          <a:p>
            <a:pPr marL="742950" lvl="0" indent="-742950">
              <a:buFont typeface="+mj-lt"/>
              <a:buAutoNum type="arabicPeriod"/>
            </a:pPr>
            <a:r>
              <a:rPr lang="ru-RU" sz="4400" dirty="0" smtClean="0"/>
              <a:t>Практическая психология образования / под редакцией И.В. Дубровиной - СПб.: Питер, 2008г.</a:t>
            </a:r>
          </a:p>
          <a:p>
            <a:pPr marL="742950" lvl="0" indent="-742950">
              <a:buFont typeface="+mj-lt"/>
              <a:buAutoNum type="arabicPeriod"/>
            </a:pPr>
            <a:r>
              <a:rPr lang="ru-RU" sz="4400" dirty="0" smtClean="0"/>
              <a:t>Развитие речи и творчества дошкольников: Игры, упражнения, конспекты занятий / под ред. О.С. Ушаковой. - М.: Сфера, 2008г.</a:t>
            </a:r>
          </a:p>
          <a:p>
            <a:pPr marL="742950" lvl="0" indent="-742950">
              <a:buFont typeface="+mj-lt"/>
              <a:buAutoNum type="arabicPeriod"/>
            </a:pPr>
            <a:r>
              <a:rPr lang="ru-RU" sz="4400" dirty="0" smtClean="0"/>
              <a:t>Сакулина Н.П.,  Комарова Т.С.  Изобразительная деятельность  в детском саду. - М.: Просвещение, 1973г.</a:t>
            </a:r>
          </a:p>
          <a:p>
            <a:pPr marL="742950" lvl="0" indent="-742950">
              <a:buFont typeface="+mj-lt"/>
              <a:buAutoNum type="arabicPeriod"/>
            </a:pPr>
            <a:r>
              <a:rPr lang="ru-RU" sz="4400" dirty="0" smtClean="0"/>
              <a:t>Смирнова Е.О. Детская психология. - М.: Владос, 2008г.</a:t>
            </a:r>
          </a:p>
          <a:p>
            <a:pPr marL="742950" lvl="0" indent="-742950">
              <a:buFont typeface="+mj-lt"/>
              <a:buAutoNum type="arabicPeriod"/>
            </a:pPr>
            <a:r>
              <a:rPr lang="ru-RU" sz="4400" dirty="0" smtClean="0"/>
              <a:t>Хомякова Е.Е. Комплексные развивающие занятия с детьми раннего возраста. - СПб.: Детство-пресс, 2009г.</a:t>
            </a:r>
          </a:p>
          <a:p>
            <a:pPr>
              <a:buNone/>
            </a:pPr>
            <a:endParaRPr lang="ru-RU" dirty="0"/>
          </a:p>
        </p:txBody>
      </p:sp>
      <p:sp>
        <p:nvSpPr>
          <p:cNvPr id="4" name="Заголовок 1"/>
          <p:cNvSpPr txBox="1">
            <a:spLocks noGrp="1"/>
          </p:cNvSpPr>
          <p:nvPr>
            <p:ph type="title"/>
          </p:nvPr>
        </p:nvSpPr>
        <p:spPr>
          <a:xfrm>
            <a:off x="0" y="0"/>
            <a:ext cx="6429388" cy="785794"/>
          </a:xfrm>
          <a:prstGeom prst="rect">
            <a:avLst/>
          </a:prstGeom>
          <a:solidFill>
            <a:srgbClr val="00A7E2"/>
          </a:solidFill>
        </p:spPr>
        <p:txBody>
          <a:bodyPr>
            <a:normAutofit fontScale="90000"/>
          </a:bodyPr>
          <a:lstStyle/>
          <a:p>
            <a:pPr algn="ctr"/>
            <a:endParaRPr lang="ru-RU" sz="3200" b="1" dirty="0" smtClean="0"/>
          </a:p>
          <a:p>
            <a:pPr algn="ctr"/>
            <a:r>
              <a:rPr lang="ru-RU" sz="2400" b="1" dirty="0" smtClean="0"/>
              <a:t>Список литературы </a:t>
            </a: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71546"/>
          </a:xfrm>
          <a:solidFill>
            <a:srgbClr val="00A7E2"/>
          </a:solidFill>
        </p:spPr>
        <p:txBody>
          <a:bodyPr>
            <a:normAutofit/>
          </a:bodyPr>
          <a:lstStyle/>
          <a:p>
            <a:r>
              <a:rPr lang="ru-RU" b="1" i="1" dirty="0" smtClean="0"/>
              <a:t>Актуальность исследования</a:t>
            </a:r>
            <a:endParaRPr lang="ru-RU" b="1" i="1" dirty="0"/>
          </a:p>
        </p:txBody>
      </p:sp>
      <p:sp>
        <p:nvSpPr>
          <p:cNvPr id="3" name="Содержимое 2"/>
          <p:cNvSpPr>
            <a:spLocks noGrp="1"/>
          </p:cNvSpPr>
          <p:nvPr>
            <p:ph sz="half" idx="1"/>
          </p:nvPr>
        </p:nvSpPr>
        <p:spPr>
          <a:xfrm>
            <a:off x="0" y="1071546"/>
            <a:ext cx="7858148" cy="5786454"/>
          </a:xfrm>
          <a:solidFill>
            <a:schemeClr val="bg1">
              <a:lumMod val="75000"/>
            </a:schemeClr>
          </a:solidFill>
        </p:spPr>
        <p:txBody>
          <a:bodyPr>
            <a:normAutofit fontScale="92500"/>
          </a:bodyPr>
          <a:lstStyle/>
          <a:p>
            <a:pPr>
              <a:buNone/>
            </a:pPr>
            <a:endParaRPr lang="ru-RU" b="1" dirty="0" smtClean="0"/>
          </a:p>
          <a:p>
            <a:pPr>
              <a:spcBef>
                <a:spcPts val="0"/>
              </a:spcBef>
              <a:buNone/>
            </a:pPr>
            <a:r>
              <a:rPr lang="ru-RU" b="1" dirty="0" smtClean="0"/>
              <a:t>     З</a:t>
            </a:r>
            <a:r>
              <a:rPr lang="ru-RU" dirty="0" smtClean="0"/>
              <a:t>накомство детей с различными видами народного декоративно-прикладного искусства на занятиях по декоративному рисованию поможет научить их воспринимать прекрасное и доброе, познакомит с народными традициями, заложит основы эстетического и нравственного воспитания, воспитания гражданина. </a:t>
            </a:r>
          </a:p>
          <a:p>
            <a:pPr>
              <a:buNone/>
            </a:pPr>
            <a:r>
              <a:rPr lang="ru-RU" dirty="0" smtClean="0"/>
              <a:t>    </a:t>
            </a:r>
            <a:r>
              <a:rPr lang="ru-RU" b="1" dirty="0" smtClean="0"/>
              <a:t>О</a:t>
            </a:r>
            <a:r>
              <a:rPr lang="ru-RU" dirty="0" smtClean="0"/>
              <a:t>рганизация занятий по декоративному рисованию дымковской игрушки дает возможность детям почувствовать себя в роли художника-декоратора, отразить в своей работе эстетическое видение и чувствование окружающего мира.</a:t>
            </a:r>
          </a:p>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4143404" cy="642942"/>
          </a:xfrm>
          <a:prstGeom prst="rightArrowCallout">
            <a:avLst>
              <a:gd name="adj1" fmla="val 12982"/>
              <a:gd name="adj2" fmla="val 25000"/>
              <a:gd name="adj3" fmla="val 25000"/>
              <a:gd name="adj4" fmla="val 92353"/>
            </a:avLst>
          </a:prstGeom>
          <a:solidFill>
            <a:schemeClr val="bg1">
              <a:lumMod val="75000"/>
            </a:schemeClr>
          </a:solidFill>
          <a:ln w="38100">
            <a:solidFill>
              <a:srgbClr val="00A7E2"/>
            </a:solidFill>
          </a:ln>
        </p:spPr>
        <p:txBody>
          <a:bodyPr>
            <a:noAutofit/>
          </a:bodyPr>
          <a:lstStyle/>
          <a:p>
            <a:r>
              <a:rPr lang="ru-RU" sz="3200" b="1" dirty="0" smtClean="0"/>
              <a:t/>
            </a:r>
            <a:br>
              <a:rPr lang="ru-RU" sz="3200" b="1" dirty="0" smtClean="0"/>
            </a:br>
            <a:r>
              <a:rPr lang="ru-RU" sz="2800" b="1" dirty="0" smtClean="0"/>
              <a:t>Объект исследования</a:t>
            </a:r>
            <a:r>
              <a:rPr lang="ru-RU" sz="2800" dirty="0" smtClean="0"/>
              <a:t>: </a:t>
            </a:r>
            <a:r>
              <a:rPr lang="ru-RU" sz="3200" dirty="0" smtClean="0"/>
              <a:t/>
            </a:r>
            <a:br>
              <a:rPr lang="ru-RU" sz="3200" dirty="0" smtClean="0"/>
            </a:br>
            <a:endParaRPr lang="ru-RU" sz="3200" dirty="0"/>
          </a:p>
        </p:txBody>
      </p:sp>
      <p:sp>
        <p:nvSpPr>
          <p:cNvPr id="3" name="Содержимое 2"/>
          <p:cNvSpPr>
            <a:spLocks noGrp="1"/>
          </p:cNvSpPr>
          <p:nvPr>
            <p:ph sz="half" idx="1"/>
          </p:nvPr>
        </p:nvSpPr>
        <p:spPr>
          <a:xfrm>
            <a:off x="4500562" y="214290"/>
            <a:ext cx="4643438" cy="500066"/>
          </a:xfrm>
          <a:solidFill>
            <a:schemeClr val="bg1">
              <a:lumMod val="75000"/>
            </a:schemeClr>
          </a:solidFill>
          <a:ln w="38100">
            <a:solidFill>
              <a:srgbClr val="00A7E2"/>
            </a:solidFill>
          </a:ln>
        </p:spPr>
        <p:txBody>
          <a:bodyPr>
            <a:normAutofit/>
          </a:bodyPr>
          <a:lstStyle/>
          <a:p>
            <a:pPr algn="ctr">
              <a:buNone/>
            </a:pPr>
            <a:r>
              <a:rPr lang="ru-RU" sz="2000" dirty="0" smtClean="0"/>
              <a:t>рисование детей дошкольного возраста</a:t>
            </a:r>
            <a:endParaRPr lang="ru-RU" sz="2000" dirty="0"/>
          </a:p>
        </p:txBody>
      </p:sp>
      <p:sp>
        <p:nvSpPr>
          <p:cNvPr id="5" name="Заголовок 1"/>
          <p:cNvSpPr txBox="1">
            <a:spLocks/>
          </p:cNvSpPr>
          <p:nvPr/>
        </p:nvSpPr>
        <p:spPr>
          <a:xfrm>
            <a:off x="214282" y="1142984"/>
            <a:ext cx="4000528" cy="857256"/>
          </a:xfrm>
          <a:prstGeom prst="rightArrowCallout">
            <a:avLst>
              <a:gd name="adj1" fmla="val 11980"/>
              <a:gd name="adj2" fmla="val 43028"/>
              <a:gd name="adj3" fmla="val 18990"/>
              <a:gd name="adj4" fmla="val 92362"/>
            </a:avLst>
          </a:prstGeom>
          <a:solidFill>
            <a:schemeClr val="bg1">
              <a:lumMod val="75000"/>
            </a:schemeClr>
          </a:solidFill>
          <a:ln w="38100">
            <a:solidFill>
              <a:srgbClr val="00A7E2"/>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smtClean="0">
                <a:ln>
                  <a:noFill/>
                </a:ln>
                <a:solidFill>
                  <a:schemeClr val="tx1"/>
                </a:solidFill>
                <a:effectLst/>
                <a:uLnTx/>
                <a:uFillTx/>
                <a:latin typeface="+mj-lt"/>
                <a:ea typeface="+mj-ea"/>
                <a:cs typeface="+mj-cs"/>
              </a:rPr>
              <a:t/>
            </a:r>
            <a:br>
              <a:rPr kumimoji="0" lang="ru-RU" sz="3200" b="1" i="0" u="none" strike="noStrike" kern="1200" cap="none" spc="0" normalizeH="0" baseline="0" noProof="0" dirty="0" smtClean="0">
                <a:ln>
                  <a:noFill/>
                </a:ln>
                <a:solidFill>
                  <a:schemeClr val="tx1"/>
                </a:solidFill>
                <a:effectLst/>
                <a:uLnTx/>
                <a:uFillTx/>
                <a:latin typeface="+mj-lt"/>
                <a:ea typeface="+mj-ea"/>
                <a:cs typeface="+mj-cs"/>
              </a:rPr>
            </a:br>
            <a:r>
              <a:rPr kumimoji="0" lang="ru-RU" sz="2800" b="1" i="0" u="none" strike="noStrike" kern="1200" cap="none" spc="0" normalizeH="0" baseline="0" noProof="0" dirty="0" smtClean="0">
                <a:ln>
                  <a:noFill/>
                </a:ln>
                <a:solidFill>
                  <a:schemeClr val="tx1"/>
                </a:solidFill>
                <a:effectLst/>
                <a:uLnTx/>
                <a:uFillTx/>
                <a:latin typeface="+mj-lt"/>
                <a:ea typeface="+mj-ea"/>
                <a:cs typeface="+mj-cs"/>
              </a:rPr>
              <a:t>Предмет исследования</a:t>
            </a:r>
            <a:r>
              <a:rPr kumimoji="0" lang="ru-RU" sz="2800" b="0" i="0" u="none" strike="noStrike" kern="1200" cap="none" spc="0" normalizeH="0" baseline="0" noProof="0" dirty="0" smtClean="0">
                <a:ln>
                  <a:noFill/>
                </a:ln>
                <a:solidFill>
                  <a:schemeClr val="tx1"/>
                </a:solidFill>
                <a:effectLst/>
                <a:uLnTx/>
                <a:uFillTx/>
                <a:latin typeface="+mj-lt"/>
                <a:ea typeface="+mj-ea"/>
                <a:cs typeface="+mj-cs"/>
              </a:rPr>
              <a:t>: </a:t>
            </a:r>
            <a:br>
              <a:rPr kumimoji="0" lang="ru-RU" sz="2800" b="0" i="0" u="none" strike="noStrike" kern="1200" cap="none" spc="0" normalizeH="0" baseline="0" noProof="0" dirty="0" smtClean="0">
                <a:ln>
                  <a:noFill/>
                </a:ln>
                <a:solidFill>
                  <a:schemeClr val="tx1"/>
                </a:solidFill>
                <a:effectLst/>
                <a:uLnTx/>
                <a:uFillTx/>
                <a:latin typeface="+mj-lt"/>
                <a:ea typeface="+mj-ea"/>
                <a:cs typeface="+mj-cs"/>
              </a:rPr>
            </a:b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Содержимое 2"/>
          <p:cNvSpPr>
            <a:spLocks noGrp="1"/>
          </p:cNvSpPr>
          <p:nvPr>
            <p:ph sz="half" idx="1"/>
          </p:nvPr>
        </p:nvSpPr>
        <p:spPr>
          <a:xfrm>
            <a:off x="4286248" y="928670"/>
            <a:ext cx="4857752" cy="1357322"/>
          </a:xfrm>
          <a:solidFill>
            <a:schemeClr val="bg1">
              <a:lumMod val="75000"/>
            </a:schemeClr>
          </a:solidFill>
          <a:ln w="38100">
            <a:solidFill>
              <a:srgbClr val="00A7E2"/>
            </a:solidFill>
          </a:ln>
        </p:spPr>
        <p:txBody>
          <a:bodyPr>
            <a:noAutofit/>
          </a:bodyPr>
          <a:lstStyle/>
          <a:p>
            <a:pPr algn="ctr">
              <a:buNone/>
            </a:pPr>
            <a:r>
              <a:rPr lang="ru-RU" sz="2000" dirty="0" smtClean="0"/>
              <a:t>формирование изобразительных умений у детей старшего дошкольного возраста в декоративном рисовании по мотивам Дымковской игрушки</a:t>
            </a:r>
          </a:p>
        </p:txBody>
      </p:sp>
      <p:sp>
        <p:nvSpPr>
          <p:cNvPr id="7" name="Заголовок 1"/>
          <p:cNvSpPr txBox="1">
            <a:spLocks/>
          </p:cNvSpPr>
          <p:nvPr/>
        </p:nvSpPr>
        <p:spPr>
          <a:xfrm>
            <a:off x="285720" y="2500306"/>
            <a:ext cx="4429156" cy="714380"/>
          </a:xfrm>
          <a:prstGeom prst="downArrowCallout">
            <a:avLst>
              <a:gd name="adj1" fmla="val 15588"/>
              <a:gd name="adj2" fmla="val 38111"/>
              <a:gd name="adj3" fmla="val 15986"/>
              <a:gd name="adj4" fmla="val 62622"/>
            </a:avLst>
          </a:prstGeom>
          <a:solidFill>
            <a:schemeClr val="bg1">
              <a:lumMod val="75000"/>
            </a:schemeClr>
          </a:solidFill>
          <a:ln w="38100">
            <a:solidFill>
              <a:srgbClr val="00A7E2"/>
            </a:solidFil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chemeClr val="tx1"/>
                </a:solidFill>
                <a:effectLst/>
                <a:uLnTx/>
                <a:uFillTx/>
                <a:latin typeface="+mj-lt"/>
                <a:ea typeface="+mj-ea"/>
                <a:cs typeface="+mj-cs"/>
              </a:rPr>
              <a:t>Цель исследования</a:t>
            </a:r>
            <a:r>
              <a:rPr kumimoji="0" lang="ru-RU" sz="2800" b="0" i="0" u="none" strike="noStrike" kern="1200" cap="none" spc="0" normalizeH="0" baseline="0" noProof="0" dirty="0" smtClean="0">
                <a:ln>
                  <a:noFill/>
                </a:ln>
                <a:solidFill>
                  <a:schemeClr val="tx1"/>
                </a:solidFill>
                <a:effectLst/>
                <a:uLnTx/>
                <a:uFillTx/>
                <a:latin typeface="+mj-lt"/>
                <a:ea typeface="+mj-ea"/>
                <a:cs typeface="+mj-cs"/>
              </a:rPr>
              <a:t>: </a:t>
            </a:r>
            <a:br>
              <a:rPr kumimoji="0" lang="ru-RU" sz="2800" b="0" i="0" u="none" strike="noStrike" kern="1200" cap="none" spc="0" normalizeH="0" baseline="0" noProof="0" dirty="0" smtClean="0">
                <a:ln>
                  <a:noFill/>
                </a:ln>
                <a:solidFill>
                  <a:schemeClr val="tx1"/>
                </a:solidFill>
                <a:effectLst/>
                <a:uLnTx/>
                <a:uFillTx/>
                <a:latin typeface="+mj-lt"/>
                <a:ea typeface="+mj-ea"/>
                <a:cs typeface="+mj-cs"/>
              </a:rPr>
            </a:b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Содержимое 2"/>
          <p:cNvSpPr txBox="1">
            <a:spLocks/>
          </p:cNvSpPr>
          <p:nvPr/>
        </p:nvSpPr>
        <p:spPr>
          <a:xfrm>
            <a:off x="285720" y="3286124"/>
            <a:ext cx="8572560" cy="642942"/>
          </a:xfrm>
          <a:prstGeom prst="rect">
            <a:avLst/>
          </a:prstGeom>
          <a:solidFill>
            <a:schemeClr val="bg1">
              <a:lumMod val="75000"/>
            </a:schemeClr>
          </a:solidFill>
          <a:ln w="38100">
            <a:solidFill>
              <a:srgbClr val="00A7E2"/>
            </a:solidFill>
          </a:ln>
        </p:spPr>
        <p:txBody>
          <a:bodyPr>
            <a:noAutofit/>
          </a:bodyPr>
          <a:lstStyle/>
          <a:p>
            <a:pPr marL="342900" lvl="0" indent="-342900" algn="ctr">
              <a:spcBef>
                <a:spcPct val="20000"/>
              </a:spcBef>
            </a:pPr>
            <a:r>
              <a:rPr lang="ru-RU" sz="2000" dirty="0" smtClean="0"/>
              <a:t>изучить формы работы по обучению детей старшего дошкольного возраста декоративному рисованию по мотивам дымковской игрушки</a:t>
            </a: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Заголовок 1"/>
          <p:cNvSpPr txBox="1">
            <a:spLocks/>
          </p:cNvSpPr>
          <p:nvPr/>
        </p:nvSpPr>
        <p:spPr>
          <a:xfrm>
            <a:off x="1285852" y="4143380"/>
            <a:ext cx="4500594" cy="714380"/>
          </a:xfrm>
          <a:prstGeom prst="downArrowCallout">
            <a:avLst>
              <a:gd name="adj1" fmla="val 15260"/>
              <a:gd name="adj2" fmla="val 38111"/>
              <a:gd name="adj3" fmla="val 14347"/>
              <a:gd name="adj4" fmla="val 62622"/>
            </a:avLst>
          </a:prstGeom>
          <a:solidFill>
            <a:schemeClr val="bg1">
              <a:lumMod val="75000"/>
            </a:schemeClr>
          </a:solidFill>
          <a:ln w="38100">
            <a:solidFill>
              <a:srgbClr val="00A7E2"/>
            </a:solidFil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chemeClr val="tx1"/>
                </a:solidFill>
                <a:effectLst/>
                <a:uLnTx/>
                <a:uFillTx/>
                <a:latin typeface="+mj-lt"/>
                <a:ea typeface="+mj-ea"/>
                <a:cs typeface="+mj-cs"/>
              </a:rPr>
              <a:t>Задачи исследования</a:t>
            </a:r>
            <a:r>
              <a:rPr kumimoji="0" lang="ru-RU" sz="2800" b="0" i="0" u="none" strike="noStrike" kern="1200" cap="none" spc="0" normalizeH="0" baseline="0" noProof="0" dirty="0" smtClean="0">
                <a:ln>
                  <a:noFill/>
                </a:ln>
                <a:solidFill>
                  <a:schemeClr val="tx1"/>
                </a:solidFill>
                <a:effectLst/>
                <a:uLnTx/>
                <a:uFillTx/>
                <a:latin typeface="+mj-lt"/>
                <a:ea typeface="+mj-ea"/>
                <a:cs typeface="+mj-cs"/>
              </a:rPr>
              <a:t>: </a:t>
            </a:r>
            <a:br>
              <a:rPr kumimoji="0" lang="ru-RU" sz="2800" b="0" i="0" u="none" strike="noStrike" kern="1200" cap="none" spc="0" normalizeH="0" baseline="0" noProof="0" dirty="0" smtClean="0">
                <a:ln>
                  <a:noFill/>
                </a:ln>
                <a:solidFill>
                  <a:schemeClr val="tx1"/>
                </a:solidFill>
                <a:effectLst/>
                <a:uLnTx/>
                <a:uFillTx/>
                <a:latin typeface="+mj-lt"/>
                <a:ea typeface="+mj-ea"/>
                <a:cs typeface="+mj-cs"/>
              </a:rPr>
            </a:b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Содержимое 2"/>
          <p:cNvSpPr txBox="1">
            <a:spLocks/>
          </p:cNvSpPr>
          <p:nvPr/>
        </p:nvSpPr>
        <p:spPr>
          <a:xfrm>
            <a:off x="214282" y="4929198"/>
            <a:ext cx="8786874" cy="1928802"/>
          </a:xfrm>
          <a:prstGeom prst="rect">
            <a:avLst/>
          </a:prstGeom>
          <a:solidFill>
            <a:schemeClr val="bg1">
              <a:lumMod val="75000"/>
            </a:schemeClr>
          </a:solidFill>
          <a:ln w="38100">
            <a:solidFill>
              <a:srgbClr val="00A7E2"/>
            </a:solidFill>
          </a:ln>
        </p:spPr>
        <p:txBody>
          <a:bodyPr>
            <a:noAutofit/>
          </a:bodyPr>
          <a:lstStyle/>
          <a:p>
            <a:pPr marL="514350" lvl="0" indent="-514350">
              <a:buFont typeface="+mj-lt"/>
              <a:buAutoNum type="arabicPeriod"/>
            </a:pPr>
            <a:r>
              <a:rPr lang="ru-RU" sz="1700" dirty="0" smtClean="0"/>
              <a:t>Изучить декоративно-прикладное искусство как часть изобразительного искусства.</a:t>
            </a:r>
          </a:p>
          <a:p>
            <a:pPr marL="514350" lvl="0" indent="-514350">
              <a:buFont typeface="+mj-lt"/>
              <a:buAutoNum type="arabicPeriod"/>
            </a:pPr>
            <a:r>
              <a:rPr lang="ru-RU" sz="1700" dirty="0" smtClean="0"/>
              <a:t>Проанализировать декоративное рисование как вид изобразительной деятельности у детей старшего дошкольного возраста.</a:t>
            </a:r>
          </a:p>
          <a:p>
            <a:pPr marL="514350" lvl="0" indent="-514350">
              <a:buFont typeface="+mj-lt"/>
              <a:buAutoNum type="arabicPeriod"/>
            </a:pPr>
            <a:r>
              <a:rPr lang="ru-RU" sz="1700" dirty="0" smtClean="0"/>
              <a:t>Провести диагностику умений и навыков по декоративному рисованию.</a:t>
            </a:r>
          </a:p>
          <a:p>
            <a:pPr marL="514350" lvl="0" indent="-514350">
              <a:buFont typeface="+mj-lt"/>
              <a:buAutoNum type="arabicPeriod"/>
            </a:pPr>
            <a:r>
              <a:rPr lang="ru-RU" sz="1700" dirty="0" smtClean="0"/>
              <a:t>Апробировать на практике занятия по рисованию по мотивам Дымковской игрушки и на основе результатов подготовить рекомендации по дальнейшей работе с данными детьми. </a:t>
            </a:r>
            <a:endParaRPr lang="ru-RU"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143108" y="285728"/>
            <a:ext cx="4429156" cy="785818"/>
          </a:xfrm>
          <a:prstGeom prst="downArrowCallout">
            <a:avLst>
              <a:gd name="adj1" fmla="val 16571"/>
              <a:gd name="adj2" fmla="val 38111"/>
              <a:gd name="adj3" fmla="val 25000"/>
              <a:gd name="adj4" fmla="val 62622"/>
            </a:avLst>
          </a:prstGeom>
          <a:solidFill>
            <a:schemeClr val="bg1">
              <a:lumMod val="75000"/>
            </a:schemeClr>
          </a:solidFill>
          <a:ln w="38100">
            <a:solidFill>
              <a:srgbClr val="00A7E2"/>
            </a:solidFil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chemeClr val="tx1"/>
                </a:solidFill>
                <a:effectLst/>
                <a:uLnTx/>
                <a:uFillTx/>
                <a:latin typeface="+mj-lt"/>
                <a:ea typeface="+mj-ea"/>
                <a:cs typeface="+mj-cs"/>
              </a:rPr>
              <a:t>Методы исследования</a:t>
            </a:r>
            <a:r>
              <a:rPr kumimoji="0" lang="ru-RU" sz="2800" b="0" i="0" u="none" strike="noStrike" kern="1200" cap="none" spc="0" normalizeH="0" baseline="0" noProof="0" dirty="0" smtClean="0">
                <a:ln>
                  <a:noFill/>
                </a:ln>
                <a:solidFill>
                  <a:schemeClr val="tx1"/>
                </a:solidFill>
                <a:effectLst/>
                <a:uLnTx/>
                <a:uFillTx/>
                <a:latin typeface="+mj-lt"/>
                <a:ea typeface="+mj-ea"/>
                <a:cs typeface="+mj-cs"/>
              </a:rPr>
              <a:t>: </a:t>
            </a:r>
            <a:r>
              <a:rPr kumimoji="0" lang="ru-RU" sz="3200" b="0" i="0" u="none" strike="noStrike" kern="1200" cap="none" spc="0" normalizeH="0" baseline="0" noProof="0" dirty="0" smtClean="0">
                <a:ln>
                  <a:noFill/>
                </a:ln>
                <a:solidFill>
                  <a:schemeClr val="tx1"/>
                </a:solidFill>
                <a:effectLst/>
                <a:uLnTx/>
                <a:uFillTx/>
                <a:latin typeface="+mj-lt"/>
                <a:ea typeface="+mj-ea"/>
                <a:cs typeface="+mj-cs"/>
              </a:rPr>
              <a:t/>
            </a:r>
            <a:br>
              <a:rPr kumimoji="0" lang="ru-RU" sz="3200" b="0" i="0" u="none" strike="noStrike" kern="1200" cap="none" spc="0" normalizeH="0" baseline="0" noProof="0" dirty="0" smtClean="0">
                <a:ln>
                  <a:noFill/>
                </a:ln>
                <a:solidFill>
                  <a:schemeClr val="tx1"/>
                </a:solidFill>
                <a:effectLst/>
                <a:uLnTx/>
                <a:uFillTx/>
                <a:latin typeface="+mj-lt"/>
                <a:ea typeface="+mj-ea"/>
                <a:cs typeface="+mj-cs"/>
              </a:rPr>
            </a:br>
            <a:endParaRPr kumimoji="0" lang="ru-RU"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Содержимое 2"/>
          <p:cNvSpPr txBox="1">
            <a:spLocks/>
          </p:cNvSpPr>
          <p:nvPr/>
        </p:nvSpPr>
        <p:spPr>
          <a:xfrm>
            <a:off x="571472" y="1142984"/>
            <a:ext cx="6715172" cy="2928958"/>
          </a:xfrm>
          <a:prstGeom prst="rect">
            <a:avLst/>
          </a:prstGeom>
          <a:solidFill>
            <a:schemeClr val="bg1">
              <a:lumMod val="75000"/>
            </a:schemeClr>
          </a:solidFill>
          <a:ln w="38100">
            <a:solidFill>
              <a:srgbClr val="00A7E2"/>
            </a:solidFill>
          </a:ln>
        </p:spPr>
        <p:txBody>
          <a:bodyPr>
            <a:noAutofit/>
          </a:bodyPr>
          <a:lstStyle/>
          <a:p>
            <a:pPr>
              <a:buFont typeface="Arial" pitchFamily="34" charset="0"/>
              <a:buChar char="•"/>
            </a:pPr>
            <a:r>
              <a:rPr lang="ru-RU" sz="2600" dirty="0" smtClean="0"/>
              <a:t> </a:t>
            </a:r>
            <a:r>
              <a:rPr lang="ru-RU" sz="2000" dirty="0" smtClean="0"/>
              <a:t>теоретический анализ психологической,  педагогической </a:t>
            </a:r>
            <a:br>
              <a:rPr lang="ru-RU" sz="2000" dirty="0" smtClean="0"/>
            </a:br>
            <a:r>
              <a:rPr lang="ru-RU" sz="2000" dirty="0" smtClean="0"/>
              <a:t>   и  методической литературы;</a:t>
            </a:r>
          </a:p>
          <a:p>
            <a:pPr>
              <a:buFont typeface="Arial" pitchFamily="34" charset="0"/>
              <a:buChar char="•"/>
            </a:pPr>
            <a:r>
              <a:rPr lang="ru-RU" sz="2000" dirty="0" smtClean="0"/>
              <a:t> наблюдения за деятельностью детей;</a:t>
            </a:r>
          </a:p>
          <a:p>
            <a:pPr>
              <a:buFont typeface="Arial" pitchFamily="34" charset="0"/>
              <a:buChar char="•"/>
            </a:pPr>
            <a:r>
              <a:rPr lang="ru-RU" sz="2000" dirty="0" smtClean="0"/>
              <a:t> беседа-консультация родителей по прикладному   </a:t>
            </a:r>
            <a:br>
              <a:rPr lang="ru-RU" sz="2000" dirty="0" smtClean="0"/>
            </a:br>
            <a:r>
              <a:rPr lang="ru-RU" sz="2000" dirty="0" smtClean="0"/>
              <a:t>   искусству;</a:t>
            </a:r>
          </a:p>
          <a:p>
            <a:pPr>
              <a:buFont typeface="Arial" pitchFamily="34" charset="0"/>
              <a:buChar char="•"/>
            </a:pPr>
            <a:r>
              <a:rPr lang="ru-RU" sz="2000" dirty="0" smtClean="0"/>
              <a:t> </a:t>
            </a:r>
            <a:r>
              <a:rPr lang="ru-RU" sz="2000" dirty="0" smtClean="0"/>
              <a:t>занятия</a:t>
            </a:r>
            <a:r>
              <a:rPr lang="ru-RU" sz="2000" dirty="0" smtClean="0"/>
              <a:t>;</a:t>
            </a:r>
            <a:endParaRPr lang="ru-RU" sz="2000" dirty="0" smtClean="0"/>
          </a:p>
          <a:p>
            <a:pPr>
              <a:buFont typeface="Arial" pitchFamily="34" charset="0"/>
              <a:buChar char="•"/>
            </a:pPr>
            <a:r>
              <a:rPr lang="ru-RU" sz="2000" dirty="0" smtClean="0"/>
              <a:t> фотосъемка;</a:t>
            </a:r>
          </a:p>
          <a:p>
            <a:pPr>
              <a:buFont typeface="Arial" pitchFamily="34" charset="0"/>
              <a:buChar char="•"/>
            </a:pPr>
            <a:r>
              <a:rPr lang="ru-RU" sz="2000" dirty="0" smtClean="0"/>
              <a:t>  анализ детских </a:t>
            </a:r>
            <a:r>
              <a:rPr lang="ru-RU" sz="2000" dirty="0" smtClean="0"/>
              <a:t>работ.</a:t>
            </a:r>
            <a:endParaRPr lang="ru-RU" sz="2000" dirty="0"/>
          </a:p>
        </p:txBody>
      </p:sp>
      <p:sp>
        <p:nvSpPr>
          <p:cNvPr id="4" name="Заголовок 1"/>
          <p:cNvSpPr txBox="1">
            <a:spLocks/>
          </p:cNvSpPr>
          <p:nvPr/>
        </p:nvSpPr>
        <p:spPr>
          <a:xfrm>
            <a:off x="571472" y="4714884"/>
            <a:ext cx="5143536" cy="500042"/>
          </a:xfrm>
          <a:prstGeom prst="rect">
            <a:avLst/>
          </a:prstGeom>
          <a:solidFill>
            <a:srgbClr val="00A7E2"/>
          </a:solidFill>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1" u="none" strike="noStrike" kern="1200" cap="none" spc="0" normalizeH="0" baseline="0" noProof="0" dirty="0" smtClean="0">
                <a:ln>
                  <a:noFill/>
                </a:ln>
                <a:solidFill>
                  <a:schemeClr val="tx1"/>
                </a:solidFill>
                <a:effectLst/>
                <a:uLnTx/>
                <a:uFillTx/>
                <a:latin typeface="+mj-lt"/>
                <a:ea typeface="+mj-ea"/>
                <a:cs typeface="+mj-cs"/>
              </a:rPr>
              <a:t>Структура работы</a:t>
            </a:r>
            <a:endParaRPr kumimoji="0" lang="ru-RU" sz="3200" b="1" i="1" u="none" strike="noStrike" kern="1200" cap="none" spc="0" normalizeH="0" baseline="0" noProof="0" dirty="0">
              <a:ln>
                <a:noFill/>
              </a:ln>
              <a:solidFill>
                <a:schemeClr val="tx1"/>
              </a:solidFill>
              <a:effectLst/>
              <a:uLnTx/>
              <a:uFillTx/>
              <a:latin typeface="+mj-lt"/>
              <a:ea typeface="+mj-ea"/>
              <a:cs typeface="+mj-cs"/>
            </a:endParaRPr>
          </a:p>
        </p:txBody>
      </p:sp>
      <p:sp>
        <p:nvSpPr>
          <p:cNvPr id="5" name="Содержимое 2"/>
          <p:cNvSpPr txBox="1">
            <a:spLocks/>
          </p:cNvSpPr>
          <p:nvPr/>
        </p:nvSpPr>
        <p:spPr>
          <a:xfrm>
            <a:off x="428596" y="5214950"/>
            <a:ext cx="7358114" cy="1428760"/>
          </a:xfrm>
          <a:prstGeom prst="rect">
            <a:avLst/>
          </a:prstGeom>
          <a:solidFill>
            <a:schemeClr val="bg1">
              <a:lumMod val="75000"/>
            </a:schemeClr>
          </a:solidFill>
          <a:ln w="38100">
            <a:solidFill>
              <a:srgbClr val="00A7E2"/>
            </a:solidFill>
          </a:ln>
        </p:spPr>
        <p:txBody>
          <a:bodyPr>
            <a:noAutofit/>
          </a:bodyPr>
          <a:lstStyle/>
          <a:p>
            <a:pPr algn="ctr"/>
            <a:r>
              <a:rPr lang="ru-RU" sz="2200" dirty="0" smtClean="0"/>
              <a:t>Работа состоит из введения, 3 глав (2 теоретических и </a:t>
            </a:r>
            <a:br>
              <a:rPr lang="ru-RU" sz="2200" dirty="0" smtClean="0"/>
            </a:br>
            <a:r>
              <a:rPr lang="ru-RU" sz="2200" dirty="0" smtClean="0"/>
              <a:t>1 практической), заключения, списка литературы (состоит из </a:t>
            </a:r>
            <a:r>
              <a:rPr lang="ru-RU" sz="2200" dirty="0" smtClean="0"/>
              <a:t>25</a:t>
            </a:r>
            <a:r>
              <a:rPr lang="ru-RU" sz="2200" dirty="0" smtClean="0"/>
              <a:t> </a:t>
            </a:r>
            <a:r>
              <a:rPr lang="ru-RU" sz="2200" dirty="0" smtClean="0"/>
              <a:t>источников), приложения. Количество страниц работы составляет </a:t>
            </a:r>
            <a:r>
              <a:rPr lang="ru-RU" sz="2200" dirty="0" smtClean="0"/>
              <a:t>4</a:t>
            </a:r>
            <a:r>
              <a:rPr lang="ru-RU" sz="2200" dirty="0" smtClean="0"/>
              <a:t>3</a:t>
            </a:r>
            <a:r>
              <a:rPr lang="ru-RU" sz="2200" dirty="0" smtClean="0"/>
              <a:t> </a:t>
            </a:r>
            <a:r>
              <a:rPr lang="ru-RU" sz="2200" dirty="0" smtClean="0"/>
              <a:t>страницы.</a:t>
            </a:r>
            <a:endParaRPr lang="ru-RU"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0" y="0"/>
            <a:ext cx="6215074" cy="428604"/>
          </a:xfrm>
          <a:prstGeom prst="rect">
            <a:avLst/>
          </a:prstGeom>
          <a:solidFill>
            <a:srgbClr val="00A7E2"/>
          </a:solidFill>
        </p:spPr>
        <p:txBody>
          <a:bodyP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1" u="none" strike="noStrike" kern="1200" cap="none" spc="0" normalizeH="0" baseline="0" noProof="0" dirty="0" smtClean="0">
                <a:ln>
                  <a:noFill/>
                </a:ln>
                <a:solidFill>
                  <a:schemeClr val="tx1"/>
                </a:solidFill>
                <a:effectLst/>
                <a:uLnTx/>
                <a:uFillTx/>
                <a:latin typeface="+mj-lt"/>
                <a:ea typeface="+mj-ea"/>
                <a:cs typeface="+mj-cs"/>
              </a:rPr>
              <a:t>Основное содержание работы</a:t>
            </a:r>
            <a:endParaRPr kumimoji="0" lang="ru-RU" sz="3200" b="1" i="1" u="none" strike="noStrike" kern="1200" cap="none" spc="0" normalizeH="0" baseline="0" noProof="0" dirty="0">
              <a:ln>
                <a:noFill/>
              </a:ln>
              <a:solidFill>
                <a:schemeClr val="tx1"/>
              </a:solidFill>
              <a:effectLst/>
              <a:uLnTx/>
              <a:uFillTx/>
              <a:latin typeface="+mj-lt"/>
              <a:ea typeface="+mj-ea"/>
              <a:cs typeface="+mj-cs"/>
            </a:endParaRPr>
          </a:p>
        </p:txBody>
      </p:sp>
      <p:sp>
        <p:nvSpPr>
          <p:cNvPr id="4" name="Содержимое 2"/>
          <p:cNvSpPr txBox="1">
            <a:spLocks/>
          </p:cNvSpPr>
          <p:nvPr/>
        </p:nvSpPr>
        <p:spPr>
          <a:xfrm>
            <a:off x="214282" y="428604"/>
            <a:ext cx="8786874" cy="6429396"/>
          </a:xfrm>
          <a:prstGeom prst="rect">
            <a:avLst/>
          </a:prstGeom>
          <a:solidFill>
            <a:schemeClr val="bg1">
              <a:lumMod val="75000"/>
            </a:schemeClr>
          </a:solidFill>
          <a:ln w="38100">
            <a:solidFill>
              <a:srgbClr val="00A7E2"/>
            </a:solidFill>
          </a:ln>
        </p:spPr>
        <p:txBody>
          <a:bodyPr>
            <a:noAutofit/>
          </a:bodyPr>
          <a:lstStyle/>
          <a:p>
            <a:pPr algn="just"/>
            <a:r>
              <a:rPr lang="ru-RU" sz="2400" dirty="0" smtClean="0"/>
              <a:t>	</a:t>
            </a:r>
            <a:r>
              <a:rPr lang="ru-RU" sz="1950" dirty="0" smtClean="0"/>
              <a:t>Декоративно-прикладное искусство играет большую роль в жизни общества, так как оказывает на него всесторонне воздействие, является важным средством воспитания, формирования всесторонне развитой, гармоничной личности.</a:t>
            </a:r>
          </a:p>
          <a:p>
            <a:pPr algn="just"/>
            <a:r>
              <a:rPr lang="ru-RU" sz="1950" dirty="0" smtClean="0"/>
              <a:t>	Декоративно-прикладное искусство является неотъемлемой частью социальной культуры. Эмоциональность, поэтическая образность его близки, понятны и дороги людям. Как всякое большое искусство оно воспитывает чуткое отношение к прекрасному. И основанное на глубоких художественных традициях, народное искусство входит в жизнь и культуру нашего народа, благотворно влияет на формирование человека будущего, а художественные произведения, созданные мастерами, всегда отражают любовь к родному краю, умение видеть и понимать окружающий мир.</a:t>
            </a:r>
          </a:p>
          <a:p>
            <a:pPr algn="just"/>
            <a:r>
              <a:rPr lang="ru-RU" sz="1950" dirty="0" smtClean="0"/>
              <a:t>Дымковская игрушка отличается предельной простой и ясной пластической формой, обобщенностью силуэта, яркой орнаментальной росписью по белому фону. В образах краснощеких барынь, кормилиц, лихих всадников, сценах чаепития, ярмарочных гуляний, веселых каруселях продолжают жить вековые традиции дымковского искусства, бережно сохраняется архаика древних образцов. Дымковская вятская игрушка давно стала народной скульптурой. Особая красочность и нарядность ее дополняется ромбиками сусального золота, которые присущи только ей. Дымковская игрушка отличается пластической формой.</a:t>
            </a:r>
          </a:p>
          <a:p>
            <a:endParaRPr lang="ru-RU" sz="19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214282" y="142852"/>
            <a:ext cx="8786874" cy="6500858"/>
          </a:xfrm>
          <a:prstGeom prst="rect">
            <a:avLst/>
          </a:prstGeom>
          <a:solidFill>
            <a:schemeClr val="bg1">
              <a:lumMod val="75000"/>
            </a:schemeClr>
          </a:solidFill>
          <a:ln w="38100">
            <a:solidFill>
              <a:srgbClr val="00A7E2"/>
            </a:solidFill>
          </a:ln>
        </p:spPr>
        <p:txBody>
          <a:bodyPr>
            <a:noAutofit/>
          </a:bodyPr>
          <a:lstStyle/>
          <a:p>
            <a:pPr algn="just"/>
            <a:r>
              <a:rPr lang="ru-RU" sz="2400" dirty="0" smtClean="0"/>
              <a:t>	</a:t>
            </a:r>
            <a:r>
              <a:rPr lang="ru-RU" sz="1950" dirty="0" smtClean="0"/>
              <a:t>Различные виды художественной деятельности, основа которых - народное творчество - одно из главных условий полноценного эстетического воспитания и развития художественно-творческих способностей детей. Народное декоративно-прикладное искусство помогает формировать художественный вкус, учит видеть и понимать прекрасное в окружающей нас жизни и в искусстве. Народное искусство способствует художественному воспитанию детей, так как в его основе заложены все специфические закономерности декоративного искусства - симметрия и ритм.</a:t>
            </a:r>
          </a:p>
          <a:p>
            <a:pPr algn="just"/>
            <a:r>
              <a:rPr lang="ru-RU" sz="1950" dirty="0" smtClean="0"/>
              <a:t>	В результате проводимых  занятий по декоративному рисованию, рассматривания иллюстраций, изделий дымковских мастеров, бесед, дидактических игр, чтения стихов об этой игрушке, наблюдений в природе, работы с родителями у детей может появиться устойчивый интерес к дымковской игрушке, дети научатся хорошо ориентироваться на листе бумаги, усвоят цвета данной росписи, станут лучше владеть кистью, рука будет более «твердой», они смогут назвать все элементы дымковской росписи. Все это будет способствовать развитию их художественных и интеллектуальных способностей. Занятия, проведенные о «дымке», дидактические игры по данному виду росписи дадут возможность детям узнать приемы рисования и научат составлять узоры на различных формах. Разумеется, уважение к искусству своего народа надо воспитывать терпеливо и тактично, не забывая о личности ребенка, его взглядах, интересах, желаниях.</a:t>
            </a:r>
          </a:p>
          <a:p>
            <a:pPr algn="just"/>
            <a:endParaRPr lang="ru-RU" sz="2400" dirty="0" smtClean="0"/>
          </a:p>
          <a:p>
            <a:pPr algn="just"/>
            <a:endParaRPr lang="ru-RU"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0" y="0"/>
            <a:ext cx="8429652" cy="1357298"/>
          </a:xfrm>
          <a:prstGeom prst="rect">
            <a:avLst/>
          </a:prstGeom>
          <a:solidFill>
            <a:srgbClr val="00A7E2"/>
          </a:solidFill>
        </p:spPr>
        <p:txBody>
          <a:bodyPr>
            <a:normAutofit fontScale="62500" lnSpcReduction="20000"/>
          </a:bodyPr>
          <a:lstStyle/>
          <a:p>
            <a:pPr algn="ctr"/>
            <a:endParaRPr lang="ru-RU" sz="3200" b="1" dirty="0" smtClean="0"/>
          </a:p>
          <a:p>
            <a:pPr algn="ctr"/>
            <a:r>
              <a:rPr lang="ru-RU" sz="3800" b="1" dirty="0" smtClean="0"/>
              <a:t>Практическое исследование по обучению детей старшего дошкольного возраста декоративному рисованию</a:t>
            </a:r>
            <a:br>
              <a:rPr lang="ru-RU" sz="3800" b="1" dirty="0" smtClean="0"/>
            </a:br>
            <a:r>
              <a:rPr lang="ru-RU" sz="3800" b="1" dirty="0" smtClean="0"/>
              <a:t>по мотивам Дымковской игрушки.</a:t>
            </a:r>
            <a:r>
              <a:rPr lang="ru-RU" sz="3800" dirty="0" smtClean="0"/>
              <a:t> </a:t>
            </a:r>
            <a:endParaRPr lang="ru-RU" sz="3800" dirty="0"/>
          </a:p>
        </p:txBody>
      </p:sp>
      <p:sp>
        <p:nvSpPr>
          <p:cNvPr id="5" name="Содержимое 2"/>
          <p:cNvSpPr txBox="1">
            <a:spLocks/>
          </p:cNvSpPr>
          <p:nvPr/>
        </p:nvSpPr>
        <p:spPr>
          <a:xfrm>
            <a:off x="214282" y="1214422"/>
            <a:ext cx="8572560" cy="1857388"/>
          </a:xfrm>
          <a:prstGeom prst="rect">
            <a:avLst/>
          </a:prstGeom>
          <a:solidFill>
            <a:schemeClr val="bg1">
              <a:lumMod val="75000"/>
            </a:schemeClr>
          </a:solidFill>
          <a:ln w="38100">
            <a:solidFill>
              <a:srgbClr val="00A7E2"/>
            </a:solidFill>
          </a:ln>
        </p:spPr>
        <p:txBody>
          <a:bodyPr>
            <a:noAutofit/>
          </a:bodyPr>
          <a:lstStyle/>
          <a:p>
            <a:r>
              <a:rPr lang="ru-RU" sz="1900" dirty="0" smtClean="0"/>
              <a:t>Исследование проводилась на базе Государственного Бюджетного Образовательного Учреждения детский сад №1427 СЗАО г. Москвы с февраля по май 2014 года. Было проведено наблюдение за детьми  старшего дошкольного возраста на занятиях по рисованию. В результате этого была определена экспериментальная группа в количестве  6 детей старшего дошкольного возраста.</a:t>
            </a:r>
          </a:p>
          <a:p>
            <a:pPr algn="just"/>
            <a:endParaRPr lang="ru-RU" sz="2400" dirty="0" smtClean="0"/>
          </a:p>
          <a:p>
            <a:pPr algn="just"/>
            <a:endParaRPr lang="ru-RU" sz="2000" dirty="0"/>
          </a:p>
        </p:txBody>
      </p:sp>
      <p:sp>
        <p:nvSpPr>
          <p:cNvPr id="4" name="Заголовок 1"/>
          <p:cNvSpPr txBox="1">
            <a:spLocks/>
          </p:cNvSpPr>
          <p:nvPr/>
        </p:nvSpPr>
        <p:spPr>
          <a:xfrm>
            <a:off x="357158" y="3286124"/>
            <a:ext cx="6143668" cy="428604"/>
          </a:xfrm>
          <a:prstGeom prst="rect">
            <a:avLst/>
          </a:prstGeom>
          <a:solidFill>
            <a:srgbClr val="00A7E2"/>
          </a:solidFill>
        </p:spPr>
        <p:txBody>
          <a:bodyPr>
            <a:normAutofit fontScale="25000" lnSpcReduction="20000"/>
          </a:bodyPr>
          <a:lstStyle/>
          <a:p>
            <a:pPr algn="ctr"/>
            <a:endParaRPr lang="ru-RU" sz="3200" b="1" dirty="0" smtClean="0"/>
          </a:p>
          <a:p>
            <a:pPr algn="ctr"/>
            <a:r>
              <a:rPr lang="ru-RU" sz="6000" b="1" dirty="0" smtClean="0"/>
              <a:t>Задачи</a:t>
            </a:r>
            <a:r>
              <a:rPr lang="ru-RU" sz="5800" dirty="0" smtClean="0"/>
              <a:t> </a:t>
            </a:r>
            <a:r>
              <a:rPr lang="ru-RU" sz="6000" b="1" dirty="0" smtClean="0"/>
              <a:t>исследования</a:t>
            </a:r>
          </a:p>
        </p:txBody>
      </p:sp>
      <p:sp>
        <p:nvSpPr>
          <p:cNvPr id="6" name="Содержимое 2"/>
          <p:cNvSpPr txBox="1">
            <a:spLocks/>
          </p:cNvSpPr>
          <p:nvPr/>
        </p:nvSpPr>
        <p:spPr>
          <a:xfrm>
            <a:off x="357158" y="3714752"/>
            <a:ext cx="8572560" cy="1143008"/>
          </a:xfrm>
          <a:prstGeom prst="rect">
            <a:avLst/>
          </a:prstGeom>
          <a:solidFill>
            <a:schemeClr val="bg1">
              <a:lumMod val="75000"/>
            </a:schemeClr>
          </a:solidFill>
          <a:ln w="38100">
            <a:solidFill>
              <a:srgbClr val="00A7E2"/>
            </a:solidFill>
          </a:ln>
        </p:spPr>
        <p:txBody>
          <a:bodyPr>
            <a:noAutofit/>
          </a:bodyPr>
          <a:lstStyle/>
          <a:p>
            <a:pPr marL="457200" lvl="0" indent="-457200">
              <a:buFont typeface="+mj-lt"/>
              <a:buAutoNum type="arabicPeriod"/>
            </a:pPr>
            <a:r>
              <a:rPr lang="ru-RU" sz="1900" dirty="0" smtClean="0"/>
              <a:t>способствовать развитию изобразительных умений, обеспечивающих активную продуктивную изобразительную деятельность, </a:t>
            </a:r>
          </a:p>
          <a:p>
            <a:pPr marL="457200" lvl="0" indent="-457200">
              <a:buFont typeface="+mj-lt"/>
              <a:buAutoNum type="arabicPeriod"/>
            </a:pPr>
            <a:r>
              <a:rPr lang="ru-RU" sz="1900" dirty="0" smtClean="0"/>
              <a:t>включить в  занятия выставки работ детей.</a:t>
            </a:r>
          </a:p>
          <a:p>
            <a:pPr algn="just"/>
            <a:endParaRPr lang="ru-RU" sz="2400" dirty="0" smtClean="0"/>
          </a:p>
          <a:p>
            <a:pPr algn="just"/>
            <a:endParaRPr lang="ru-RU" sz="2000" dirty="0"/>
          </a:p>
        </p:txBody>
      </p:sp>
      <p:sp>
        <p:nvSpPr>
          <p:cNvPr id="7" name="Заголовок 1"/>
          <p:cNvSpPr txBox="1">
            <a:spLocks/>
          </p:cNvSpPr>
          <p:nvPr/>
        </p:nvSpPr>
        <p:spPr>
          <a:xfrm>
            <a:off x="357158" y="5072074"/>
            <a:ext cx="6286512" cy="500042"/>
          </a:xfrm>
          <a:prstGeom prst="rect">
            <a:avLst/>
          </a:prstGeom>
          <a:solidFill>
            <a:srgbClr val="00A7E2"/>
          </a:solidFill>
        </p:spPr>
        <p:txBody>
          <a:bodyPr>
            <a:normAutofit fontScale="47500" lnSpcReduction="20000"/>
          </a:bodyPr>
          <a:lstStyle/>
          <a:p>
            <a:pPr algn="ctr"/>
            <a:endParaRPr lang="ru-RU" sz="3200" b="1" dirty="0" smtClean="0"/>
          </a:p>
          <a:p>
            <a:pPr algn="ctr"/>
            <a:r>
              <a:rPr lang="ru-RU" sz="3200" b="1" dirty="0" smtClean="0"/>
              <a:t>Методы исследования</a:t>
            </a:r>
            <a:endParaRPr lang="ru-RU" sz="3200" dirty="0"/>
          </a:p>
        </p:txBody>
      </p:sp>
      <p:sp>
        <p:nvSpPr>
          <p:cNvPr id="8" name="Содержимое 2"/>
          <p:cNvSpPr txBox="1">
            <a:spLocks/>
          </p:cNvSpPr>
          <p:nvPr/>
        </p:nvSpPr>
        <p:spPr>
          <a:xfrm>
            <a:off x="357158" y="5572140"/>
            <a:ext cx="7000924" cy="1285860"/>
          </a:xfrm>
          <a:prstGeom prst="rect">
            <a:avLst/>
          </a:prstGeom>
          <a:solidFill>
            <a:schemeClr val="bg1">
              <a:lumMod val="75000"/>
            </a:schemeClr>
          </a:solidFill>
          <a:ln w="38100">
            <a:solidFill>
              <a:srgbClr val="00A7E2"/>
            </a:solidFill>
          </a:ln>
        </p:spPr>
        <p:txBody>
          <a:bodyPr>
            <a:noAutofit/>
          </a:bodyPr>
          <a:lstStyle/>
          <a:p>
            <a:pPr lvl="0">
              <a:buFont typeface="Arial" pitchFamily="34" charset="0"/>
              <a:buChar char="•"/>
            </a:pPr>
            <a:r>
              <a:rPr lang="ru-RU" sz="2000" dirty="0" smtClean="0"/>
              <a:t>   наблюдения за деятельностью детей на занятиях, беседы, </a:t>
            </a:r>
          </a:p>
          <a:p>
            <a:pPr lvl="0">
              <a:buFont typeface="Arial" pitchFamily="34" charset="0"/>
              <a:buChar char="•"/>
            </a:pPr>
            <a:r>
              <a:rPr lang="ru-RU" sz="2000" dirty="0" smtClean="0"/>
              <a:t>   анализ детских работ, </a:t>
            </a:r>
          </a:p>
          <a:p>
            <a:pPr lvl="0">
              <a:buFont typeface="Arial" pitchFamily="34" charset="0"/>
              <a:buChar char="•"/>
            </a:pPr>
            <a:r>
              <a:rPr lang="ru-RU" sz="2000" dirty="0" smtClean="0"/>
              <a:t>   диагностика первоначального уровня умений, </a:t>
            </a:r>
          </a:p>
          <a:p>
            <a:pPr lvl="0">
              <a:buFont typeface="Arial" pitchFamily="34" charset="0"/>
              <a:buChar char="•"/>
            </a:pPr>
            <a:r>
              <a:rPr lang="ru-RU" sz="2000" dirty="0" smtClean="0"/>
              <a:t>   анкетирование родителей.</a:t>
            </a:r>
          </a:p>
          <a:p>
            <a:pPr algn="just">
              <a:buFont typeface="Arial" pitchFamily="34" charset="0"/>
              <a:buChar char="•"/>
            </a:pPr>
            <a:endParaRPr lang="ru-RU" sz="2400" dirty="0" smtClean="0"/>
          </a:p>
          <a:p>
            <a:pPr algn="just"/>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0" y="0"/>
            <a:ext cx="6286512" cy="1214422"/>
          </a:xfrm>
          <a:prstGeom prst="rect">
            <a:avLst/>
          </a:prstGeom>
          <a:solidFill>
            <a:srgbClr val="00A7E2"/>
          </a:solidFill>
          <a:ln>
            <a:solidFill>
              <a:schemeClr val="tx1"/>
            </a:solidFill>
          </a:ln>
        </p:spPr>
        <p:txBody>
          <a:bodyPr>
            <a:normAutofit/>
          </a:bodyPr>
          <a:lstStyle/>
          <a:p>
            <a:pPr algn="ctr"/>
            <a:endParaRPr lang="ru-RU" sz="3200" b="1" dirty="0" smtClean="0"/>
          </a:p>
          <a:p>
            <a:pPr algn="ctr"/>
            <a:r>
              <a:rPr lang="ru-RU" sz="3200" b="1" dirty="0" smtClean="0"/>
              <a:t>Практическое исследование</a:t>
            </a:r>
            <a:endParaRPr lang="ru-RU" sz="3200" dirty="0"/>
          </a:p>
        </p:txBody>
      </p:sp>
      <p:pic>
        <p:nvPicPr>
          <p:cNvPr id="5" name="Содержимое 4" descr="D:\100ANDRO\Новая папка (4)\DSC_0374.JPG"/>
          <p:cNvPicPr>
            <a:picLocks noGrp="1"/>
          </p:cNvPicPr>
          <p:nvPr>
            <p:ph sz="half" idx="1"/>
          </p:nvPr>
        </p:nvPicPr>
        <p:blipFill>
          <a:blip r:embed="rId3" cstate="print"/>
          <a:stretch>
            <a:fillRect/>
          </a:stretch>
        </p:blipFill>
        <p:spPr bwMode="auto">
          <a:xfrm>
            <a:off x="5357818" y="1857364"/>
            <a:ext cx="2544297" cy="4525963"/>
          </a:xfrm>
          <a:prstGeom prst="rect">
            <a:avLst/>
          </a:prstGeom>
          <a:noFill/>
          <a:ln w="9525">
            <a:noFill/>
            <a:miter lim="800000"/>
            <a:headEnd/>
            <a:tailEnd/>
          </a:ln>
        </p:spPr>
      </p:pic>
      <p:sp>
        <p:nvSpPr>
          <p:cNvPr id="9" name="Содержимое 8"/>
          <p:cNvSpPr>
            <a:spLocks noGrp="1"/>
          </p:cNvSpPr>
          <p:nvPr>
            <p:ph sz="half" idx="2"/>
          </p:nvPr>
        </p:nvSpPr>
        <p:spPr>
          <a:xfrm>
            <a:off x="571472" y="1714488"/>
            <a:ext cx="4038600" cy="4525963"/>
          </a:xfrm>
        </p:spPr>
        <p:txBody>
          <a:bodyPr>
            <a:normAutofit fontScale="55000" lnSpcReduction="20000"/>
          </a:bodyPr>
          <a:lstStyle/>
          <a:p>
            <a:r>
              <a:rPr lang="ru-RU" b="1" dirty="0" smtClean="0">
                <a:solidFill>
                  <a:srgbClr val="7030A0"/>
                </a:solidFill>
              </a:rPr>
              <a:t>«Элементы дымковских узоров».</a:t>
            </a:r>
            <a:endParaRPr lang="ru-RU" dirty="0" smtClean="0">
              <a:solidFill>
                <a:srgbClr val="7030A0"/>
              </a:solidFill>
            </a:endParaRPr>
          </a:p>
          <a:p>
            <a:r>
              <a:rPr lang="ru-RU" dirty="0" smtClean="0">
                <a:solidFill>
                  <a:srgbClr val="7030A0"/>
                </a:solidFill>
              </a:rPr>
              <a:t>Программное содержание: Познакомить детей с дымковской росписью. Учить выделять ее яркий, нарядный колорит. Развивать чувство ритма, цвета, композиции при составлении узора на полосе, квадрате, круге. Упражнять в рисовании элементов дымковской росписи: кругов безотрывными линиями всем ворсом кисти, колец одним круговым движением, в рисовании точек, черточек концом кисти. Развивать интерес к изучению народных промыслов, изделий народных мастеров.</a:t>
            </a:r>
          </a:p>
          <a:p>
            <a:r>
              <a:rPr lang="ru-RU" dirty="0" smtClean="0">
                <a:solidFill>
                  <a:srgbClr val="7030A0"/>
                </a:solidFill>
              </a:rPr>
              <a:t>Материалы: альбомный лист белого цвета, краска гуашь, кисти, баночки с водой, салфетки.</a:t>
            </a:r>
          </a:p>
          <a:p>
            <a:r>
              <a:rPr lang="ru-RU" dirty="0" smtClean="0">
                <a:solidFill>
                  <a:srgbClr val="7030A0"/>
                </a:solidFill>
              </a:rPr>
              <a:t>Анализ: дети работали старательно, сосредоточенно рисовали элементы росписи. Атмосфера на занятии была доброжелательной, было много положительных эмоций у детей при выполнении работы.</a:t>
            </a:r>
          </a:p>
          <a:p>
            <a:endParaRPr lang="ru-RU" dirty="0"/>
          </a:p>
        </p:txBody>
      </p:sp>
      <p:sp>
        <p:nvSpPr>
          <p:cNvPr id="10" name="Заголовок 9"/>
          <p:cNvSpPr>
            <a:spLocks noGrp="1"/>
          </p:cNvSpPr>
          <p:nvPr>
            <p:ph type="title"/>
          </p:nvPr>
        </p:nvSpPr>
        <p:spPr>
          <a:xfrm>
            <a:off x="0" y="0"/>
            <a:ext cx="8229600" cy="1143000"/>
          </a:xfrm>
        </p:spPr>
        <p:txBody>
          <a:bodyPr/>
          <a:lstStyle/>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rgbClr val="00A7E2"/>
                </a:solidFill>
              </a:rPr>
              <a:t>Дымковские лошадки</a:t>
            </a:r>
            <a:endParaRPr lang="ru-RU" dirty="0">
              <a:solidFill>
                <a:srgbClr val="00A7E2"/>
              </a:solidFill>
            </a:endParaRPr>
          </a:p>
        </p:txBody>
      </p:sp>
      <p:pic>
        <p:nvPicPr>
          <p:cNvPr id="5" name="Содержимое 4" descr="D:\100ANDRO\Новая папка (4)\DSC_0371.JPG"/>
          <p:cNvPicPr>
            <a:picLocks noGrp="1"/>
          </p:cNvPicPr>
          <p:nvPr>
            <p:ph sz="half" idx="1"/>
          </p:nvPr>
        </p:nvPicPr>
        <p:blipFill>
          <a:blip r:embed="rId3" cstate="print"/>
          <a:stretch>
            <a:fillRect/>
          </a:stretch>
        </p:blipFill>
        <p:spPr bwMode="auto">
          <a:xfrm>
            <a:off x="4857752" y="1643050"/>
            <a:ext cx="4038600" cy="3129498"/>
          </a:xfrm>
          <a:prstGeom prst="rect">
            <a:avLst/>
          </a:prstGeom>
          <a:noFill/>
          <a:ln w="9525">
            <a:noFill/>
            <a:miter lim="800000"/>
            <a:headEnd/>
            <a:tailEnd/>
          </a:ln>
        </p:spPr>
      </p:pic>
      <p:sp>
        <p:nvSpPr>
          <p:cNvPr id="6" name="Содержимое 5"/>
          <p:cNvSpPr>
            <a:spLocks noGrp="1"/>
          </p:cNvSpPr>
          <p:nvPr>
            <p:ph sz="half" idx="2"/>
          </p:nvPr>
        </p:nvSpPr>
        <p:spPr>
          <a:xfrm>
            <a:off x="571472" y="1643050"/>
            <a:ext cx="4038600" cy="4525963"/>
          </a:xfrm>
        </p:spPr>
        <p:txBody>
          <a:bodyPr>
            <a:normAutofit fontScale="47500" lnSpcReduction="20000"/>
          </a:bodyPr>
          <a:lstStyle/>
          <a:p>
            <a:r>
              <a:rPr lang="ru-RU" dirty="0" smtClean="0">
                <a:solidFill>
                  <a:srgbClr val="7030A0"/>
                </a:solidFill>
              </a:rPr>
              <a:t>Программное содержание: Уточнить представления детей о специфике дымковской игрушки: из чего, как, кем сделана; как украшена (оформлена); какая по характеру (веселая, праздничная).</a:t>
            </a:r>
          </a:p>
          <a:p>
            <a:r>
              <a:rPr lang="ru-RU" dirty="0" smtClean="0">
                <a:solidFill>
                  <a:srgbClr val="7030A0"/>
                </a:solidFill>
              </a:rPr>
              <a:t>Учить детей расписывать силуэты дымковских игрушек по мотивам народных декоративных узоров. Учить рисовать основные элементы узора, круги безотрывными линиями всем ворсом кисти, кольца одним круговым движением, точки, черточки концом кисти. Закреплять приемы рисования красками. Продолжать формировать умение рассматривать свои работы, оценивать их.</a:t>
            </a:r>
          </a:p>
          <a:p>
            <a:r>
              <a:rPr lang="ru-RU" dirty="0" smtClean="0">
                <a:solidFill>
                  <a:srgbClr val="7030A0"/>
                </a:solidFill>
              </a:rPr>
              <a:t>Материалы:  Силуэты лошадки, краска гуашь разного цвета, баночки с водой, салфетки.</a:t>
            </a:r>
          </a:p>
          <a:p>
            <a:r>
              <a:rPr lang="ru-RU" dirty="0" smtClean="0">
                <a:solidFill>
                  <a:srgbClr val="7030A0"/>
                </a:solidFill>
              </a:rPr>
              <a:t>Анализ: дети охотно согласились расписать  лошадку. Все рисовали самостоятельно, увлеченно, проявляя воображение и творчество. Маша А. не совсем справилась с техникой рисования; хорошо передали ритмичность в рисунке Ваня Н., Алеша Ш.</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235</TotalTime>
  <Words>1262</Words>
  <Application>Microsoft Office PowerPoint</Application>
  <PresentationFormat>Экран (4:3)</PresentationFormat>
  <Paragraphs>123</Paragraphs>
  <Slides>16</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Формирование изобразительных умений у детей старшего дошкольного возраста  в декоративном рисовании по мотивам Дымковской игрушки</vt:lpstr>
      <vt:lpstr>Актуальность исследования</vt:lpstr>
      <vt:lpstr> Объект исследования:  </vt:lpstr>
      <vt:lpstr>Слайд 4</vt:lpstr>
      <vt:lpstr>Слайд 5</vt:lpstr>
      <vt:lpstr>Слайд 6</vt:lpstr>
      <vt:lpstr>Слайд 7</vt:lpstr>
      <vt:lpstr>Слайд 8</vt:lpstr>
      <vt:lpstr>Дымковские лошадки</vt:lpstr>
      <vt:lpstr>Дымковские олешки</vt:lpstr>
      <vt:lpstr> Дымковские индюки</vt:lpstr>
      <vt:lpstr>Дымковские барышни</vt:lpstr>
      <vt:lpstr>Дидактические игры</vt:lpstr>
      <vt:lpstr>Дымковское домино</vt:lpstr>
      <vt:lpstr>Парные картинки</vt:lpstr>
      <vt:lpstr> Список литературы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Евгений</cp:lastModifiedBy>
  <cp:revision>56</cp:revision>
  <dcterms:created xsi:type="dcterms:W3CDTF">2013-01-29T18:33:08Z</dcterms:created>
  <dcterms:modified xsi:type="dcterms:W3CDTF">2014-06-16T18:56:48Z</dcterms:modified>
</cp:coreProperties>
</file>