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73CAC-CC81-4F69-B0F4-807607BE07FB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68B19-9F35-4305-9E78-8087FA16F7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73CAC-CC81-4F69-B0F4-807607BE07FB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68B19-9F35-4305-9E78-8087FA16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73CAC-CC81-4F69-B0F4-807607BE07FB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68B19-9F35-4305-9E78-8087FA16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73CAC-CC81-4F69-B0F4-807607BE07FB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68B19-9F35-4305-9E78-8087FA16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73CAC-CC81-4F69-B0F4-807607BE07FB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68B19-9F35-4305-9E78-8087FA16F7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73CAC-CC81-4F69-B0F4-807607BE07FB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68B19-9F35-4305-9E78-8087FA16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73CAC-CC81-4F69-B0F4-807607BE07FB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68B19-9F35-4305-9E78-8087FA16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73CAC-CC81-4F69-B0F4-807607BE07FB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68B19-9F35-4305-9E78-8087FA16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73CAC-CC81-4F69-B0F4-807607BE07FB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68B19-9F35-4305-9E78-8087FA16F79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73CAC-CC81-4F69-B0F4-807607BE07FB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68B19-9F35-4305-9E78-8087FA16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73CAC-CC81-4F69-B0F4-807607BE07FB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68B19-9F35-4305-9E78-8087FA16F7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573CAC-CC81-4F69-B0F4-807607BE07FB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D68B19-9F35-4305-9E78-8087FA16F79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5796" y="1340768"/>
            <a:ext cx="4536504" cy="13281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Проект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«Чудо-песок»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8976" y="1862712"/>
            <a:ext cx="6787480" cy="168583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58562" y="5013176"/>
            <a:ext cx="4472870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Воспитатель  2 младшей группы «Ромашка»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Беднягина Е. А.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64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Автономное  учреждение  дошкольного образования муниципального образования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Заводоуковский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городской округ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«Центр развития ребёнка – детский сад «Чебурашка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6165304"/>
            <a:ext cx="2405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Заводоуковск ,  2013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661095"/>
            <a:ext cx="3240360" cy="21741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1458">
            <a:off x="291709" y="254129"/>
            <a:ext cx="4824536" cy="36184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3154">
            <a:off x="4117662" y="2612919"/>
            <a:ext cx="4835217" cy="3626412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8983">
            <a:off x="196491" y="4010295"/>
            <a:ext cx="3672408" cy="275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55728" y="6488668"/>
            <a:ext cx="5310336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Лепка из мокрого песка с помощью формочек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11">
            <a:off x="3634029" y="1066518"/>
            <a:ext cx="5396627" cy="373751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2514">
            <a:off x="225516" y="1232292"/>
            <a:ext cx="4380907" cy="2920604"/>
          </a:xfrm>
        </p:spPr>
      </p:pic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683568" y="11663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Взаимодействие с родителями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4520">
            <a:off x="1029791" y="4165956"/>
            <a:ext cx="4040923" cy="25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876456" cy="5917638"/>
          </a:xfrm>
        </p:spPr>
      </p:pic>
      <p:sp>
        <p:nvSpPr>
          <p:cNvPr id="6" name="Прямоугольник 5"/>
          <p:cNvSpPr/>
          <p:nvPr/>
        </p:nvSpPr>
        <p:spPr>
          <a:xfrm>
            <a:off x="539552" y="6211669"/>
            <a:ext cx="813690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Участие в совместном развлечении детей и родителей в песочнице на тему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«Песочные фантазии».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800" b="1" dirty="0">
                <a:solidFill>
                  <a:srgbClr val="00B050"/>
                </a:solidFill>
                <a:effectLst/>
                <a:latin typeface="Arial" charset="0"/>
                <a:ea typeface="+mn-ea"/>
                <a:cs typeface="+mn-cs"/>
              </a:rPr>
              <a:t>В ходе реализации проекта:</a:t>
            </a:r>
            <a:br>
              <a:rPr lang="ru-RU" sz="2800" b="1" dirty="0">
                <a:solidFill>
                  <a:srgbClr val="00B050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800" dirty="0">
                <a:solidFill>
                  <a:srgbClr val="00B050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solidFill>
                  <a:srgbClr val="00B050"/>
                </a:solidFill>
                <a:effectLst/>
                <a:latin typeface="Arial" charset="0"/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980728"/>
            <a:ext cx="792088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Georgia"/>
              <a:buChar char="∙"/>
            </a:pPr>
            <a:r>
              <a:rPr lang="ru-RU" sz="2400" dirty="0">
                <a:ea typeface="Times New Roman"/>
                <a:cs typeface="Times New Roman"/>
              </a:rPr>
              <a:t>Ребенок осознанно выполняет действия с  сухим и влажным песком,</a:t>
            </a:r>
            <a:endParaRPr lang="ru-RU" sz="2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Georgia"/>
              <a:buChar char="∙"/>
            </a:pPr>
            <a:r>
              <a:rPr lang="ru-RU" sz="2400" dirty="0">
                <a:ea typeface="Times New Roman"/>
                <a:cs typeface="Times New Roman"/>
              </a:rPr>
              <a:t>проявляет  интереса к результату своей деятельности; </a:t>
            </a:r>
            <a:endParaRPr lang="ru-RU" sz="2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Georgia"/>
              <a:buChar char="∙"/>
            </a:pPr>
            <a:r>
              <a:rPr lang="ru-RU" sz="2400" dirty="0">
                <a:ea typeface="Times New Roman"/>
                <a:cs typeface="Times New Roman"/>
              </a:rPr>
              <a:t>испытывает чувство удовлетворения от продукта деятельности; </a:t>
            </a:r>
            <a:endParaRPr lang="ru-RU" sz="2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Georgia"/>
              <a:buChar char="∙"/>
            </a:pPr>
            <a:r>
              <a:rPr lang="ru-RU" sz="2400" dirty="0">
                <a:ea typeface="Times New Roman"/>
                <a:cs typeface="Times New Roman"/>
              </a:rPr>
              <a:t>родители активно включаются в  практическую, экспериментальную и игровую деятельность с детьми.</a:t>
            </a:r>
            <a:endParaRPr lang="ru-RU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192" y="4046183"/>
            <a:ext cx="2736304" cy="265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847479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23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942694" y="1340768"/>
            <a:ext cx="813049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339933"/>
                </a:solidFill>
                <a:latin typeface="Arial" charset="0"/>
              </a:rPr>
              <a:t>Вид проекта:</a:t>
            </a:r>
            <a:r>
              <a:rPr lang="ru-RU" sz="3200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sz="3200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Arial" charset="0"/>
              </a:rPr>
              <a:t>Познавательно-исследовательский.</a:t>
            </a:r>
            <a:endParaRPr lang="ru-RU" sz="32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charset="0"/>
              </a:rPr>
            </a:br>
            <a:r>
              <a:rPr lang="ru-RU" sz="3200" b="1" dirty="0">
                <a:solidFill>
                  <a:srgbClr val="339933"/>
                </a:solidFill>
                <a:latin typeface="Arial" charset="0"/>
              </a:rPr>
              <a:t>Длительность проекта:</a:t>
            </a:r>
            <a:r>
              <a:rPr lang="ru-RU" sz="32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sz="3200" i="1" dirty="0">
                <a:solidFill>
                  <a:srgbClr val="000000"/>
                </a:solidFill>
                <a:latin typeface="Arial" charset="0"/>
              </a:rPr>
              <a:t>неделя.</a:t>
            </a:r>
            <a:br>
              <a:rPr lang="ru-RU" sz="3200" i="1" dirty="0">
                <a:solidFill>
                  <a:srgbClr val="000000"/>
                </a:solidFill>
                <a:latin typeface="Arial" charset="0"/>
              </a:rPr>
            </a:br>
            <a:endParaRPr lang="ru-RU" sz="3200" i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b="1" dirty="0">
                <a:solidFill>
                  <a:srgbClr val="339933"/>
                </a:solidFill>
                <a:latin typeface="Arial" charset="0"/>
              </a:rPr>
              <a:t>Участники:</a:t>
            </a:r>
            <a:r>
              <a:rPr lang="ru-RU" sz="32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sz="3200" i="1" dirty="0">
                <a:solidFill>
                  <a:srgbClr val="000000"/>
                </a:solidFill>
                <a:latin typeface="Arial" charset="0"/>
              </a:rPr>
              <a:t>дети </a:t>
            </a:r>
            <a:r>
              <a:rPr lang="ru-RU" sz="3200" i="1" dirty="0" smtClean="0">
                <a:solidFill>
                  <a:srgbClr val="000000"/>
                </a:solidFill>
                <a:latin typeface="Arial" charset="0"/>
              </a:rPr>
              <a:t>4 </a:t>
            </a:r>
            <a:r>
              <a:rPr lang="ru-RU" sz="3200" i="1" dirty="0">
                <a:solidFill>
                  <a:srgbClr val="000000"/>
                </a:solidFill>
                <a:latin typeface="Arial" charset="0"/>
              </a:rPr>
              <a:t>года жизни,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solidFill>
                  <a:srgbClr val="000000"/>
                </a:solidFill>
                <a:latin typeface="Arial" charset="0"/>
              </a:rPr>
              <a:t>педагоги, родители</a:t>
            </a:r>
            <a:r>
              <a:rPr lang="ru-RU" sz="3200" i="1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ru-RU" i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i="1" dirty="0">
                <a:solidFill>
                  <a:srgbClr val="000000"/>
                </a:solidFill>
                <a:latin typeface="Arial" charset="0"/>
              </a:rPr>
            </a:b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920880" cy="6381328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sz="3800" dirty="0">
                <a:solidFill>
                  <a:schemeClr val="accent4"/>
                </a:solidFill>
              </a:rPr>
              <a:t>Цель:</a:t>
            </a:r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dirty="0"/>
              <a:t>Развивать познавательную активность детей в процессе экспериментирования. Способствовать расширению знаний детей о свойствах сухого и мокрого песка.</a:t>
            </a:r>
          </a:p>
          <a:p>
            <a:pPr marL="82296" indent="0">
              <a:buNone/>
            </a:pPr>
            <a:r>
              <a:rPr lang="ru-RU" sz="3800" dirty="0">
                <a:solidFill>
                  <a:schemeClr val="accent4"/>
                </a:solidFill>
              </a:rPr>
              <a:t>Задачи: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Знакомить  </a:t>
            </a:r>
            <a:r>
              <a:rPr lang="ru-RU" dirty="0"/>
              <a:t>детей со свойствами песка;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Учить </a:t>
            </a:r>
            <a:r>
              <a:rPr lang="ru-RU" dirty="0"/>
              <a:t>детей действиям с песком;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Развивать </a:t>
            </a:r>
            <a:r>
              <a:rPr lang="ru-RU" dirty="0"/>
              <a:t>тактильно-кинестетическую чувствительность, мелкую моторику;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Формировать </a:t>
            </a:r>
            <a:r>
              <a:rPr lang="ru-RU" dirty="0"/>
              <a:t>устойчивые мотивы к активной  совместной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Повысить уровень компетентности родителей в вопросах ознакомления детей со свойствами песка;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Воспитывать </a:t>
            </a:r>
            <a:r>
              <a:rPr lang="ru-RU" dirty="0"/>
              <a:t>аккуратность в обращении с песком.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63341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84213" y="1773238"/>
            <a:ext cx="7920037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marR="0" lvl="0" indent="-609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Составление календарного плана на неделю, в котором отражена совместная деятельность детей и педагогов с учетом интеграции образовательных областей.</a:t>
            </a:r>
          </a:p>
          <a:p>
            <a:pPr marL="609600" marR="0" lvl="0" indent="-609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Подбор художественной литературы по теме.</a:t>
            </a:r>
          </a:p>
          <a:p>
            <a:pPr marL="609600" marR="0" lvl="0" indent="-609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Мотивировать детей и родителей для участия в проекте.</a:t>
            </a:r>
          </a:p>
        </p:txBody>
      </p:sp>
    </p:spTree>
    <p:extLst>
      <p:ext uri="{BB962C8B-B14F-4D97-AF65-F5344CB8AC3E}">
        <p14:creationId xmlns:p14="http://schemas.microsoft.com/office/powerpoint/2010/main" val="36129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7890080" cy="648072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sz="3800" b="1" dirty="0">
                <a:solidFill>
                  <a:schemeClr val="accent4"/>
                </a:solidFill>
              </a:rPr>
              <a:t>Информационно-техническое обеспечение:   </a:t>
            </a:r>
            <a:endParaRPr lang="ru-RU" sz="3800" dirty="0">
              <a:solidFill>
                <a:schemeClr val="accent4"/>
              </a:solidFill>
            </a:endParaRPr>
          </a:p>
          <a:p>
            <a:pPr marL="82296" indent="0">
              <a:buNone/>
            </a:pPr>
            <a:r>
              <a:rPr lang="ru-RU" dirty="0"/>
              <a:t>- музыкальное сопровождение, использование ИКТ (просмотр организованной деятельности с детьми по данной теме), выставка игрушек для игр с песком, выставка методической литературы.</a:t>
            </a:r>
          </a:p>
          <a:p>
            <a:pPr marL="82296" indent="0">
              <a:buNone/>
            </a:pPr>
            <a:r>
              <a:rPr lang="ru-RU" sz="3800" b="1" dirty="0">
                <a:solidFill>
                  <a:schemeClr val="accent4"/>
                </a:solidFill>
              </a:rPr>
              <a:t>Материал и оборудование:</a:t>
            </a:r>
            <a:endParaRPr lang="ru-RU" sz="3800" dirty="0">
              <a:solidFill>
                <a:schemeClr val="accent4"/>
              </a:solidFill>
            </a:endParaRPr>
          </a:p>
          <a:p>
            <a:pPr marL="82296" lvl="0" indent="0">
              <a:buNone/>
            </a:pPr>
            <a:r>
              <a:rPr lang="ru-RU" dirty="0"/>
              <a:t>Песок;</a:t>
            </a:r>
          </a:p>
          <a:p>
            <a:pPr marL="82296" lvl="0" indent="0">
              <a:buNone/>
            </a:pPr>
            <a:r>
              <a:rPr lang="ru-RU" dirty="0"/>
              <a:t>Мелкие игрушки: фигурки людей и животных, машинки;</a:t>
            </a:r>
          </a:p>
          <a:p>
            <a:pPr marL="82296" lvl="0" indent="0">
              <a:buNone/>
            </a:pPr>
            <a:r>
              <a:rPr lang="ru-RU" dirty="0"/>
              <a:t>Природный материал: камешки, ракушки, шишки, веточки;</a:t>
            </a:r>
          </a:p>
          <a:p>
            <a:pPr marL="82296" lvl="0" indent="0">
              <a:buNone/>
            </a:pPr>
            <a:r>
              <a:rPr lang="ru-RU" dirty="0"/>
              <a:t>Различные пластмассовые емкости: баночки, ложечки, крышечки и т.д.; </a:t>
            </a:r>
          </a:p>
          <a:p>
            <a:pPr marL="82296" lvl="0" indent="0">
              <a:buNone/>
            </a:pPr>
            <a:r>
              <a:rPr lang="ru-RU" dirty="0"/>
              <a:t>Различные песочные наборы (ведро с совочками и формочками);</a:t>
            </a:r>
          </a:p>
          <a:p>
            <a:pPr marL="82296" lvl="0" indent="0">
              <a:buNone/>
            </a:pPr>
            <a:r>
              <a:rPr lang="ru-RU" dirty="0"/>
              <a:t>Салфетка для рук.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0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rPr>
              <a:t>Образовательные области. Интеграция областей.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Diagram 4"/>
          <p:cNvGrpSpPr>
            <a:grpSpLocks/>
          </p:cNvGrpSpPr>
          <p:nvPr/>
        </p:nvGrpSpPr>
        <p:grpSpPr bwMode="auto">
          <a:xfrm>
            <a:off x="269875" y="1090317"/>
            <a:ext cx="8331200" cy="5516858"/>
            <a:chOff x="285" y="151"/>
            <a:chExt cx="5158" cy="3535"/>
          </a:xfrm>
        </p:grpSpPr>
        <p:sp>
          <p:nvSpPr>
            <p:cNvPr id="8" name="_s4104"/>
            <p:cNvSpPr>
              <a:spLocks noChangeShapeType="1"/>
            </p:cNvSpPr>
            <p:nvPr/>
          </p:nvSpPr>
          <p:spPr bwMode="auto">
            <a:xfrm flipH="1" flipV="1">
              <a:off x="1248" y="1440"/>
              <a:ext cx="1360" cy="1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9" name="_s4105"/>
            <p:cNvSpPr>
              <a:spLocks noChangeArrowheads="1"/>
            </p:cNvSpPr>
            <p:nvPr/>
          </p:nvSpPr>
          <p:spPr bwMode="auto">
            <a:xfrm>
              <a:off x="498" y="730"/>
              <a:ext cx="1499" cy="7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Безопасность</a:t>
              </a:r>
              <a:endParaRPr lang="ru-RU" sz="17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_s4106"/>
            <p:cNvSpPr>
              <a:spLocks noChangeShapeType="1"/>
            </p:cNvSpPr>
            <p:nvPr/>
          </p:nvSpPr>
          <p:spPr bwMode="auto">
            <a:xfrm flipH="1">
              <a:off x="1144" y="2075"/>
              <a:ext cx="1451" cy="3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1" name="_s4107"/>
            <p:cNvSpPr>
              <a:spLocks noChangeArrowheads="1"/>
            </p:cNvSpPr>
            <p:nvPr/>
          </p:nvSpPr>
          <p:spPr bwMode="auto">
            <a:xfrm>
              <a:off x="285" y="1875"/>
              <a:ext cx="1433" cy="83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Коммуникация</a:t>
              </a:r>
            </a:p>
            <a:p>
              <a:pPr algn="ctr"/>
              <a:endParaRPr lang="ru-RU" sz="13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_s4108"/>
            <p:cNvSpPr>
              <a:spLocks noChangeShapeType="1"/>
            </p:cNvSpPr>
            <p:nvPr/>
          </p:nvSpPr>
          <p:spPr bwMode="auto">
            <a:xfrm flipH="1">
              <a:off x="2062" y="2327"/>
              <a:ext cx="598" cy="7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3" name="_s4109"/>
            <p:cNvSpPr>
              <a:spLocks noChangeArrowheads="1"/>
            </p:cNvSpPr>
            <p:nvPr/>
          </p:nvSpPr>
          <p:spPr bwMode="auto">
            <a:xfrm>
              <a:off x="1374" y="2897"/>
              <a:ext cx="1410" cy="78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Социализация</a:t>
              </a:r>
            </a:p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" name="_s4110"/>
            <p:cNvSpPr>
              <a:spLocks noChangeShapeType="1"/>
            </p:cNvSpPr>
            <p:nvPr/>
          </p:nvSpPr>
          <p:spPr bwMode="auto">
            <a:xfrm>
              <a:off x="3071" y="2354"/>
              <a:ext cx="478" cy="7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5" name="_s4111"/>
            <p:cNvSpPr>
              <a:spLocks noChangeArrowheads="1"/>
            </p:cNvSpPr>
            <p:nvPr/>
          </p:nvSpPr>
          <p:spPr bwMode="auto">
            <a:xfrm>
              <a:off x="3095" y="2813"/>
              <a:ext cx="1497" cy="87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Чтение </a:t>
              </a:r>
            </a:p>
            <a:p>
              <a:pPr algn="ctr"/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художественной </a:t>
              </a:r>
            </a:p>
            <a:p>
              <a:pPr algn="ctr"/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литературы</a:t>
              </a:r>
            </a:p>
          </p:txBody>
        </p:sp>
        <p:sp>
          <p:nvSpPr>
            <p:cNvPr id="16" name="_s4112"/>
            <p:cNvSpPr>
              <a:spLocks noChangeShapeType="1"/>
            </p:cNvSpPr>
            <p:nvPr/>
          </p:nvSpPr>
          <p:spPr bwMode="auto">
            <a:xfrm>
              <a:off x="3242" y="2066"/>
              <a:ext cx="1496" cy="5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7" name="_s4113"/>
            <p:cNvSpPr>
              <a:spLocks noChangeArrowheads="1"/>
            </p:cNvSpPr>
            <p:nvPr/>
          </p:nvSpPr>
          <p:spPr bwMode="auto">
            <a:xfrm>
              <a:off x="4017" y="2075"/>
              <a:ext cx="1424" cy="7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1700" b="1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Физическая</a:t>
              </a:r>
            </a:p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</a:rPr>
                <a:t>культура</a:t>
              </a:r>
            </a:p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endParaRPr>
            </a:p>
            <a:p>
              <a:pPr algn="ctr"/>
              <a:endParaRPr lang="ru-RU" sz="1600" dirty="0">
                <a:latin typeface="Times New Roman" pitchFamily="18" charset="0"/>
              </a:endParaRPr>
            </a:p>
          </p:txBody>
        </p:sp>
        <p:sp>
          <p:nvSpPr>
            <p:cNvPr id="18" name="_s4114"/>
            <p:cNvSpPr>
              <a:spLocks noChangeShapeType="1"/>
            </p:cNvSpPr>
            <p:nvPr/>
          </p:nvSpPr>
          <p:spPr bwMode="auto">
            <a:xfrm flipV="1">
              <a:off x="3450" y="1594"/>
              <a:ext cx="1134" cy="2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9" name="_s4115"/>
            <p:cNvSpPr>
              <a:spLocks noChangeArrowheads="1"/>
            </p:cNvSpPr>
            <p:nvPr/>
          </p:nvSpPr>
          <p:spPr bwMode="auto">
            <a:xfrm>
              <a:off x="3927" y="1106"/>
              <a:ext cx="1489" cy="85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</a:rPr>
                <a:t>Художественное</a:t>
              </a:r>
            </a:p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</a:rPr>
                <a:t> творчество</a:t>
              </a:r>
            </a:p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</a:rPr>
                <a:t>Лепка</a:t>
              </a:r>
            </a:p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</a:rPr>
                <a:t>Рисование</a:t>
              </a:r>
            </a:p>
          </p:txBody>
        </p:sp>
        <p:sp>
          <p:nvSpPr>
            <p:cNvPr id="20" name="_s4116"/>
            <p:cNvSpPr>
              <a:spLocks noChangeShapeType="1"/>
            </p:cNvSpPr>
            <p:nvPr/>
          </p:nvSpPr>
          <p:spPr bwMode="auto">
            <a:xfrm flipV="1">
              <a:off x="3325" y="820"/>
              <a:ext cx="1086" cy="7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1" name="_s4117"/>
            <p:cNvSpPr>
              <a:spLocks noChangeArrowheads="1"/>
            </p:cNvSpPr>
            <p:nvPr/>
          </p:nvSpPr>
          <p:spPr bwMode="auto">
            <a:xfrm>
              <a:off x="4031" y="218"/>
              <a:ext cx="1412" cy="77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17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endParaRPr>
            </a:p>
            <a:p>
              <a:pPr algn="ctr"/>
              <a:r>
                <a:rPr lang="ru-RU" sz="1700" b="1">
                  <a:solidFill>
                    <a:schemeClr val="accent2">
                      <a:lumMod val="50000"/>
                    </a:schemeClr>
                  </a:solidFill>
                </a:rPr>
                <a:t>Труд</a:t>
              </a:r>
              <a:r>
                <a:rPr lang="ru-RU" sz="1700" b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endParaRPr lang="ru-RU" sz="170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2" name="_s4118"/>
            <p:cNvSpPr>
              <a:spLocks noChangeShapeType="1"/>
            </p:cNvSpPr>
            <p:nvPr/>
          </p:nvSpPr>
          <p:spPr bwMode="auto">
            <a:xfrm flipV="1">
              <a:off x="2867" y="1035"/>
              <a:ext cx="1" cy="5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3" name="_s4119"/>
            <p:cNvSpPr>
              <a:spLocks noChangeArrowheads="1"/>
            </p:cNvSpPr>
            <p:nvPr/>
          </p:nvSpPr>
          <p:spPr bwMode="auto">
            <a:xfrm>
              <a:off x="2146" y="151"/>
              <a:ext cx="1516" cy="88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700" b="1" dirty="0">
                  <a:solidFill>
                    <a:schemeClr val="accent2">
                      <a:lumMod val="50000"/>
                    </a:schemeClr>
                  </a:solidFill>
                </a:rPr>
                <a:t>Познание</a:t>
              </a:r>
            </a:p>
            <a:p>
              <a:pPr algn="ctr"/>
              <a:r>
                <a:rPr lang="ru-RU" sz="1700" b="1" dirty="0">
                  <a:solidFill>
                    <a:schemeClr val="accent2">
                      <a:lumMod val="50000"/>
                    </a:schemeClr>
                  </a:solidFill>
                </a:rPr>
                <a:t>ФЭМП</a:t>
              </a:r>
            </a:p>
            <a:p>
              <a:pPr algn="ctr"/>
              <a:r>
                <a:rPr lang="ru-RU" sz="1700" b="1" dirty="0">
                  <a:solidFill>
                    <a:schemeClr val="accent2">
                      <a:lumMod val="50000"/>
                    </a:schemeClr>
                  </a:solidFill>
                </a:rPr>
                <a:t>Предметное </a:t>
              </a:r>
            </a:p>
            <a:p>
              <a:pPr algn="ctr"/>
              <a:r>
                <a:rPr lang="ru-RU" sz="1700" b="1" dirty="0">
                  <a:solidFill>
                    <a:schemeClr val="accent2">
                      <a:lumMod val="50000"/>
                    </a:schemeClr>
                  </a:solidFill>
                </a:rPr>
                <a:t>окружение </a:t>
              </a:r>
              <a:r>
                <a:rPr lang="ru-RU" sz="22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24" name="_s4120"/>
            <p:cNvSpPr>
              <a:spLocks noChangeArrowheads="1"/>
            </p:cNvSpPr>
            <p:nvPr/>
          </p:nvSpPr>
          <p:spPr bwMode="auto">
            <a:xfrm>
              <a:off x="1921" y="1301"/>
              <a:ext cx="1914" cy="1094"/>
            </a:xfrm>
            <a:prstGeom prst="ellipse">
              <a:avLst/>
            </a:prstGeom>
            <a:solidFill>
              <a:srgbClr val="F1FD09"/>
            </a:solidFill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4800" b="1" dirty="0" smtClean="0"/>
                <a:t>Песок </a:t>
              </a:r>
              <a:endParaRPr lang="ru-RU" sz="4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072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86" y="3001283"/>
            <a:ext cx="5043960" cy="3782970"/>
          </a:xfrm>
        </p:spPr>
      </p:pic>
      <p:sp>
        <p:nvSpPr>
          <p:cNvPr id="11" name="Прямоугольник 10"/>
          <p:cNvSpPr/>
          <p:nvPr/>
        </p:nvSpPr>
        <p:spPr>
          <a:xfrm>
            <a:off x="1043608" y="18864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Коммуникация и Познание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9742">
            <a:off x="219436" y="1149323"/>
            <a:ext cx="4935490" cy="370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896526"/>
            <a:ext cx="3635896" cy="213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3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0796">
            <a:off x="257211" y="2358082"/>
            <a:ext cx="5160320" cy="387024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8916">
            <a:off x="5152158" y="1434835"/>
            <a:ext cx="3888432" cy="2916324"/>
          </a:xfrm>
        </p:spPr>
      </p:pic>
      <p:sp>
        <p:nvSpPr>
          <p:cNvPr id="5" name="Прямоугольник 4"/>
          <p:cNvSpPr/>
          <p:nvPr/>
        </p:nvSpPr>
        <p:spPr>
          <a:xfrm>
            <a:off x="2843808" y="260648"/>
            <a:ext cx="3671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Социализация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26885">
            <a:off x="1979713" y="6214731"/>
            <a:ext cx="3591689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Игры детей на участке по замыслу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" y="769441"/>
            <a:ext cx="4704523" cy="352839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285" y="769441"/>
            <a:ext cx="4206211" cy="3235623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7236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Художественное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творчество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207367"/>
            <a:ext cx="6192688" cy="35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 flipV="1">
            <a:off x="1367644" y="6266694"/>
            <a:ext cx="5976664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Рисование сухим песком «Волшебные картинки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</TotalTime>
  <Words>342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Проект «Чудо-песок»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ходе реализации проекта: 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«Чудо-песок»</dc:title>
  <dc:creator>доfg</dc:creator>
  <cp:lastModifiedBy>доfg</cp:lastModifiedBy>
  <cp:revision>11</cp:revision>
  <dcterms:created xsi:type="dcterms:W3CDTF">2013-08-29T16:10:13Z</dcterms:created>
  <dcterms:modified xsi:type="dcterms:W3CDTF">2013-08-29T18:16:24Z</dcterms:modified>
</cp:coreProperties>
</file>