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57" r:id="rId10"/>
    <p:sldId id="268" r:id="rId11"/>
    <p:sldId id="269" r:id="rId12"/>
    <p:sldId id="265" r:id="rId13"/>
    <p:sldId id="266" r:id="rId14"/>
    <p:sldId id="267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28E645-A4D1-44F1-923D-FBC2BB971F35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63CE37-FFC2-42C6-A5C8-B84C0DEB7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8E645-A4D1-44F1-923D-FBC2BB971F35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3CE37-FFC2-42C6-A5C8-B84C0DEB7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28E645-A4D1-44F1-923D-FBC2BB971F35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63CE37-FFC2-42C6-A5C8-B84C0DEB7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8E645-A4D1-44F1-923D-FBC2BB971F35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3CE37-FFC2-42C6-A5C8-B84C0DEB7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28E645-A4D1-44F1-923D-FBC2BB971F35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63CE37-FFC2-42C6-A5C8-B84C0DEB7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8E645-A4D1-44F1-923D-FBC2BB971F35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3CE37-FFC2-42C6-A5C8-B84C0DEB7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8E645-A4D1-44F1-923D-FBC2BB971F35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3CE37-FFC2-42C6-A5C8-B84C0DEB7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8E645-A4D1-44F1-923D-FBC2BB971F35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3CE37-FFC2-42C6-A5C8-B84C0DEB7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28E645-A4D1-44F1-923D-FBC2BB971F35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3CE37-FFC2-42C6-A5C8-B84C0DEB7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8E645-A4D1-44F1-923D-FBC2BB971F35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3CE37-FFC2-42C6-A5C8-B84C0DEB7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8E645-A4D1-44F1-923D-FBC2BB971F35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63CE37-FFC2-42C6-A5C8-B84C0DEB7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28E645-A4D1-44F1-923D-FBC2BB971F35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63CE37-FFC2-42C6-A5C8-B84C0DEB7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00042"/>
            <a:ext cx="6429388" cy="2181220"/>
          </a:xfrm>
        </p:spPr>
        <p:txBody>
          <a:bodyPr/>
          <a:lstStyle/>
          <a:p>
            <a:pPr algn="ctr"/>
            <a:r>
              <a:rPr lang="ru-RU" dirty="0" smtClean="0"/>
              <a:t>Профилактика плоскостопия у детей с нарушением зрения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7286" y="5000636"/>
            <a:ext cx="5646714" cy="1101248"/>
          </a:xfrm>
        </p:spPr>
        <p:txBody>
          <a:bodyPr/>
          <a:lstStyle/>
          <a:p>
            <a:r>
              <a:rPr lang="ru-RU" dirty="0" smtClean="0"/>
              <a:t>Специалист </a:t>
            </a:r>
            <a:r>
              <a:rPr lang="ru-RU" dirty="0" smtClean="0"/>
              <a:t>по ЛФК:</a:t>
            </a:r>
          </a:p>
          <a:p>
            <a:r>
              <a:rPr lang="ru-RU" dirty="0" smtClean="0"/>
              <a:t>Жандармова О.А.</a:t>
            </a:r>
            <a:endParaRPr lang="ru-RU" dirty="0"/>
          </a:p>
        </p:txBody>
      </p:sp>
      <p:pic>
        <p:nvPicPr>
          <p:cNvPr id="4" name="Рисунок 3" descr="im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3174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85728"/>
            <a:ext cx="3543296" cy="12144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Упражнения с ролом</a:t>
            </a:r>
            <a:endParaRPr lang="ru-RU" dirty="0"/>
          </a:p>
        </p:txBody>
      </p:sp>
      <p:pic>
        <p:nvPicPr>
          <p:cNvPr id="7" name="Содержимое 6" descr="SAM_144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8" name="Содержимое 7" descr="SAM_144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95787" y="1711325"/>
            <a:ext cx="3086100" cy="4114800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85728"/>
            <a:ext cx="3471858" cy="1177312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Ходьба по кочкам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Упражнения из и.п. стоя</a:t>
            </a:r>
            <a:endParaRPr lang="ru-RU" dirty="0"/>
          </a:p>
        </p:txBody>
      </p:sp>
      <p:pic>
        <p:nvPicPr>
          <p:cNvPr id="7" name="Содержимое 6" descr="SAM_144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74687" y="1711325"/>
            <a:ext cx="3086100" cy="4114800"/>
          </a:xfrm>
        </p:spPr>
      </p:pic>
      <p:pic>
        <p:nvPicPr>
          <p:cNvPr id="8" name="Содержимое 7" descr="SAM_144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95787" y="1711325"/>
            <a:ext cx="3086100" cy="4114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Упражнения с «ёжиками»</a:t>
            </a:r>
            <a:endParaRPr lang="ru-RU" dirty="0"/>
          </a:p>
        </p:txBody>
      </p:sp>
      <p:pic>
        <p:nvPicPr>
          <p:cNvPr id="7" name="Содержимое 6" descr="SAM_14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74687" y="1711325"/>
            <a:ext cx="3086100" cy="4114800"/>
          </a:xfrm>
        </p:spPr>
      </p:pic>
      <p:pic>
        <p:nvPicPr>
          <p:cNvPr id="8" name="Содержимое 7" descr="SAM_144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95787" y="1711325"/>
            <a:ext cx="3086100" cy="4114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Упражнения с карандашами</a:t>
            </a:r>
            <a:endParaRPr lang="ru-RU" dirty="0"/>
          </a:p>
        </p:txBody>
      </p:sp>
      <p:pic>
        <p:nvPicPr>
          <p:cNvPr id="7" name="Содержимое 6" descr="SAM_14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74687" y="1711325"/>
            <a:ext cx="3086100" cy="4114800"/>
          </a:xfrm>
        </p:spPr>
      </p:pic>
      <p:pic>
        <p:nvPicPr>
          <p:cNvPr id="8" name="Содержимое 7" descr="SAM_145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95787" y="1711325"/>
            <a:ext cx="3086100" cy="4114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Самомассаж</a:t>
            </a:r>
            <a:endParaRPr lang="ru-RU" dirty="0"/>
          </a:p>
        </p:txBody>
      </p:sp>
      <p:pic>
        <p:nvPicPr>
          <p:cNvPr id="7" name="Содержимое 6" descr="SAM_144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74687" y="1711325"/>
            <a:ext cx="3086100" cy="4114800"/>
          </a:xfrm>
        </p:spPr>
      </p:pic>
      <p:pic>
        <p:nvPicPr>
          <p:cNvPr id="8" name="Содержимое 7" descr="SAM_144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95787" y="1711325"/>
            <a:ext cx="3086100" cy="4114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Отличие ортопедической обуви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9416"/>
            <a:ext cx="7929618" cy="5248584"/>
          </a:xfrm>
        </p:spPr>
        <p:txBody>
          <a:bodyPr>
            <a:normAutofit/>
          </a:bodyPr>
          <a:lstStyle/>
          <a:p>
            <a:r>
              <a:rPr lang="ru-RU" dirty="0" smtClean="0"/>
              <a:t>Повышенная полнота в области основания </a:t>
            </a:r>
            <a:r>
              <a:rPr lang="ru-RU" dirty="0" smtClean="0"/>
              <a:t>пальцев </a:t>
            </a:r>
            <a:r>
              <a:rPr lang="ru-RU" dirty="0" smtClean="0"/>
              <a:t> </a:t>
            </a:r>
            <a:r>
              <a:rPr lang="ru-RU" sz="2000" dirty="0" smtClean="0"/>
              <a:t>(устраняет сдавливание стопы и пальцев)</a:t>
            </a:r>
            <a:endParaRPr lang="ru-RU" sz="2000" dirty="0" smtClean="0"/>
          </a:p>
          <a:p>
            <a:r>
              <a:rPr lang="ru-RU" dirty="0" smtClean="0"/>
              <a:t>Устойчивая </a:t>
            </a:r>
            <a:r>
              <a:rPr lang="ru-RU" dirty="0" smtClean="0"/>
              <a:t>подошва</a:t>
            </a:r>
            <a:r>
              <a:rPr lang="ru-RU" sz="2000" dirty="0" smtClean="0"/>
              <a:t>(предотвращает возникновение травм голеностопного сустава, подворачивание </a:t>
            </a:r>
            <a:r>
              <a:rPr lang="ru-RU" sz="2000" dirty="0" smtClean="0"/>
              <a:t>стопы)</a:t>
            </a:r>
            <a:endParaRPr lang="ru-RU" sz="2000" dirty="0" smtClean="0"/>
          </a:p>
          <a:p>
            <a:r>
              <a:rPr lang="ru-RU" dirty="0" smtClean="0"/>
              <a:t>Каблук высотой до 5 см </a:t>
            </a:r>
            <a:r>
              <a:rPr lang="ru-RU" sz="2000" dirty="0" smtClean="0"/>
              <a:t>(предотвращает </a:t>
            </a:r>
            <a:r>
              <a:rPr lang="ru-RU" sz="2000" dirty="0" err="1" smtClean="0"/>
              <a:t>травматизацию</a:t>
            </a:r>
            <a:r>
              <a:rPr lang="ru-RU" sz="2000" dirty="0" smtClean="0"/>
              <a:t> стопы, правильно распределяет нагрузку на передний и задний отделы стопы</a:t>
            </a:r>
            <a:r>
              <a:rPr lang="ru-RU" sz="2000" dirty="0" smtClean="0"/>
              <a:t>)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Натуральные материалы верха и подкладки </a:t>
            </a:r>
            <a:r>
              <a:rPr lang="ru-RU" dirty="0" smtClean="0"/>
              <a:t>обуви </a:t>
            </a:r>
            <a:r>
              <a:rPr lang="ru-RU" sz="2000" dirty="0" smtClean="0"/>
              <a:t>(«дышат», хорошо отводят влагу, обладают хорошими защитными свойствами).</a:t>
            </a:r>
            <a:endParaRPr lang="ru-RU" sz="2000" dirty="0" smtClean="0"/>
          </a:p>
          <a:p>
            <a:r>
              <a:rPr lang="ru-RU" dirty="0" smtClean="0"/>
              <a:t>Дополнительные вкладки в области пяточной </a:t>
            </a:r>
            <a:r>
              <a:rPr lang="ru-RU" dirty="0" smtClean="0"/>
              <a:t>кости </a:t>
            </a:r>
            <a:r>
              <a:rPr lang="ru-RU" dirty="0" smtClean="0"/>
              <a:t> </a:t>
            </a:r>
            <a:r>
              <a:rPr lang="ru-RU" sz="2000" dirty="0" smtClean="0"/>
              <a:t>(хорошая фиксация голеностопного </a:t>
            </a:r>
            <a:r>
              <a:rPr lang="ru-RU" sz="2000" dirty="0" smtClean="0"/>
              <a:t>сустава)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14-120x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642918"/>
            <a:ext cx="1928826" cy="1428760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429000"/>
            <a:ext cx="4357718" cy="321471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Ортопедические стельки и обувь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Снижает </a:t>
            </a:r>
            <a:r>
              <a:rPr lang="ru-RU" dirty="0" smtClean="0"/>
              <a:t>нагрузки на </a:t>
            </a:r>
            <a:r>
              <a:rPr lang="ru-RU" dirty="0" smtClean="0"/>
              <a:t>стопу</a:t>
            </a:r>
          </a:p>
          <a:p>
            <a:r>
              <a:rPr lang="ru-RU" dirty="0" smtClean="0"/>
              <a:t>П</a:t>
            </a:r>
            <a:r>
              <a:rPr lang="ru-RU" dirty="0" smtClean="0"/>
              <a:t>рофилактика плоскостопия</a:t>
            </a:r>
            <a:endParaRPr lang="ru-RU" dirty="0" smtClean="0"/>
          </a:p>
          <a:p>
            <a:r>
              <a:rPr lang="ru-RU" dirty="0" smtClean="0"/>
              <a:t>У</a:t>
            </a:r>
            <a:r>
              <a:rPr lang="ru-RU" dirty="0" smtClean="0"/>
              <a:t>лучшения </a:t>
            </a:r>
            <a:r>
              <a:rPr lang="ru-RU" dirty="0" smtClean="0"/>
              <a:t>осанки и </a:t>
            </a:r>
            <a:r>
              <a:rPr lang="ru-RU" dirty="0" smtClean="0"/>
              <a:t>походки</a:t>
            </a:r>
          </a:p>
          <a:p>
            <a:r>
              <a:rPr lang="ru-RU" dirty="0" smtClean="0"/>
              <a:t>П</a:t>
            </a:r>
            <a:r>
              <a:rPr lang="ru-RU" dirty="0" smtClean="0"/>
              <a:t>редотвращает мозоли </a:t>
            </a:r>
            <a:r>
              <a:rPr lang="ru-RU" dirty="0" smtClean="0"/>
              <a:t>и </a:t>
            </a:r>
            <a:r>
              <a:rPr lang="ru-RU" dirty="0" err="1" smtClean="0"/>
              <a:t>натоптыши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Специалист по ЛФК:</a:t>
            </a:r>
          </a:p>
          <a:p>
            <a:r>
              <a:rPr lang="ru-RU" dirty="0" smtClean="0"/>
              <a:t>Жандармова О. А.</a:t>
            </a:r>
            <a:endParaRPr lang="ru-RU" dirty="0"/>
          </a:p>
        </p:txBody>
      </p:sp>
      <p:pic>
        <p:nvPicPr>
          <p:cNvPr id="6" name="Рисунок 5" descr="reben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3174" cy="31194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медицинской статистике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819716"/>
          </a:xfrm>
        </p:spPr>
        <p:txBody>
          <a:bodyPr/>
          <a:lstStyle/>
          <a:p>
            <a:r>
              <a:rPr lang="ru-RU" dirty="0" smtClean="0"/>
              <a:t>К 2м годам у 24% детей наблюдается плоскостопие</a:t>
            </a:r>
          </a:p>
          <a:p>
            <a:r>
              <a:rPr lang="ru-RU" dirty="0" smtClean="0"/>
              <a:t>К 4м годам – у 32%</a:t>
            </a:r>
          </a:p>
          <a:p>
            <a:r>
              <a:rPr lang="ru-RU" dirty="0" smtClean="0"/>
              <a:t>К 6ти – у 40%</a:t>
            </a:r>
          </a:p>
          <a:p>
            <a:r>
              <a:rPr lang="ru-RU" dirty="0" smtClean="0"/>
              <a:t>К 12 – каждому 2му подростку ставят диагноз плоскостопие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5143512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Плоскостопие – болезнь цивилизации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Плоскостопие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900618" cy="4846320"/>
          </a:xfrm>
        </p:spPr>
        <p:txBody>
          <a:bodyPr/>
          <a:lstStyle/>
          <a:p>
            <a:r>
              <a:rPr lang="ru-RU" dirty="0" smtClean="0"/>
              <a:t>Деформация стопы, характеризующаяся уплощением ее сводов</a:t>
            </a:r>
          </a:p>
          <a:p>
            <a:endParaRPr lang="ru-RU" dirty="0" smtClean="0"/>
          </a:p>
          <a:p>
            <a:r>
              <a:rPr lang="ru-RU" dirty="0" smtClean="0"/>
              <a:t>Бывает поперечным и продольным</a:t>
            </a:r>
          </a:p>
          <a:p>
            <a:endParaRPr lang="ru-RU" dirty="0"/>
          </a:p>
        </p:txBody>
      </p:sp>
      <p:pic>
        <p:nvPicPr>
          <p:cNvPr id="4" name="Рисунок 3" descr="ploskostopi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85860"/>
            <a:ext cx="3500462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Наследственная предрасположенность</a:t>
            </a:r>
          </a:p>
          <a:p>
            <a:r>
              <a:rPr lang="ru-RU" dirty="0" smtClean="0"/>
              <a:t>Заболевание рахитом</a:t>
            </a:r>
          </a:p>
          <a:p>
            <a:r>
              <a:rPr lang="ru-RU" dirty="0" smtClean="0"/>
              <a:t>Общая слабость и пониженное физическое развитие</a:t>
            </a:r>
          </a:p>
          <a:p>
            <a:r>
              <a:rPr lang="ru-RU" dirty="0" smtClean="0"/>
              <a:t>Тучность (на стопу постоянно действует чрезмерная весовая нагрузка)</a:t>
            </a:r>
          </a:p>
          <a:p>
            <a:r>
              <a:rPr lang="ru-RU" dirty="0" smtClean="0"/>
              <a:t>Неудобная обувь</a:t>
            </a:r>
          </a:p>
          <a:p>
            <a:r>
              <a:rPr lang="ru-RU" dirty="0" smtClean="0"/>
              <a:t>Длительные нагрузки на ноги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у вашего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329510" cy="4677104"/>
          </a:xfrm>
        </p:spPr>
        <p:txBody>
          <a:bodyPr>
            <a:normAutofit/>
          </a:bodyPr>
          <a:lstStyle/>
          <a:p>
            <a:r>
              <a:rPr lang="ru-RU" dirty="0" smtClean="0"/>
              <a:t>Боли в стопах, коленях, бедрах, спине</a:t>
            </a:r>
          </a:p>
          <a:p>
            <a:r>
              <a:rPr lang="ru-RU" dirty="0" smtClean="0"/>
              <a:t>Неестественная походка и осанка</a:t>
            </a:r>
          </a:p>
          <a:p>
            <a:r>
              <a:rPr lang="ru-RU" dirty="0" smtClean="0"/>
              <a:t>Легче согнуться, чем присесть на корточки</a:t>
            </a:r>
          </a:p>
          <a:p>
            <a:r>
              <a:rPr lang="ru-RU" dirty="0" smtClean="0"/>
              <a:t>Присев, тяжело удержать равновесие</a:t>
            </a:r>
          </a:p>
          <a:p>
            <a:r>
              <a:rPr lang="ru-RU" dirty="0" smtClean="0"/>
              <a:t>Косолапие при ходьбе</a:t>
            </a:r>
          </a:p>
          <a:p>
            <a:r>
              <a:rPr lang="ru-RU" dirty="0" smtClean="0"/>
              <a:t>Деформированные стопы (плоская, широкая стопа, непропорциональной длины </a:t>
            </a:r>
            <a:r>
              <a:rPr lang="ru-RU" dirty="0" smtClean="0"/>
              <a:t>пальцы </a:t>
            </a:r>
            <a:r>
              <a:rPr lang="ru-RU" dirty="0" smtClean="0"/>
              <a:t>ног)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5715000"/>
            <a:ext cx="8286808" cy="92871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Срочно обратитесь к ортопеду!!!</a:t>
            </a:r>
            <a:endParaRPr kumimoji="0" lang="ru-RU" sz="38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Массаж</a:t>
            </a:r>
          </a:p>
          <a:p>
            <a:r>
              <a:rPr lang="ru-RU" dirty="0" smtClean="0"/>
              <a:t>ЛФК</a:t>
            </a:r>
          </a:p>
          <a:p>
            <a:r>
              <a:rPr lang="ru-RU" dirty="0" smtClean="0"/>
              <a:t>Водные процедуры</a:t>
            </a:r>
          </a:p>
          <a:p>
            <a:r>
              <a:rPr lang="ru-RU" dirty="0" smtClean="0"/>
              <a:t>Ортопедическая обувь</a:t>
            </a:r>
          </a:p>
          <a:p>
            <a:r>
              <a:rPr lang="ru-RU" dirty="0" smtClean="0"/>
              <a:t>При рахите могут назначаться препараты с кальцием, вит. </a:t>
            </a:r>
            <a:r>
              <a:rPr lang="en-US" dirty="0" smtClean="0"/>
              <a:t>D </a:t>
            </a:r>
            <a:r>
              <a:rPr lang="ru-RU" dirty="0" smtClean="0"/>
              <a:t>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Водные профилактические процедуры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сном</a:t>
            </a:r>
          </a:p>
          <a:p>
            <a:r>
              <a:rPr lang="ru-RU" dirty="0" smtClean="0"/>
              <a:t>Взять 2 тазика с холодной и горячей водой</a:t>
            </a:r>
          </a:p>
          <a:p>
            <a:r>
              <a:rPr lang="ru-RU" dirty="0" smtClean="0"/>
              <a:t>Распарить стопы в горячей воде и опустить в холодную (попеременно 3-4 раза)</a:t>
            </a:r>
          </a:p>
          <a:p>
            <a:r>
              <a:rPr lang="ru-RU" dirty="0" smtClean="0"/>
              <a:t>Можно добавить в воду ромашку, морскую соль, шалфей, мяту и т.д.</a:t>
            </a:r>
          </a:p>
          <a:p>
            <a:r>
              <a:rPr lang="ru-RU" dirty="0" smtClean="0"/>
              <a:t>После помассировать ступни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ЛФК – основной метод лечения плоскостопия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Главное упражняться ежедневно, превращая эти движения в привычку!</a:t>
            </a:r>
          </a:p>
          <a:p>
            <a:endParaRPr lang="ru-RU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Чтобы исключит нагрузку на ослабленные мышцы, лучше начинать с упражнений, выполняемых в положении сидя.</a:t>
            </a:r>
          </a:p>
          <a:p>
            <a:endParaRPr lang="ru-RU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мере укрепления ослабленных мышц следует переходить к упражнением в положении стоя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Упражнение на ребристой дорожке</a:t>
            </a:r>
            <a:endParaRPr lang="ru-RU" dirty="0"/>
          </a:p>
        </p:txBody>
      </p:sp>
      <p:pic>
        <p:nvPicPr>
          <p:cNvPr id="9" name="Содержимое 8" descr="SAM_143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8322"/>
            <a:ext cx="3521075" cy="2640806"/>
          </a:xfrm>
        </p:spPr>
      </p:pic>
      <p:pic>
        <p:nvPicPr>
          <p:cNvPr id="10" name="Содержимое 9" descr="SAM_14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448322"/>
            <a:ext cx="3521075" cy="264080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195</TotalTime>
  <Words>319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Профилактика плоскостопия у детей с нарушением зрения</vt:lpstr>
      <vt:lpstr>По медицинской статистике</vt:lpstr>
      <vt:lpstr>Плоскостопие - </vt:lpstr>
      <vt:lpstr>причины</vt:lpstr>
      <vt:lpstr>Если у вашего ребенка</vt:lpstr>
      <vt:lpstr>рекомендации</vt:lpstr>
      <vt:lpstr>Водные профилактические процедуры</vt:lpstr>
      <vt:lpstr>ЛФК – основной метод лечения плоскостопия</vt:lpstr>
      <vt:lpstr>Упражнение на ребристой дорожке</vt:lpstr>
      <vt:lpstr>Упражнения с ролом</vt:lpstr>
      <vt:lpstr>Упражнения из и.п. стоя</vt:lpstr>
      <vt:lpstr>Упражнения с «ёжиками»</vt:lpstr>
      <vt:lpstr>Упражнения с карандашами</vt:lpstr>
      <vt:lpstr>Самомассаж</vt:lpstr>
      <vt:lpstr>Отличие ортопедической обуви</vt:lpstr>
      <vt:lpstr>Ортопедические стельки и обувь</vt:lpstr>
      <vt:lpstr>Спасибо за внимание!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плоскостопия у детей с нарушением зрения</dc:title>
  <dc:creator>Admin</dc:creator>
  <cp:lastModifiedBy>Admin</cp:lastModifiedBy>
  <cp:revision>21</cp:revision>
  <dcterms:created xsi:type="dcterms:W3CDTF">2011-04-25T16:00:34Z</dcterms:created>
  <dcterms:modified xsi:type="dcterms:W3CDTF">2011-04-27T16:04:37Z</dcterms:modified>
</cp:coreProperties>
</file>