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256" r:id="rId2"/>
    <p:sldId id="257" r:id="rId3"/>
    <p:sldId id="258" r:id="rId4"/>
    <p:sldId id="295" r:id="rId5"/>
    <p:sldId id="321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7" r:id="rId15"/>
    <p:sldId id="269" r:id="rId16"/>
    <p:sldId id="324" r:id="rId17"/>
    <p:sldId id="270" r:id="rId18"/>
    <p:sldId id="271" r:id="rId19"/>
    <p:sldId id="272" r:id="rId20"/>
    <p:sldId id="318" r:id="rId21"/>
    <p:sldId id="308" r:id="rId22"/>
    <p:sldId id="286" r:id="rId23"/>
    <p:sldId id="287" r:id="rId24"/>
    <p:sldId id="288" r:id="rId25"/>
    <p:sldId id="289" r:id="rId26"/>
    <p:sldId id="290" r:id="rId27"/>
    <p:sldId id="291" r:id="rId28"/>
    <p:sldId id="323" r:id="rId29"/>
    <p:sldId id="294" r:id="rId30"/>
    <p:sldId id="30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0" autoAdjust="0"/>
    <p:restoredTop sz="86427" autoAdjust="0"/>
  </p:normalViewPr>
  <p:slideViewPr>
    <p:cSldViewPr>
      <p:cViewPr>
        <p:scale>
          <a:sx n="68" d="100"/>
          <a:sy n="68" d="100"/>
        </p:scale>
        <p:origin x="-130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FCC0D-3B2F-472D-95DE-817CA368671D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BF54106-2B22-4AC0-9BF3-E9A818DE0F83}">
      <dgm:prSet phldrT="[Текст]"/>
      <dgm:spPr>
        <a:solidFill>
          <a:srgbClr val="FFFF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</a:rPr>
            <a:t>Творим вместе</a:t>
          </a:r>
          <a:endParaRPr lang="ru-RU" b="1" dirty="0">
            <a:solidFill>
              <a:srgbClr val="002060"/>
            </a:solidFill>
          </a:endParaRPr>
        </a:p>
      </dgm:t>
    </dgm:pt>
    <dgm:pt modelId="{C25020C5-CCD8-424D-85A3-DA94833AE94B}" type="parTrans" cxnId="{84B137A5-5541-45E5-AA76-925EF55E8B4C}">
      <dgm:prSet/>
      <dgm:spPr/>
      <dgm:t>
        <a:bodyPr/>
        <a:lstStyle/>
        <a:p>
          <a:endParaRPr lang="ru-RU"/>
        </a:p>
      </dgm:t>
    </dgm:pt>
    <dgm:pt modelId="{A216EBAB-07C8-4F04-A99C-2EF0710D5CA2}" type="sibTrans" cxnId="{84B137A5-5541-45E5-AA76-925EF55E8B4C}">
      <dgm:prSet/>
      <dgm:spPr/>
      <dgm:t>
        <a:bodyPr/>
        <a:lstStyle/>
        <a:p>
          <a:endParaRPr lang="ru-RU"/>
        </a:p>
      </dgm:t>
    </dgm:pt>
    <dgm:pt modelId="{94C8B836-E790-40C4-A7F4-634C4C724DB0}">
      <dgm:prSet phldrT="[Текст]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smtClean="0">
              <a:solidFill>
                <a:schemeClr val="bg2">
                  <a:lumMod val="25000"/>
                </a:schemeClr>
              </a:solidFill>
            </a:rPr>
            <a:t>Рисуем по очереди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566C999B-2FE4-457E-9EB2-40DB1BBD8B7D}" type="parTrans" cxnId="{801B588A-4D56-4B22-8678-F9F09AE1BD16}">
      <dgm:prSet/>
      <dgm:spPr/>
      <dgm:t>
        <a:bodyPr/>
        <a:lstStyle/>
        <a:p>
          <a:endParaRPr lang="ru-RU"/>
        </a:p>
      </dgm:t>
    </dgm:pt>
    <dgm:pt modelId="{3B2E565E-98D9-4031-BA99-C72F8D9ECEBB}" type="sibTrans" cxnId="{801B588A-4D56-4B22-8678-F9F09AE1BD16}">
      <dgm:prSet/>
      <dgm:spPr/>
      <dgm:t>
        <a:bodyPr/>
        <a:lstStyle/>
        <a:p>
          <a:endParaRPr lang="ru-RU"/>
        </a:p>
      </dgm:t>
    </dgm:pt>
    <dgm:pt modelId="{CBF3019C-3EC9-49F8-8B55-43DF08287E4F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solidFill>
                <a:schemeClr val="bg2">
                  <a:lumMod val="25000"/>
                </a:schemeClr>
              </a:solidFill>
            </a:rPr>
            <a:t>Рисунок  плюс</a:t>
          </a:r>
          <a:endParaRPr lang="ru-RU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E931A23E-8D90-401F-99CB-E543CA4880AB}" type="parTrans" cxnId="{74A28EEC-8947-49F0-9BF3-808B03E97473}">
      <dgm:prSet/>
      <dgm:spPr/>
      <dgm:t>
        <a:bodyPr/>
        <a:lstStyle/>
        <a:p>
          <a:endParaRPr lang="ru-RU"/>
        </a:p>
      </dgm:t>
    </dgm:pt>
    <dgm:pt modelId="{DFA62898-4FCD-4F47-9D56-E6AD532A7E24}" type="sibTrans" cxnId="{74A28EEC-8947-49F0-9BF3-808B03E97473}">
      <dgm:prSet/>
      <dgm:spPr/>
      <dgm:t>
        <a:bodyPr/>
        <a:lstStyle/>
        <a:p>
          <a:endParaRPr lang="ru-RU"/>
        </a:p>
      </dgm:t>
    </dgm:pt>
    <dgm:pt modelId="{7499C53C-BE6F-46B9-9EA8-37D2A77F2A5C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Рисуем с натуры</a:t>
          </a:r>
          <a:endParaRPr lang="ru-RU" sz="20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FBE4DA0-99E8-435A-8F1B-407D921A5578}" type="parTrans" cxnId="{A867906C-4460-4037-8817-DD64A828CFF1}">
      <dgm:prSet/>
      <dgm:spPr/>
      <dgm:t>
        <a:bodyPr/>
        <a:lstStyle/>
        <a:p>
          <a:endParaRPr lang="ru-RU"/>
        </a:p>
      </dgm:t>
    </dgm:pt>
    <dgm:pt modelId="{A05DF530-1D93-44E5-B684-B66BD52E16FF}" type="sibTrans" cxnId="{A867906C-4460-4037-8817-DD64A828CFF1}">
      <dgm:prSet/>
      <dgm:spPr/>
      <dgm:t>
        <a:bodyPr/>
        <a:lstStyle/>
        <a:p>
          <a:endParaRPr lang="ru-RU"/>
        </a:p>
      </dgm:t>
    </dgm:pt>
    <dgm:pt modelId="{FF1E8C39-B0BF-4711-A69A-18DB32A367CF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smtClean="0">
              <a:solidFill>
                <a:schemeClr val="bg2">
                  <a:lumMod val="25000"/>
                </a:schemeClr>
              </a:solidFill>
            </a:rPr>
            <a:t>Юный портретист</a:t>
          </a:r>
          <a:endParaRPr lang="ru-RU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CFE8E040-579E-4162-97FE-7C73FE8E570F}" type="parTrans" cxnId="{AA539F10-6699-4A81-AAC3-9D51AEF9F9A3}">
      <dgm:prSet/>
      <dgm:spPr/>
      <dgm:t>
        <a:bodyPr/>
        <a:lstStyle/>
        <a:p>
          <a:endParaRPr lang="ru-RU"/>
        </a:p>
      </dgm:t>
    </dgm:pt>
    <dgm:pt modelId="{B3C015E7-8FDC-41ED-BF6F-9FC2057D70EC}" type="sibTrans" cxnId="{AA539F10-6699-4A81-AAC3-9D51AEF9F9A3}">
      <dgm:prSet/>
      <dgm:spPr/>
      <dgm:t>
        <a:bodyPr/>
        <a:lstStyle/>
        <a:p>
          <a:endParaRPr lang="ru-RU"/>
        </a:p>
      </dgm:t>
    </dgm:pt>
    <dgm:pt modelId="{9EB94E9D-3451-4770-9383-1CE922A9A9A7}" type="pres">
      <dgm:prSet presAssocID="{8B0FCC0D-3B2F-472D-95DE-817CA36867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994D5B-3FBE-4CBE-8C50-F23145DCB0DB}" type="pres">
      <dgm:prSet presAssocID="{3BF54106-2B22-4AC0-9BF3-E9A818DE0F83}" presName="centerShape" presStyleLbl="node0" presStyleIdx="0" presStyleCnt="1" custLinFactNeighborX="-595" custLinFactNeighborY="245"/>
      <dgm:spPr/>
      <dgm:t>
        <a:bodyPr/>
        <a:lstStyle/>
        <a:p>
          <a:endParaRPr lang="ru-RU"/>
        </a:p>
      </dgm:t>
    </dgm:pt>
    <dgm:pt modelId="{A163F00E-5B36-43C2-B74C-71DBA72E91F7}" type="pres">
      <dgm:prSet presAssocID="{566C999B-2FE4-457E-9EB2-40DB1BBD8B7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00629C8-B677-4419-8792-54AF8D3F2A2C}" type="pres">
      <dgm:prSet presAssocID="{566C999B-2FE4-457E-9EB2-40DB1BBD8B7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910AF43-A230-4D9B-B531-38135306BFF9}" type="pres">
      <dgm:prSet presAssocID="{94C8B836-E790-40C4-A7F4-634C4C724DB0}" presName="node" presStyleLbl="node1" presStyleIdx="0" presStyleCnt="4" custScaleX="104305" custScaleY="100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86C0C-723A-4F0D-B055-BB3C9504A84F}" type="pres">
      <dgm:prSet presAssocID="{E931A23E-8D90-401F-99CB-E543CA4880A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960649C-66EC-4BD5-A2E3-3B7BE22E2E2E}" type="pres">
      <dgm:prSet presAssocID="{E931A23E-8D90-401F-99CB-E543CA4880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47CB742-0FA7-4D33-9ABE-8689444630C0}" type="pres">
      <dgm:prSet presAssocID="{CBF3019C-3EC9-49F8-8B55-43DF08287E4F}" presName="node" presStyleLbl="node1" presStyleIdx="1" presStyleCnt="4" custScaleX="106657" custScaleY="109393" custRadScaleRad="99510" custRadScaleInc="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F747-F747-4047-8490-9B717FD39F1C}" type="pres">
      <dgm:prSet presAssocID="{0FBE4DA0-99E8-435A-8F1B-407D921A557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3B336AF-654F-4389-BD75-C8B94736A674}" type="pres">
      <dgm:prSet presAssocID="{0FBE4DA0-99E8-435A-8F1B-407D921A557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4F29E03-5710-4ECA-9134-65DF06F65F4F}" type="pres">
      <dgm:prSet presAssocID="{7499C53C-BE6F-46B9-9EA8-37D2A77F2A5C}" presName="node" presStyleLbl="node1" presStyleIdx="2" presStyleCnt="4" custScaleX="107632" custScaleY="100293" custRadScaleRad="97855" custRadScaleInc="-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6C419-4035-4785-8F7D-094E90561A24}" type="pres">
      <dgm:prSet presAssocID="{CFE8E040-579E-4162-97FE-7C73FE8E570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8B23EB2-F80C-4259-A98D-98C8245120F0}" type="pres">
      <dgm:prSet presAssocID="{CFE8E040-579E-4162-97FE-7C73FE8E570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1C5558B-21F1-412F-9ED8-B5B97A466F1F}" type="pres">
      <dgm:prSet presAssocID="{FF1E8C39-B0BF-4711-A69A-18DB32A367CF}" presName="node" presStyleLbl="node1" presStyleIdx="3" presStyleCnt="4" custScaleX="104702" custScaleY="10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B8C67-68CC-4071-81E4-A6128662147A}" type="presOf" srcId="{7499C53C-BE6F-46B9-9EA8-37D2A77F2A5C}" destId="{84F29E03-5710-4ECA-9134-65DF06F65F4F}" srcOrd="0" destOrd="0" presId="urn:microsoft.com/office/officeart/2005/8/layout/radial5"/>
    <dgm:cxn modelId="{C3083021-7D70-4E2A-8173-4C54C3243114}" type="presOf" srcId="{0FBE4DA0-99E8-435A-8F1B-407D921A5578}" destId="{0A52F747-F747-4047-8490-9B717FD39F1C}" srcOrd="0" destOrd="0" presId="urn:microsoft.com/office/officeart/2005/8/layout/radial5"/>
    <dgm:cxn modelId="{5B56ABAC-0CAF-4DAF-B015-CFB3B6A58C76}" type="presOf" srcId="{94C8B836-E790-40C4-A7F4-634C4C724DB0}" destId="{A910AF43-A230-4D9B-B531-38135306BFF9}" srcOrd="0" destOrd="0" presId="urn:microsoft.com/office/officeart/2005/8/layout/radial5"/>
    <dgm:cxn modelId="{89C4A8C6-709A-48A3-AFF3-7E1EACD9AC27}" type="presOf" srcId="{FF1E8C39-B0BF-4711-A69A-18DB32A367CF}" destId="{01C5558B-21F1-412F-9ED8-B5B97A466F1F}" srcOrd="0" destOrd="0" presId="urn:microsoft.com/office/officeart/2005/8/layout/radial5"/>
    <dgm:cxn modelId="{140E66E4-9A0D-418D-8C33-723748B6D19D}" type="presOf" srcId="{CFE8E040-579E-4162-97FE-7C73FE8E570F}" destId="{5976C419-4035-4785-8F7D-094E90561A24}" srcOrd="0" destOrd="0" presId="urn:microsoft.com/office/officeart/2005/8/layout/radial5"/>
    <dgm:cxn modelId="{0C1682DD-8CEB-4276-B327-D7E4886686FB}" type="presOf" srcId="{3BF54106-2B22-4AC0-9BF3-E9A818DE0F83}" destId="{36994D5B-3FBE-4CBE-8C50-F23145DCB0DB}" srcOrd="0" destOrd="0" presId="urn:microsoft.com/office/officeart/2005/8/layout/radial5"/>
    <dgm:cxn modelId="{51956FB5-3049-4AB0-B579-6031CA99E433}" type="presOf" srcId="{CFE8E040-579E-4162-97FE-7C73FE8E570F}" destId="{98B23EB2-F80C-4259-A98D-98C8245120F0}" srcOrd="1" destOrd="0" presId="urn:microsoft.com/office/officeart/2005/8/layout/radial5"/>
    <dgm:cxn modelId="{A867906C-4460-4037-8817-DD64A828CFF1}" srcId="{3BF54106-2B22-4AC0-9BF3-E9A818DE0F83}" destId="{7499C53C-BE6F-46B9-9EA8-37D2A77F2A5C}" srcOrd="2" destOrd="0" parTransId="{0FBE4DA0-99E8-435A-8F1B-407D921A5578}" sibTransId="{A05DF530-1D93-44E5-B684-B66BD52E16FF}"/>
    <dgm:cxn modelId="{6E56FEA0-C167-41C6-A8FB-C8B82429E5F9}" type="presOf" srcId="{0FBE4DA0-99E8-435A-8F1B-407D921A5578}" destId="{B3B336AF-654F-4389-BD75-C8B94736A674}" srcOrd="1" destOrd="0" presId="urn:microsoft.com/office/officeart/2005/8/layout/radial5"/>
    <dgm:cxn modelId="{801B588A-4D56-4B22-8678-F9F09AE1BD16}" srcId="{3BF54106-2B22-4AC0-9BF3-E9A818DE0F83}" destId="{94C8B836-E790-40C4-A7F4-634C4C724DB0}" srcOrd="0" destOrd="0" parTransId="{566C999B-2FE4-457E-9EB2-40DB1BBD8B7D}" sibTransId="{3B2E565E-98D9-4031-BA99-C72F8D9ECEBB}"/>
    <dgm:cxn modelId="{84B137A5-5541-45E5-AA76-925EF55E8B4C}" srcId="{8B0FCC0D-3B2F-472D-95DE-817CA368671D}" destId="{3BF54106-2B22-4AC0-9BF3-E9A818DE0F83}" srcOrd="0" destOrd="0" parTransId="{C25020C5-CCD8-424D-85A3-DA94833AE94B}" sibTransId="{A216EBAB-07C8-4F04-A99C-2EF0710D5CA2}"/>
    <dgm:cxn modelId="{1828494F-5A15-46B9-B783-86267F045ABC}" type="presOf" srcId="{8B0FCC0D-3B2F-472D-95DE-817CA368671D}" destId="{9EB94E9D-3451-4770-9383-1CE922A9A9A7}" srcOrd="0" destOrd="0" presId="urn:microsoft.com/office/officeart/2005/8/layout/radial5"/>
    <dgm:cxn modelId="{99140365-496B-4C85-B012-B552BC1736BB}" type="presOf" srcId="{566C999B-2FE4-457E-9EB2-40DB1BBD8B7D}" destId="{A163F00E-5B36-43C2-B74C-71DBA72E91F7}" srcOrd="0" destOrd="0" presId="urn:microsoft.com/office/officeart/2005/8/layout/radial5"/>
    <dgm:cxn modelId="{74A28EEC-8947-49F0-9BF3-808B03E97473}" srcId="{3BF54106-2B22-4AC0-9BF3-E9A818DE0F83}" destId="{CBF3019C-3EC9-49F8-8B55-43DF08287E4F}" srcOrd="1" destOrd="0" parTransId="{E931A23E-8D90-401F-99CB-E543CA4880AB}" sibTransId="{DFA62898-4FCD-4F47-9D56-E6AD532A7E24}"/>
    <dgm:cxn modelId="{8201927C-7E18-4AAA-BF69-8D68A1630225}" type="presOf" srcId="{566C999B-2FE4-457E-9EB2-40DB1BBD8B7D}" destId="{E00629C8-B677-4419-8792-54AF8D3F2A2C}" srcOrd="1" destOrd="0" presId="urn:microsoft.com/office/officeart/2005/8/layout/radial5"/>
    <dgm:cxn modelId="{D4A3CB2A-07BC-4E38-98B1-D3666EE22D88}" type="presOf" srcId="{E931A23E-8D90-401F-99CB-E543CA4880AB}" destId="{01286C0C-723A-4F0D-B055-BB3C9504A84F}" srcOrd="0" destOrd="0" presId="urn:microsoft.com/office/officeart/2005/8/layout/radial5"/>
    <dgm:cxn modelId="{8BA4F457-CC87-4D23-8BCD-C2B5DD5D9800}" type="presOf" srcId="{CBF3019C-3EC9-49F8-8B55-43DF08287E4F}" destId="{447CB742-0FA7-4D33-9ABE-8689444630C0}" srcOrd="0" destOrd="0" presId="urn:microsoft.com/office/officeart/2005/8/layout/radial5"/>
    <dgm:cxn modelId="{CD9AAA24-8F19-4829-9768-2A169AE1BEFC}" type="presOf" srcId="{E931A23E-8D90-401F-99CB-E543CA4880AB}" destId="{7960649C-66EC-4BD5-A2E3-3B7BE22E2E2E}" srcOrd="1" destOrd="0" presId="urn:microsoft.com/office/officeart/2005/8/layout/radial5"/>
    <dgm:cxn modelId="{AA539F10-6699-4A81-AAC3-9D51AEF9F9A3}" srcId="{3BF54106-2B22-4AC0-9BF3-E9A818DE0F83}" destId="{FF1E8C39-B0BF-4711-A69A-18DB32A367CF}" srcOrd="3" destOrd="0" parTransId="{CFE8E040-579E-4162-97FE-7C73FE8E570F}" sibTransId="{B3C015E7-8FDC-41ED-BF6F-9FC2057D70EC}"/>
    <dgm:cxn modelId="{C0E8C31D-B8A0-4543-9173-0BAB44BE147C}" type="presParOf" srcId="{9EB94E9D-3451-4770-9383-1CE922A9A9A7}" destId="{36994D5B-3FBE-4CBE-8C50-F23145DCB0DB}" srcOrd="0" destOrd="0" presId="urn:microsoft.com/office/officeart/2005/8/layout/radial5"/>
    <dgm:cxn modelId="{D3919FC6-CE3F-4994-8DCF-8405C22B2884}" type="presParOf" srcId="{9EB94E9D-3451-4770-9383-1CE922A9A9A7}" destId="{A163F00E-5B36-43C2-B74C-71DBA72E91F7}" srcOrd="1" destOrd="0" presId="urn:microsoft.com/office/officeart/2005/8/layout/radial5"/>
    <dgm:cxn modelId="{E7162E84-61FD-4B9F-87DC-977F1383637F}" type="presParOf" srcId="{A163F00E-5B36-43C2-B74C-71DBA72E91F7}" destId="{E00629C8-B677-4419-8792-54AF8D3F2A2C}" srcOrd="0" destOrd="0" presId="urn:microsoft.com/office/officeart/2005/8/layout/radial5"/>
    <dgm:cxn modelId="{60D34683-8C1C-405B-B4C5-53A539B2072F}" type="presParOf" srcId="{9EB94E9D-3451-4770-9383-1CE922A9A9A7}" destId="{A910AF43-A230-4D9B-B531-38135306BFF9}" srcOrd="2" destOrd="0" presId="urn:microsoft.com/office/officeart/2005/8/layout/radial5"/>
    <dgm:cxn modelId="{950E11FA-7D1B-4077-9956-EE980D6C8931}" type="presParOf" srcId="{9EB94E9D-3451-4770-9383-1CE922A9A9A7}" destId="{01286C0C-723A-4F0D-B055-BB3C9504A84F}" srcOrd="3" destOrd="0" presId="urn:microsoft.com/office/officeart/2005/8/layout/radial5"/>
    <dgm:cxn modelId="{9327D088-8C02-441A-A699-C4EC0FC5C773}" type="presParOf" srcId="{01286C0C-723A-4F0D-B055-BB3C9504A84F}" destId="{7960649C-66EC-4BD5-A2E3-3B7BE22E2E2E}" srcOrd="0" destOrd="0" presId="urn:microsoft.com/office/officeart/2005/8/layout/radial5"/>
    <dgm:cxn modelId="{BCCBD0E3-2B8B-45D5-88C2-D2AC4FE5A5B4}" type="presParOf" srcId="{9EB94E9D-3451-4770-9383-1CE922A9A9A7}" destId="{447CB742-0FA7-4D33-9ABE-8689444630C0}" srcOrd="4" destOrd="0" presId="urn:microsoft.com/office/officeart/2005/8/layout/radial5"/>
    <dgm:cxn modelId="{4E0E4214-076B-4DA5-89B2-478887018845}" type="presParOf" srcId="{9EB94E9D-3451-4770-9383-1CE922A9A9A7}" destId="{0A52F747-F747-4047-8490-9B717FD39F1C}" srcOrd="5" destOrd="0" presId="urn:microsoft.com/office/officeart/2005/8/layout/radial5"/>
    <dgm:cxn modelId="{A65ECB62-1D59-4B54-A93D-4F5DA7D3560A}" type="presParOf" srcId="{0A52F747-F747-4047-8490-9B717FD39F1C}" destId="{B3B336AF-654F-4389-BD75-C8B94736A674}" srcOrd="0" destOrd="0" presId="urn:microsoft.com/office/officeart/2005/8/layout/radial5"/>
    <dgm:cxn modelId="{19170545-45B6-4475-9DCF-63B1D32288F0}" type="presParOf" srcId="{9EB94E9D-3451-4770-9383-1CE922A9A9A7}" destId="{84F29E03-5710-4ECA-9134-65DF06F65F4F}" srcOrd="6" destOrd="0" presId="urn:microsoft.com/office/officeart/2005/8/layout/radial5"/>
    <dgm:cxn modelId="{23DCFA08-462A-4342-89A5-A6378BC88D65}" type="presParOf" srcId="{9EB94E9D-3451-4770-9383-1CE922A9A9A7}" destId="{5976C419-4035-4785-8F7D-094E90561A24}" srcOrd="7" destOrd="0" presId="urn:microsoft.com/office/officeart/2005/8/layout/radial5"/>
    <dgm:cxn modelId="{47B74E8C-7313-4CFC-8BD5-BF88B660EB8F}" type="presParOf" srcId="{5976C419-4035-4785-8F7D-094E90561A24}" destId="{98B23EB2-F80C-4259-A98D-98C8245120F0}" srcOrd="0" destOrd="0" presId="urn:microsoft.com/office/officeart/2005/8/layout/radial5"/>
    <dgm:cxn modelId="{A5841B78-8431-47A3-8F67-F2657ABC2204}" type="presParOf" srcId="{9EB94E9D-3451-4770-9383-1CE922A9A9A7}" destId="{01C5558B-21F1-412F-9ED8-B5B97A466F1F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1742F-31E2-4804-8C7D-AB877CCEA3D2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B5435-D849-4E08-B18D-9825D15A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75531-F1C1-4B84-8DA1-10035F5B7D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A4C02-A018-4754-8329-1F9B028DA1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D5CE-E29C-451B-8CA7-E71EB1A6569A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9CEE-A1E1-445D-B3E4-1F53422B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76AA-CACD-41FC-8879-27D91EC5296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B399-44D4-4F53-84E4-BAFB4DDF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7CA5-4535-45AA-BDA4-2D7C4B41C38F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DDAA-5A02-4B36-A599-E3E35388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A5A4-9A98-46CD-80F3-BFFB0194167F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8539-3D0E-49BA-91AF-89DFED68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ED1-8A64-4B0C-9833-BCC0849E4952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0668-92A2-4BD2-81DE-EE558DB9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2265-EBA2-407E-BC72-91EAF67C27CC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E751-26B6-4397-8AE6-BB5F5CB7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6FA1-4DE6-427B-8EC8-CD7F945607A9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1058-5A2E-49B3-A5AA-14311ABD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BE9E-251D-4F17-AA3B-06347F29A611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4E2-8603-4525-B575-46C01727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C54E-EF73-493B-81A3-79C729464185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1D1F-0488-4B5C-AED4-7E498600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1D47-AA49-4AB6-B5D1-BCE09631D489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E1A7-97A2-4D7E-9A7D-6EB9AB66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4468-C46C-4983-B8CA-DB721685D773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D0F3-76F4-46AD-A84A-8C1F8E057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20180-57F6-4EF8-9AAE-468F53A768A9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56E21-3C7D-45E0-85DD-B4EC7487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Методическая разработка на тему: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357438"/>
            <a:ext cx="7339012" cy="4071937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4900" b="1" dirty="0" smtClean="0"/>
              <a:t>Стеклянный мольберт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4900" b="1" dirty="0" smtClean="0"/>
              <a:t>«Прозрачное чудо»</a:t>
            </a:r>
          </a:p>
          <a:p>
            <a:pPr marR="0" eaLnBrk="1" hangingPunct="1">
              <a:lnSpc>
                <a:spcPct val="80000"/>
              </a:lnSpc>
            </a:pPr>
            <a:endParaRPr lang="ru-RU" sz="2400" b="1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Выполнила: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Воспитатель МБОУ СОШ №30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структурное подразделение – детский сад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Блохина Наталья Михайловна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2400" b="1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ru-RU" sz="2400" b="1" dirty="0" smtClean="0"/>
              <a:t> Воронеж 2014 г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3. Штампы и печати.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Сейчас в продаже встречаются наборы штампов для детского творчества. Благодаря ним ребёнок может дополнить свой рисунок подходящими отпечатками. Но если у вас нет таких штампов, не беда. Ведь печатать можно чем угодно. Именно это и будет настоящим творчеством. А еще можно сделать самодельные штампы из картофеля. Для этого разрежьте крупную картофелину пополам, возьмите одну половинку и при помощи острого ножа уберите со среза лишнюю мякоть таким образом, чтобы осталась выступающая поверхность в виде какой-нибудь фигурки: звездочки, ромбика, рыбки. Теперь малыш сможет нарисовать ночное небо и луну, а звезды напечатать, обмокнув картофельный штамп в краску или украсить платье волшебной принцессе аккуратными ромбиками. "Шлепать" такими самодельными штампами очень нравится ребятам.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4. Поролоновые рисунки.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Почему-то мы все склонны думать, что, если рисуем красками, то обязательно и кисточкой. На помощь может прийти поролон. Советуем сделать из него самые разные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(весь поролон в отличие от ваты хорошо моется).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108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5388" y="1920875"/>
            <a:ext cx="3324225" cy="4433888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5. Метод монотопии -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9371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Это изображение на целлофане, которое переносится потом на бумагу или стекло. На гладком целлофане рисую краской с помощью кисточки, или ватной палочкой, или пальцем (не надо единообразия). Краска должна быть густой и яркой. И сразу же, пока не высохла краска, переворачивают целлофан изображением вниз на стекло и как бы промокают рисунок, а затем поднимают. Получается два рисунка. Иногда изображение остается на целлофане, иногда на стекле. В такой технике можно делать не весь рисунок, а отдельные его части, дополняя другими художественными приемами</a:t>
            </a:r>
            <a:endParaRPr lang="ru-RU" dirty="0"/>
          </a:p>
        </p:txBody>
      </p:sp>
      <p:pic>
        <p:nvPicPr>
          <p:cNvPr id="5" name="Содержимое 4" descr="DSC0112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5388" y="1920875"/>
            <a:ext cx="3324225" cy="4433888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6. Рисование маркером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257550" cy="4722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Виды рисования:</a:t>
            </a:r>
            <a:r>
              <a:rPr lang="ru-RU" sz="2400" smtClean="0"/>
              <a:t> обводка, штриховка, дорисовка недостающих деталей, особенно нас привлекают задания на одновременное рисование по замыслу.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" name="Содержимое 9" descr="DSC011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928813"/>
            <a:ext cx="3571875" cy="47625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7. Рисование кремом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-Зимние пейзажи: сугробы снега или небо можно рисовать и используя густой крем.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-На оргстекло наносится любой крем (лучше детский), равномерно распределяется пластмассовым «шпателем» (можно использовать обычную школьную пластмассовую линейку). Теперь рисунок будет хорошо заметен. Такой рисунок имитирует рисование на запотевшем стекле, и стекло можно использовать неограниченное количество раз.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- Пальчики и оргстекло легко приводятся в порядок с помощью бумажных салфеток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8. Точечный рисунок.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Берется ватная палочка и окунается в густую краску. Затем нужно поставить ее перпендикулярно к стеклу и начать изображать рисунок точками. </a:t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 descr="DSC011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285875"/>
            <a:ext cx="4071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63" y="714375"/>
            <a:ext cx="928687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5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9. </a:t>
            </a: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1214414" y="928670"/>
          <a:ext cx="71438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 - Рисуем по очереди.</a:t>
            </a:r>
            <a:r>
              <a:rPr lang="ru-RU" smtClean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ребёнок не хочет рисовать, его можно увлечь собственным примером. Возьмите краску и начинайте рисовать что-нибудь близкое ребёнку. Может, это гараж с машинами, или роботы, или инопланетяне, или прекрасная принцесса и ее дворец. Не сомневайтесь, очень скоро он подсядет к вам и будет с интересом наблюдать, подсказывать, а потом и сам захочет добавить на рисунок что-нибудь свое.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113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2063" y="1928813"/>
            <a:ext cx="3325812" cy="4433887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Очень интересно совмещать рисование и аппликацию: ребёнок рисует рисунок, а некоторые детали приклеивает из ткани, ваты, цветной бумаги. </a:t>
            </a:r>
            <a:br>
              <a:rPr lang="ru-RU" smtClean="0"/>
            </a:b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ru-RU" b="1" smtClean="0"/>
              <a:t> -</a:t>
            </a:r>
            <a:r>
              <a:rPr lang="ru-RU" sz="4800" b="1" smtClean="0"/>
              <a:t>Рисунок</a:t>
            </a:r>
            <a:r>
              <a:rPr lang="ru-RU" b="1" smtClean="0"/>
              <a:t> плюс. </a:t>
            </a:r>
            <a:endParaRPr lang="ru-RU" smtClean="0"/>
          </a:p>
        </p:txBody>
      </p:sp>
      <p:pic>
        <p:nvPicPr>
          <p:cNvPr id="6" name="Рисунок 5" descr="DSC011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88" y="1357313"/>
            <a:ext cx="3965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9371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Предложите ребенку нарисовать что-нибудь с натуры, что-то такое, что ему по-настоящему интересно. Например, кошку или любимую игрушку. Такое рисование развивает наблюдательность, учит ребёнка изображать что-либо не как захочется, а чтобы было похоже на оригинал. Для этого нужно правильно передать и форму, и цвет, и пропорции. Для начала рассмотрите игрушку вместе, обращая внимание на характерные детали, а потом пусть ребенок попробует ее изобразить. Не беда, если будет получаться не сразу. Все равно похвалите юного художника, а затем поинтересуйтесь, чем отличается нарисованная игрушка от настоящей. Так ему будет легче заметить свои неточности.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75" y="714375"/>
            <a:ext cx="8472488" cy="1133475"/>
          </a:xfrm>
        </p:spPr>
        <p:txBody>
          <a:bodyPr/>
          <a:lstStyle/>
          <a:p>
            <a:r>
              <a:rPr lang="ru-RU" sz="4400" b="1" smtClean="0"/>
              <a:t>- Рисуем с натуры.</a:t>
            </a:r>
            <a:endParaRPr lang="ru-RU" sz="4400" smtClean="0"/>
          </a:p>
        </p:txBody>
      </p:sp>
      <p:pic>
        <p:nvPicPr>
          <p:cNvPr id="4" name="Рисунок 3" descr="DSC0109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143000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Развивать высшие психические функции и творческое мышление.</a:t>
            </a:r>
          </a:p>
        </p:txBody>
      </p:sp>
      <p:pic>
        <p:nvPicPr>
          <p:cNvPr id="45064" name="Picture 8" descr="http://gb.wallpapersking.com/800/2013-6/2013060115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8988" y="3214688"/>
            <a:ext cx="55768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214313" y="221456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3" name="Рисунок 2" descr="Prozrashnui_malber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071563"/>
            <a:ext cx="4619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50" y="785813"/>
            <a:ext cx="25574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Юный портретист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143125"/>
            <a:ext cx="3857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    Можно рисовать портреты: автопортрет, глядя на себя в зеркало,  портрет друга,  или портрет мамы, рассматривая ее фотографию. Вспомните вместе с ребёнком, какие у мамы волосы: длинные или короткие, светлые или темные. Какие глаза, рост. А может ребёнок захочет нарисовать свою подружку или друга?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nstantia" pitchFamily="18" charset="0"/>
              </a:rPr>
              <a:t>Предлагаю  поиграть  в следующие игры</a:t>
            </a:r>
          </a:p>
        </p:txBody>
      </p:sp>
      <p:pic>
        <p:nvPicPr>
          <p:cNvPr id="19458" name="Picture 2" descr="http://www.websites-development.net/tl_files/vashsite/images/portfolio/graphic-design/art-design-graphics-el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475038"/>
            <a:ext cx="37052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Игра для самых маленьких "Дождик, дождик, кап, кап, кап".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38600" cy="514350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Задачи: </a:t>
            </a:r>
            <a:endParaRPr lang="en-US" sz="4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900" dirty="0" smtClean="0"/>
              <a:t>      </a:t>
            </a:r>
            <a:r>
              <a:rPr lang="ru-RU" sz="4900" dirty="0" smtClean="0"/>
              <a:t>1</a:t>
            </a:r>
            <a:r>
              <a:rPr lang="en-US" sz="4900" dirty="0" smtClean="0"/>
              <a:t>.</a:t>
            </a:r>
            <a:r>
              <a:rPr lang="ru-RU" sz="4900" dirty="0" smtClean="0"/>
              <a:t>обучать приемам "пальцевой живописи";</a:t>
            </a:r>
            <a:endParaRPr lang="en-US" sz="4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900" dirty="0" smtClean="0"/>
              <a:t>    </a:t>
            </a:r>
            <a:r>
              <a:rPr lang="ru-RU" sz="4900" dirty="0" smtClean="0"/>
              <a:t> </a:t>
            </a:r>
            <a:r>
              <a:rPr lang="en-US" sz="4900" dirty="0" smtClean="0"/>
              <a:t>2.</a:t>
            </a:r>
            <a:r>
              <a:rPr lang="ru-RU" sz="4900" dirty="0" smtClean="0"/>
              <a:t>развивать зрительно – двигательную координацию;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3</a:t>
            </a:r>
            <a:r>
              <a:rPr lang="en-US" sz="4900" dirty="0" smtClean="0"/>
              <a:t>.</a:t>
            </a:r>
            <a:r>
              <a:rPr lang="ru-RU" sz="4900" dirty="0" smtClean="0"/>
              <a:t>формировать умения адекватно относиться к изобразительному материалу (не есть краски, не разбрызгивать воду и краски, не размазывать краски по телу или по столу), подрожать действиям педагога, принимать помощь с его стороны.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 Оборудование: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  стеклянный мольберт, гуашь синего цвета. Пластиковая тарелочка, влажные салфетки для вытирания пальцев руки, халат.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Ход  игры: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  1. Обмакнем один палец в синюю краску 2. Нарисуем капельки дождя, используя краску синего цвета. Вместе радуемся полученному изображению.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107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5388" y="1920875"/>
            <a:ext cx="3324225" cy="4433888"/>
          </a:xfr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8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Игра "Гусеница".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47800"/>
            <a:ext cx="8505825" cy="5410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   </a:t>
            </a: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формировать умения дорисовывать изображения до целостного образа, используя традиционную технику рисования кистью (прием "</a:t>
            </a:r>
            <a:r>
              <a:rPr lang="ru-RU" dirty="0" err="1" smtClean="0"/>
              <a:t>примакивание</a:t>
            </a:r>
            <a:r>
              <a:rPr lang="ru-RU" dirty="0" smtClean="0"/>
              <a:t>", рисование кончиком кисти, рисование волнистых линий);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   </a:t>
            </a:r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 расширять активный и пассивный словарный запас ребенка;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3</a:t>
            </a:r>
            <a:r>
              <a:rPr lang="en-US" dirty="0" smtClean="0"/>
              <a:t>.</a:t>
            </a:r>
            <a:r>
              <a:rPr lang="ru-RU" dirty="0" smtClean="0"/>
              <a:t> развивать желание украсить формы узором.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 стеклянный мольберт, гуашь желтого, красного, синего, зеленого цвета, пластиковые тарелочки, баночка с водой, влажные салфетки, халат. </a:t>
            </a:r>
            <a:br>
              <a:rPr lang="ru-RU" dirty="0" smtClean="0"/>
            </a:br>
            <a:r>
              <a:rPr lang="ru-RU" dirty="0" smtClean="0"/>
              <a:t> беличьи кисточки № 1, 3; широкие кисти.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 игры: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1. Обмакнем ребро ладони в краску или используем кисть для окрашивания его в нужный цвет. Оттиснем отпечаток ребра ладони несколько раз на стекле мольберта. 2. Дорисуем с помощью тонкой кисточки полученное изображение, используя краски красного, зеленого и синего цвета.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Игра "Рисуем вместе".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8786813" cy="44338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   </a:t>
            </a: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развивать навыки ориентирования на вертикальной </a:t>
            </a:r>
            <a:r>
              <a:rPr lang="en-US" dirty="0" smtClean="0"/>
              <a:t>      </a:t>
            </a:r>
            <a:r>
              <a:rPr lang="ru-RU" dirty="0" smtClean="0"/>
              <a:t>    плоскости, сотрудничества 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 2</a:t>
            </a:r>
            <a:r>
              <a:rPr lang="en-US" dirty="0" smtClean="0"/>
              <a:t>.</a:t>
            </a:r>
            <a:r>
              <a:rPr lang="ru-RU" dirty="0" smtClean="0"/>
              <a:t>формировать творческую активность. 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  стеклянный мольберт</a:t>
            </a:r>
            <a:r>
              <a:rPr lang="en-US" dirty="0" smtClean="0"/>
              <a:t>,</a:t>
            </a:r>
            <a:r>
              <a:rPr lang="ru-RU" dirty="0" smtClean="0"/>
              <a:t> гуашь</a:t>
            </a:r>
            <a:r>
              <a:rPr lang="en-US" dirty="0" smtClean="0"/>
              <a:t>,</a:t>
            </a:r>
            <a:r>
              <a:rPr lang="ru-RU" dirty="0" smtClean="0"/>
              <a:t> кисти</a:t>
            </a:r>
            <a:r>
              <a:rPr lang="en-US" dirty="0" smtClean="0"/>
              <a:t>,</a:t>
            </a:r>
            <a:r>
              <a:rPr lang="ru-RU" dirty="0" smtClean="0"/>
              <a:t>непроливайка</a:t>
            </a:r>
            <a:r>
              <a:rPr lang="en-US" dirty="0" smtClean="0"/>
              <a:t>,</a:t>
            </a:r>
            <a:r>
              <a:rPr lang="ru-RU" dirty="0" smtClean="0"/>
              <a:t> салфетка</a:t>
            </a:r>
            <a:r>
              <a:rPr lang="en-US" dirty="0" smtClean="0"/>
              <a:t>,</a:t>
            </a:r>
            <a:r>
              <a:rPr lang="ru-RU" dirty="0" smtClean="0"/>
              <a:t>образец рисунка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игры: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  дети с разных сторон рисуют одинаковые предметы, после чего объединяют рисунки совместным сюжетом. Например: "у кошки день рождения" - дети рисуют шарики для кошки, а затем проводят ниточки к ее лапкам. Воспитатель, побуждает детей работать совместно, формирует  у них коммуникативные навыки, развивает творческие способности. 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Игра "Домик".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400550" cy="46402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</a:t>
            </a:r>
            <a:r>
              <a:rPr lang="ru-RU" dirty="0" smtClean="0"/>
              <a:t> 1</a:t>
            </a:r>
            <a:r>
              <a:rPr lang="en-US" dirty="0" smtClean="0"/>
              <a:t>.</a:t>
            </a:r>
            <a:r>
              <a:rPr lang="ru-RU" dirty="0" smtClean="0"/>
              <a:t>совершенствовать навык в различии признаков предметов;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en-US" dirty="0" smtClean="0"/>
              <a:t>2.</a:t>
            </a:r>
            <a:r>
              <a:rPr lang="ru-RU" dirty="0" smtClean="0"/>
              <a:t>формировать коммуникативные навыки,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3.</a:t>
            </a:r>
            <a:r>
              <a:rPr lang="ru-RU" dirty="0" smtClean="0"/>
              <a:t> развивать творческие способности.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стеклянный мольберт</a:t>
            </a:r>
            <a:r>
              <a:rPr lang="en-US" dirty="0" smtClean="0"/>
              <a:t>,</a:t>
            </a:r>
            <a:r>
              <a:rPr lang="ru-RU" dirty="0" smtClean="0"/>
              <a:t> гуашь</a:t>
            </a:r>
            <a:r>
              <a:rPr lang="en-US" dirty="0" smtClean="0"/>
              <a:t>,</a:t>
            </a:r>
            <a:r>
              <a:rPr lang="ru-RU" dirty="0" smtClean="0"/>
              <a:t> кисти</a:t>
            </a:r>
            <a:r>
              <a:rPr lang="en-US" dirty="0" smtClean="0"/>
              <a:t>,</a:t>
            </a:r>
            <a:r>
              <a:rPr lang="ru-RU" dirty="0" smtClean="0"/>
              <a:t>непроливайка</a:t>
            </a:r>
            <a:r>
              <a:rPr lang="en-US" dirty="0" smtClean="0"/>
              <a:t>,</a:t>
            </a:r>
            <a:r>
              <a:rPr lang="ru-RU" dirty="0" smtClean="0"/>
              <a:t> салфетка</a:t>
            </a:r>
            <a:r>
              <a:rPr lang="en-US" dirty="0" smtClean="0"/>
              <a:t>,</a:t>
            </a:r>
            <a:r>
              <a:rPr lang="ru-RU" dirty="0" smtClean="0"/>
              <a:t>образец рисунка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игры: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воспитатель рисует домик, а дети  яркие, желтые окна.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110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5388" y="1920875"/>
            <a:ext cx="3324225" cy="4433888"/>
          </a:xfr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Игра "Ёлочка".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257675" cy="48577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1</a:t>
            </a:r>
            <a:r>
              <a:rPr lang="en-US" dirty="0" smtClean="0"/>
              <a:t>.</a:t>
            </a:r>
            <a:r>
              <a:rPr lang="ru-RU" dirty="0" smtClean="0"/>
              <a:t> развивать </a:t>
            </a:r>
            <a:r>
              <a:rPr lang="ru-RU" dirty="0" err="1" smtClean="0"/>
              <a:t>полисенсорные</a:t>
            </a:r>
            <a:r>
              <a:rPr lang="ru-RU" dirty="0" smtClean="0"/>
              <a:t> способности детей в процессе различения предметов,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2</a:t>
            </a:r>
            <a:r>
              <a:rPr lang="en-US" dirty="0" smtClean="0"/>
              <a:t>.</a:t>
            </a:r>
            <a:r>
              <a:rPr lang="ru-RU" dirty="0" smtClean="0"/>
              <a:t> формировать    коммуникативные навыки, </a:t>
            </a:r>
            <a:r>
              <a:rPr lang="en-US" dirty="0" smtClean="0"/>
              <a:t>3.</a:t>
            </a:r>
            <a:r>
              <a:rPr lang="ru-RU" dirty="0" smtClean="0"/>
              <a:t>развивать творческие способности.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стеклянный мольберт</a:t>
            </a:r>
            <a:r>
              <a:rPr lang="en-US" dirty="0" smtClean="0"/>
              <a:t>,</a:t>
            </a:r>
            <a:r>
              <a:rPr lang="ru-RU" dirty="0" smtClean="0"/>
              <a:t> гуашь</a:t>
            </a:r>
            <a:r>
              <a:rPr lang="en-US" dirty="0" smtClean="0"/>
              <a:t>,</a:t>
            </a:r>
            <a:r>
              <a:rPr lang="ru-RU" dirty="0" smtClean="0"/>
              <a:t> кисти</a:t>
            </a:r>
            <a:r>
              <a:rPr lang="en-US" dirty="0" smtClean="0"/>
              <a:t>,</a:t>
            </a:r>
            <a:r>
              <a:rPr lang="ru-RU" dirty="0" smtClean="0"/>
              <a:t>непроливайка</a:t>
            </a:r>
            <a:r>
              <a:rPr lang="en-US" dirty="0" smtClean="0"/>
              <a:t>,</a:t>
            </a:r>
            <a:r>
              <a:rPr lang="ru-RU" dirty="0" smtClean="0"/>
              <a:t> салфетка</a:t>
            </a:r>
            <a:r>
              <a:rPr lang="en-US" dirty="0" smtClean="0"/>
              <a:t>,</a:t>
            </a:r>
            <a:r>
              <a:rPr lang="ru-RU" dirty="0" smtClean="0"/>
              <a:t>образец рисунка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игры: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воспитатель рисует елочку, а дети "зажигают" на ней разноцветные огоньки.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111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5388" y="1920875"/>
            <a:ext cx="3324225" cy="4433888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4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Игра "Догони".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72281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1</a:t>
            </a:r>
            <a:r>
              <a:rPr lang="en-US" dirty="0" smtClean="0"/>
              <a:t>.</a:t>
            </a:r>
            <a:r>
              <a:rPr lang="ru-RU" dirty="0" smtClean="0"/>
              <a:t>формировать навыки работы в паре, по определенным правилам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 </a:t>
            </a:r>
            <a:r>
              <a:rPr lang="en-US" dirty="0" smtClean="0"/>
              <a:t>2.</a:t>
            </a:r>
            <a:r>
              <a:rPr lang="ru-RU" dirty="0" smtClean="0"/>
              <a:t> развивать зрительно - моторную координацию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</a:t>
            </a:r>
            <a:r>
              <a:rPr lang="en-US" dirty="0" smtClean="0"/>
              <a:t>: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стеклянный мольберт</a:t>
            </a:r>
            <a:r>
              <a:rPr lang="en-US" dirty="0" smtClean="0"/>
              <a:t>,</a:t>
            </a:r>
            <a:r>
              <a:rPr lang="ru-RU" dirty="0" smtClean="0"/>
              <a:t> гуашь</a:t>
            </a:r>
            <a:r>
              <a:rPr lang="en-US" dirty="0" smtClean="0"/>
              <a:t>,</a:t>
            </a:r>
            <a:r>
              <a:rPr lang="ru-RU" dirty="0" smtClean="0"/>
              <a:t> кисти</a:t>
            </a:r>
            <a:r>
              <a:rPr lang="en-US" dirty="0" smtClean="0"/>
              <a:t>,</a:t>
            </a:r>
            <a:r>
              <a:rPr lang="ru-RU" dirty="0" smtClean="0"/>
              <a:t>непроливайка</a:t>
            </a:r>
            <a:r>
              <a:rPr lang="en-US" dirty="0" smtClean="0"/>
              <a:t>,</a:t>
            </a:r>
            <a:r>
              <a:rPr lang="ru-RU" dirty="0" smtClean="0"/>
              <a:t> салфетка</a:t>
            </a:r>
            <a:r>
              <a:rPr lang="en-US" dirty="0" smtClean="0"/>
              <a:t>,</a:t>
            </a:r>
            <a:r>
              <a:rPr lang="ru-RU" dirty="0" smtClean="0"/>
              <a:t>образец рисунка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игры: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девочка рисует круги ("бутоны"), мальчик подрисовывает к ним линии (" стебли").  Выполняется в быстром темпе.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User\Мои документы\рисунки\06.07.2014\DSC00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86338" y="2071688"/>
            <a:ext cx="3948112" cy="32861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4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2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928688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011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5" y="928688"/>
            <a:ext cx="378618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75" y="6143625"/>
            <a:ext cx="5351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Стеклянный мольберт: работа гуашью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857250"/>
            <a:ext cx="7934325" cy="60007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Федеральный государственный образовательный стандарт дошкольного образования 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Утверждён приказом Министерства образования и науки Российской Федерации от 17 октября 2013г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№ 1155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2.ВыгодскийЛ.С. Мышление и речь. - М.: Лабиринт, 1996.</a:t>
            </a:r>
            <a:endParaRPr lang="ru-RU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3.Основы логопедической работы с детьми: Учебное пособие для логопедов, воспитателей детских садов, учителей начальных классов, студентов педагогических училищ / Под общ. ред. д.п.н., проф. Г.В. Чиркиной. - 2-е изд., исп. - М.: АРКТИ, 2003. - 240с.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4.Психолого-медико-педагогическое обследование ребенка. Под ред. Семаго. М.М. М. РКТИ, 1999.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5.Рубинштейн С.Л. Основы общей психологии. - М.: Просвещение,1989.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6.Семаго Н.Я., Семаго М.М. Исследование особенностей развития познавательной сферы детей дошкольного и младшего школьного возрастов. Диагностический Комплект. М.: АРКТИ, 1999.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7.Семаго М.М., Семаго Н .Я. Организация и содержание деятельности психолога специального образования: Методическое пособие. / </a:t>
            </a:r>
            <a:r>
              <a:rPr lang="ru-RU" i="1" dirty="0" smtClean="0">
                <a:latin typeface="+mj-lt"/>
              </a:rPr>
              <a:t>(Библиотека психолога-практика) </a:t>
            </a:r>
            <a:r>
              <a:rPr lang="ru-RU" dirty="0" smtClean="0">
                <a:latin typeface="+mj-lt"/>
              </a:rPr>
              <a:t>- М.: АРКТИ, 2005.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8.Сиротюк А. Плоды просвещения// Дошкольное воспитание, 2006, №1.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9.Филатова И.А. развитие пространственного </a:t>
            </a:r>
            <a:r>
              <a:rPr lang="ru-RU" dirty="0" err="1" smtClean="0">
                <a:latin typeface="+mj-lt"/>
              </a:rPr>
              <a:t>генозиса</a:t>
            </a:r>
            <a:r>
              <a:rPr lang="ru-RU" dirty="0" smtClean="0">
                <a:latin typeface="+mj-lt"/>
              </a:rPr>
              <a:t> у дошкольников с нарушениями речи: Учебно-методическое пособие. Екатеринбург 2000.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b="1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643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1. Развивать общую и мелкую моторику;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2. Развивать цветовое восприятие и сенсорное    развитие;</a:t>
            </a:r>
            <a:br>
              <a:rPr lang="ru-RU" smtClean="0"/>
            </a:br>
            <a:r>
              <a:rPr lang="ru-RU" smtClean="0"/>
              <a:t>3. Корректировать зрение и зрительное восприятие;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4. Развивать речь и мышление в процессе восприятия и отображения;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5. Преодолевать недостатки развития личностных качеств, таких, как неуверенность, неумение преодолевать трудности, ранимость, робость, и др.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До новых встреч</a:t>
            </a:r>
            <a:r>
              <a:rPr smtClean="0"/>
              <a:t>.</a:t>
            </a:r>
            <a:endParaRPr lang="ru-RU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934325" cy="164306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Рекомендации при использовании «Прозрачного мольберта»: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928813"/>
            <a:ext cx="7934325" cy="492918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Игры с прозрачным мольбертом целесообразнее начинать со сказки,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. Педагог обыгрывает  сюжет будущего рисунка, используя игрушки.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Игра проводится согласно возрастному ограничению во времени.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- Обязательна  </a:t>
            </a:r>
            <a:r>
              <a:rPr lang="ru-RU" dirty="0" err="1" smtClean="0"/>
              <a:t>двигательно</a:t>
            </a:r>
            <a:r>
              <a:rPr lang="ru-RU" dirty="0" smtClean="0"/>
              <a:t> - глазная гимнастика для снятия  напряжения.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- Совместное рисование - это всегда общение взрослого и ребёнка. В процессе  рисования у детей  происходит  развитие речи, формируются коммуникативные навыки.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Рисование пальцами полезно для детей любого возраста. Развивается мелкая моторика, гибкость пальцев и мышцы рук. В процессе ребенок раскрепощается, устраняет страхи, комплексы, развивает уверенность в себе и общительность. Рисование пальцами обостряет ощущения.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Рисовать рекомендуется как правой, так и левой рукой – для развития и стимуляции полушарий головного мозга.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8" y="785813"/>
            <a:ext cx="1571625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Стеклянный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мольберт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428875"/>
            <a:ext cx="1500187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Визуальное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впечатление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00504"/>
            <a:ext cx="1571625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Психическое развитие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Мелкая моторика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5643578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речи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2428875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Тактильное ощущение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2063" y="2428875"/>
            <a:ext cx="1500187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Творческое самовыражение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58063" y="2500313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Коррекция зрения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8" y="5572125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Интеллектуальное развитие</a:t>
            </a:r>
          </a:p>
        </p:txBody>
      </p: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 rot="5400000">
            <a:off x="2553494" y="410369"/>
            <a:ext cx="857250" cy="3179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10" idx="0"/>
          </p:cNvCxnSpPr>
          <p:nvPr/>
        </p:nvCxnSpPr>
        <p:spPr>
          <a:xfrm rot="5400000">
            <a:off x="982251" y="3589723"/>
            <a:ext cx="785816" cy="35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0" idx="2"/>
            <a:endCxn id="17" idx="0"/>
          </p:cNvCxnSpPr>
          <p:nvPr/>
        </p:nvCxnSpPr>
        <p:spPr>
          <a:xfrm rot="16200000" flipH="1">
            <a:off x="964395" y="5179207"/>
            <a:ext cx="785808" cy="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2"/>
            <a:endCxn id="14" idx="0"/>
          </p:cNvCxnSpPr>
          <p:nvPr/>
        </p:nvCxnSpPr>
        <p:spPr>
          <a:xfrm rot="5400000">
            <a:off x="3679032" y="1535906"/>
            <a:ext cx="857250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4" idx="2"/>
            <a:endCxn id="11" idx="0"/>
          </p:cNvCxnSpPr>
          <p:nvPr/>
        </p:nvCxnSpPr>
        <p:spPr>
          <a:xfrm rot="5400000">
            <a:off x="3250399" y="3607590"/>
            <a:ext cx="785816" cy="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1" idx="2"/>
            <a:endCxn id="12" idx="0"/>
          </p:cNvCxnSpPr>
          <p:nvPr/>
        </p:nvCxnSpPr>
        <p:spPr>
          <a:xfrm rot="5400000">
            <a:off x="3214671" y="5214947"/>
            <a:ext cx="85726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" idx="2"/>
            <a:endCxn id="15" idx="0"/>
          </p:cNvCxnSpPr>
          <p:nvPr/>
        </p:nvCxnSpPr>
        <p:spPr>
          <a:xfrm rot="16200000" flipH="1">
            <a:off x="4768850" y="1374775"/>
            <a:ext cx="857250" cy="1250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 flipH="1">
            <a:off x="5463390" y="3609181"/>
            <a:ext cx="715963" cy="6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" idx="2"/>
            <a:endCxn id="16" idx="0"/>
          </p:cNvCxnSpPr>
          <p:nvPr/>
        </p:nvCxnSpPr>
        <p:spPr>
          <a:xfrm rot="16200000" flipH="1">
            <a:off x="5857875" y="285750"/>
            <a:ext cx="928688" cy="3500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43504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навыки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7643813" y="5357813"/>
            <a:ext cx="7143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Прозрачный мольберт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4143375" cy="57150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    Прозрачный настольный мольберт из небьющегося стекла в деревянной раме. Копии сделанных рисунков можно сохранять, осторожно приложив к сырому рисунку лист бумаги (если рисунок уже подсох, слегка увлажните его, побрызгав водой из пульверизатора).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Размер 58×78×8 см.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Занятия живописью на стекле – прекрасный способ творческого самовыражения детей, способствующий развитию у них коммуникативных навыков. Рисуя на стекле чей-то портрет, даже застенчивый ребенок получает возможность внимательно всмотреться в этого человека, встретиться с ним взглядом, установить непосредственный контакт.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b="1" i="1" dirty="0" smtClean="0"/>
              <a:t>     Пользуйтесь только </a:t>
            </a:r>
            <a:r>
              <a:rPr lang="ru-RU" sz="2900" b="1" i="1" dirty="0" err="1" smtClean="0"/>
              <a:t>водо-растворимыми</a:t>
            </a:r>
            <a:r>
              <a:rPr lang="ru-RU" sz="2900" b="1" i="1" dirty="0" smtClean="0"/>
              <a:t> красками.</a:t>
            </a:r>
            <a:endParaRPr lang="ru-RU" sz="2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6" name="Picture 2" descr="C:\Documents and Settings\User\Мои документы\рисунки\04.07.2014\DSC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40288" y="1214438"/>
            <a:ext cx="4127500" cy="5500687"/>
          </a:xfr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929687" cy="3582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Виды нетрадиционной техники изобразительного искусства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39938" name="Picture 2" descr="http://dou75.ru/51/images/stories/kartinki/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286125"/>
            <a:ext cx="46148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1. Рисование пальцами и ладошкой.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Даже никогда не рисуя пальцами, можно представить особенные тактильные ощущения, которые испытываешь, когда опускаешь палец в гуашь — плотную, но мягкую, размешиваешь краску в баночке, подцепляешь некоторое количество, переносишь на бумагу и оставляешь первый мазок. Это целый ритуал!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Мои документы\рисунки\07.07.2014\DSC0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00688" y="1143000"/>
            <a:ext cx="2916237" cy="5045075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2. Рисование листьями.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72281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Каждую  осень мы собираем желтые, красные, рыжие листья, лепестки цветов: роз, тюльпанов. Лепестки и листья натуральны, вкусно пахнут, невесомы, приятны на ощупь. Дети с удовольствием окунают листья в краску и оставляют на мольберте красочные неповторимые оттиски.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106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5659" y="1920875"/>
            <a:ext cx="332368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1610</TotalTime>
  <Words>1329</Words>
  <PresentationFormat>Экран (4:3)</PresentationFormat>
  <Paragraphs>144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Методическая разработка на тему:  </vt:lpstr>
      <vt:lpstr>ЦЕЛЬ:</vt:lpstr>
      <vt:lpstr>ЗАДАЧИ:</vt:lpstr>
      <vt:lpstr>Рекомендации при использовании «Прозрачного мольберта»:</vt:lpstr>
      <vt:lpstr>Слайд 5</vt:lpstr>
      <vt:lpstr> Прозрачный мольберт </vt:lpstr>
      <vt:lpstr>      Виды нетрадиционной техники изобразительного искусства </vt:lpstr>
      <vt:lpstr>1. Рисование пальцами и ладошкой.</vt:lpstr>
      <vt:lpstr>2. Рисование листьями. </vt:lpstr>
      <vt:lpstr>3. Штампы и печати. </vt:lpstr>
      <vt:lpstr>4. Поролоновые рисунки.  </vt:lpstr>
      <vt:lpstr>5. Метод монотопии - </vt:lpstr>
      <vt:lpstr>6. Рисование маркером</vt:lpstr>
      <vt:lpstr>7. Рисование кремом</vt:lpstr>
      <vt:lpstr>8. Точечный рисунок.  </vt:lpstr>
      <vt:lpstr>Слайд 16</vt:lpstr>
      <vt:lpstr> - Рисуем по очереди. </vt:lpstr>
      <vt:lpstr> -Рисунок плюс. </vt:lpstr>
      <vt:lpstr>- Рисуем с натуры.</vt:lpstr>
      <vt:lpstr>Слайд 20</vt:lpstr>
      <vt:lpstr>Слайд 21</vt:lpstr>
      <vt:lpstr>Игра для самых маленьких "Дождик, дождик, кап, кап, кап".  </vt:lpstr>
      <vt:lpstr>Игра "Гусеница". </vt:lpstr>
      <vt:lpstr>Игра "Рисуем вместе". </vt:lpstr>
      <vt:lpstr>Игра "Домик". </vt:lpstr>
      <vt:lpstr>Игра "Ёлочка". </vt:lpstr>
      <vt:lpstr>Игра "Догони". </vt:lpstr>
      <vt:lpstr>Слайд 28</vt:lpstr>
      <vt:lpstr>Список литературы </vt:lpstr>
      <vt:lpstr>До новых встреч.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cp:lastModifiedBy>User</cp:lastModifiedBy>
  <cp:revision>166</cp:revision>
  <dcterms:modified xsi:type="dcterms:W3CDTF">2014-09-01T11:01:36Z</dcterms:modified>
</cp:coreProperties>
</file>