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96" r:id="rId2"/>
    <p:sldId id="297" r:id="rId3"/>
    <p:sldId id="265" r:id="rId4"/>
    <p:sldId id="266" r:id="rId5"/>
    <p:sldId id="298" r:id="rId6"/>
    <p:sldId id="307" r:id="rId7"/>
    <p:sldId id="268" r:id="rId8"/>
    <p:sldId id="269" r:id="rId9"/>
    <p:sldId id="270" r:id="rId10"/>
    <p:sldId id="271" r:id="rId11"/>
    <p:sldId id="272" r:id="rId12"/>
    <p:sldId id="275" r:id="rId13"/>
    <p:sldId id="299" r:id="rId14"/>
    <p:sldId id="300" r:id="rId15"/>
    <p:sldId id="301" r:id="rId16"/>
    <p:sldId id="304" r:id="rId17"/>
    <p:sldId id="305" r:id="rId18"/>
    <p:sldId id="316" r:id="rId19"/>
    <p:sldId id="308" r:id="rId20"/>
    <p:sldId id="309" r:id="rId21"/>
    <p:sldId id="311" r:id="rId22"/>
    <p:sldId id="312" r:id="rId23"/>
    <p:sldId id="313" r:id="rId24"/>
    <p:sldId id="314" r:id="rId25"/>
    <p:sldId id="303" r:id="rId26"/>
    <p:sldId id="277" r:id="rId27"/>
    <p:sldId id="282" r:id="rId28"/>
    <p:sldId id="281" r:id="rId29"/>
    <p:sldId id="280" r:id="rId30"/>
    <p:sldId id="278" r:id="rId31"/>
    <p:sldId id="315" r:id="rId32"/>
    <p:sldId id="306" r:id="rId33"/>
    <p:sldId id="302" r:id="rId34"/>
    <p:sldId id="317" r:id="rId35"/>
    <p:sldId id="318" r:id="rId36"/>
    <p:sldId id="319" r:id="rId37"/>
    <p:sldId id="320" r:id="rId38"/>
    <p:sldId id="321" r:id="rId39"/>
    <p:sldId id="322" r:id="rId40"/>
    <p:sldId id="324" r:id="rId41"/>
    <p:sldId id="325" r:id="rId42"/>
    <p:sldId id="323"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EBE"/>
    <a:srgbClr val="66FFFF"/>
    <a:srgbClr val="9CB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6" autoAdjust="0"/>
    <p:restoredTop sz="94660"/>
  </p:normalViewPr>
  <p:slideViewPr>
    <p:cSldViewPr>
      <p:cViewPr varScale="1">
        <p:scale>
          <a:sx n="96" d="100"/>
          <a:sy n="96" d="100"/>
        </p:scale>
        <p:origin x="-40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4E76C-BA6B-48A3-8C7B-65E4D0BE912B}" type="datetimeFigureOut">
              <a:rPr lang="ru-RU" smtClean="0"/>
              <a:pPr/>
              <a:t>25.10.2013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03484-9936-4D8E-A266-2150107B3527}" type="slidenum">
              <a:rPr lang="ru-RU" smtClean="0"/>
              <a:pPr/>
              <a:t>‹#›</a:t>
            </a:fld>
            <a:endParaRPr lang="ru-RU"/>
          </a:p>
        </p:txBody>
      </p:sp>
    </p:spTree>
    <p:extLst>
      <p:ext uri="{BB962C8B-B14F-4D97-AF65-F5344CB8AC3E}">
        <p14:creationId xmlns:p14="http://schemas.microsoft.com/office/powerpoint/2010/main" val="114869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1136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3342154-E112-425A-87BF-4CECE58A1519}" type="slidenum">
              <a:rPr lang="ru-RU" smtClean="0"/>
              <a:pPr eaLnBrk="1" hangingPunct="1"/>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1903484-9936-4D8E-A266-2150107B3527}"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A892FEB-8F62-4973-85E2-5172A4D552AA}"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AD96CF-6BAE-4136-9511-B76577D6ED94}" type="datetimeFigureOut">
              <a:rPr lang="ru-RU" smtClean="0"/>
              <a:pPr/>
              <a:t>25.10.2013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A892FEB-8F62-4973-85E2-5172A4D552AA}" type="slidenum">
              <a:rPr lang="ru-RU" smtClean="0"/>
              <a:pPr/>
              <a:t>‹#›</a:t>
            </a:fld>
            <a:endParaRPr lang="ru-RU"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EAD96CF-6BAE-4136-9511-B76577D6ED94}" type="datetimeFigureOut">
              <a:rPr lang="ru-RU" smtClean="0"/>
              <a:pPr/>
              <a:t>25.10.2013</a:t>
            </a:fld>
            <a:endParaRPr lang="ru-RU"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A892FEB-8F62-4973-85E2-5172A4D552AA}"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package" Target="../embeddings/_________Microsoft_Word1.docx"/><Relationship Id="rId3" Type="http://schemas.openxmlformats.org/officeDocument/2006/relationships/image" Target="../media/image17.jpeg"/><Relationship Id="rId7" Type="http://schemas.openxmlformats.org/officeDocument/2006/relationships/oleObject" Target="../embeddings/oleObject1.bin"/><Relationship Id="rId12"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image" Target="../media/image21.jpeg"/><Relationship Id="rId5" Type="http://schemas.openxmlformats.org/officeDocument/2006/relationships/hyperlink" Target="http://ru.wikipedia.org/wiki/%D0%A4%D0%B0%D0%B9%D0%BB:Tree_Sparrow_August_2007_Osaka_Japan.jpg" TargetMode="External"/><Relationship Id="rId10" Type="http://schemas.openxmlformats.org/officeDocument/2006/relationships/image" Target="../media/image20.jpeg"/><Relationship Id="rId4" Type="http://schemas.openxmlformats.org/officeDocument/2006/relationships/image" Target="../media/image18.jpeg"/><Relationship Id="rId9"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2213916"/>
            <a:ext cx="3960440" cy="3879380"/>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2411561"/>
            <a:ext cx="3312368" cy="3681735"/>
          </a:xfrm>
          <a:prstGeom prst="rect">
            <a:avLst/>
          </a:prstGeom>
          <a:solidFill>
            <a:srgbClr val="FFFFFF">
              <a:shade val="85000"/>
            </a:srgbClr>
          </a:solidFill>
          <a:ln w="190500" cap="sq">
            <a:solidFill>
              <a:srgbClr val="FFC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Прямоугольник 3"/>
          <p:cNvSpPr/>
          <p:nvPr/>
        </p:nvSpPr>
        <p:spPr>
          <a:xfrm>
            <a:off x="1187624" y="332656"/>
            <a:ext cx="7066358" cy="230832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Проектные </a:t>
            </a:r>
          </a:p>
          <a:p>
            <a:pPr algn="ctr">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технологии</a:t>
            </a:r>
          </a:p>
          <a:p>
            <a:pPr algn="ctr">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рамках тематического </a:t>
            </a:r>
          </a:p>
          <a:p>
            <a:pPr algn="ctr">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планирования</a:t>
            </a:r>
          </a:p>
        </p:txBody>
      </p:sp>
      <p:sp>
        <p:nvSpPr>
          <p:cNvPr id="5" name="Прямоугольник 4"/>
          <p:cNvSpPr/>
          <p:nvPr/>
        </p:nvSpPr>
        <p:spPr>
          <a:xfrm>
            <a:off x="3563887" y="4797152"/>
            <a:ext cx="5328591" cy="19389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подготовила</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Воспитатель</a:t>
            </a:r>
          </a:p>
          <a:p>
            <a:pPr algn="ctr">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МБДОУ</a:t>
            </a:r>
          </a:p>
          <a:p>
            <a:pPr algn="ctr">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ДСОВ№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113</a:t>
            </a:r>
          </a:p>
          <a:p>
            <a:pPr algn="ctr">
              <a:defRPr/>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Кузьмина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М.В.</a:t>
            </a:r>
          </a:p>
        </p:txBody>
      </p:sp>
    </p:spTree>
    <p:extLst>
      <p:ext uri="{BB962C8B-B14F-4D97-AF65-F5344CB8AC3E}">
        <p14:creationId xmlns:p14="http://schemas.microsoft.com/office/powerpoint/2010/main" val="157051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ChangeArrowheads="1"/>
          </p:cNvSpPr>
          <p:nvPr/>
        </p:nvSpPr>
        <p:spPr bwMode="auto">
          <a:xfrm>
            <a:off x="179388" y="188913"/>
            <a:ext cx="8713787" cy="6480175"/>
          </a:xfrm>
          <a:prstGeom prst="rect">
            <a:avLst/>
          </a:prstGeom>
          <a:noFill/>
          <a:ln w="76200" cmpd="tri">
            <a:solidFill>
              <a:schemeClr val="tx1"/>
            </a:solidFill>
            <a:miter lim="800000"/>
            <a:headEnd/>
            <a:tailEnd/>
          </a:ln>
        </p:spPr>
        <p:txBody>
          <a:bodyPr wrap="none" anchor="ctr"/>
          <a:lstStyle/>
          <a:p>
            <a:endParaRPr lang="ru-RU"/>
          </a:p>
        </p:txBody>
      </p:sp>
      <p:sp>
        <p:nvSpPr>
          <p:cNvPr id="115726" name="AutoShape 14"/>
          <p:cNvSpPr>
            <a:spLocks noChangeArrowheads="1"/>
          </p:cNvSpPr>
          <p:nvPr/>
        </p:nvSpPr>
        <p:spPr bwMode="auto">
          <a:xfrm>
            <a:off x="468313" y="214291"/>
            <a:ext cx="8208962" cy="1500197"/>
          </a:xfrm>
          <a:prstGeom prst="downArrowCallout">
            <a:avLst>
              <a:gd name="adj1" fmla="val 85626"/>
              <a:gd name="adj2" fmla="val 63016"/>
              <a:gd name="adj3" fmla="val 29639"/>
              <a:gd name="adj4" fmla="val 61833"/>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ru-RU" sz="4000" b="1"/>
          </a:p>
          <a:p>
            <a:pPr>
              <a:defRPr/>
            </a:pPr>
            <a:r>
              <a:rPr lang="ru-RU" sz="4400" b="1"/>
              <a:t>  </a:t>
            </a:r>
          </a:p>
        </p:txBody>
      </p:sp>
      <p:sp>
        <p:nvSpPr>
          <p:cNvPr id="115727" name="WordArt 15"/>
          <p:cNvSpPr>
            <a:spLocks noChangeArrowheads="1" noChangeShapeType="1" noTextEdit="1"/>
          </p:cNvSpPr>
          <p:nvPr/>
        </p:nvSpPr>
        <p:spPr bwMode="auto">
          <a:xfrm>
            <a:off x="1116013" y="285729"/>
            <a:ext cx="6985000" cy="785817"/>
          </a:xfrm>
          <a:prstGeom prst="rect">
            <a:avLst/>
          </a:prstGeom>
        </p:spPr>
        <p:txBody>
          <a:bodyPr wrap="none" fromWordArt="1">
            <a:prstTxWarp prst="textDeflate">
              <a:avLst>
                <a:gd name="adj" fmla="val 19866"/>
              </a:avLst>
            </a:prstTxWarp>
          </a:bodyPr>
          <a:lstStyle/>
          <a:p>
            <a:pPr>
              <a:defRPr/>
            </a:pPr>
            <a:r>
              <a:rPr lang="ru-RU" sz="3600" b="1" kern="10" dirty="0">
                <a:ln w="1905"/>
                <a:solidFill>
                  <a:schemeClr val="bg2">
                    <a:lumMod val="50000"/>
                  </a:schemeClr>
                </a:solidFill>
                <a:effectLst>
                  <a:innerShdw blurRad="69850" dist="43180" dir="5400000">
                    <a:srgbClr val="000000">
                      <a:alpha val="65000"/>
                    </a:srgbClr>
                  </a:innerShdw>
                </a:effectLst>
                <a:latin typeface="Impact"/>
              </a:rPr>
              <a:t>ГИПОТЕЗА</a:t>
            </a:r>
          </a:p>
        </p:txBody>
      </p:sp>
      <p:sp>
        <p:nvSpPr>
          <p:cNvPr id="115730" name="Rectangle 18"/>
          <p:cNvSpPr>
            <a:spLocks noChangeArrowheads="1"/>
          </p:cNvSpPr>
          <p:nvPr/>
        </p:nvSpPr>
        <p:spPr bwMode="auto">
          <a:xfrm>
            <a:off x="285720" y="2285992"/>
            <a:ext cx="8496300" cy="3939540"/>
          </a:xfrm>
          <a:prstGeom prst="rect">
            <a:avLst/>
          </a:prstGeom>
          <a:noFill/>
          <a:ln w="9525">
            <a:noFill/>
            <a:miter lim="800000"/>
            <a:headEnd/>
            <a:tailEnd/>
          </a:ln>
        </p:spPr>
        <p:txBody>
          <a:bodyPr>
            <a:spAutoFit/>
          </a:bodyPr>
          <a:lstStyle/>
          <a:p>
            <a:endParaRPr lang="ru-RU" b="1" dirty="0"/>
          </a:p>
          <a:p>
            <a:pPr algn="ctr"/>
            <a:r>
              <a:rPr lang="ru-RU" sz="2400" b="1" dirty="0" smtClean="0">
                <a:solidFill>
                  <a:schemeClr val="bg2">
                    <a:lumMod val="50000"/>
                  </a:schemeClr>
                </a:solidFill>
              </a:rPr>
              <a:t>Нравственное развитие </a:t>
            </a:r>
            <a:r>
              <a:rPr lang="ru-RU" sz="2400" b="1" dirty="0"/>
              <a:t>личности дошкольников </a:t>
            </a:r>
            <a:r>
              <a:rPr lang="ru-RU" sz="2400" b="1" dirty="0" smtClean="0"/>
              <a:t>        </a:t>
            </a:r>
            <a:r>
              <a:rPr lang="ru-RU" sz="2400" b="1" dirty="0" smtClean="0">
                <a:solidFill>
                  <a:schemeClr val="bg1"/>
                </a:solidFill>
              </a:rPr>
              <a:t>будет  </a:t>
            </a:r>
            <a:r>
              <a:rPr lang="ru-RU" sz="2400" b="1" dirty="0" smtClean="0"/>
              <a:t>        осуществляться </a:t>
            </a:r>
            <a:r>
              <a:rPr lang="ru-RU" sz="2800" b="1" u="sng" dirty="0">
                <a:solidFill>
                  <a:srgbClr val="FF0000"/>
                </a:solidFill>
              </a:rPr>
              <a:t>эффективнее</a:t>
            </a:r>
            <a:r>
              <a:rPr lang="ru-RU" sz="2400" b="1" dirty="0"/>
              <a:t>,</a:t>
            </a:r>
          </a:p>
          <a:p>
            <a:endParaRPr lang="ru-RU" sz="2400" b="1" dirty="0"/>
          </a:p>
          <a:p>
            <a:r>
              <a:rPr lang="ru-RU" sz="2400" b="1" dirty="0"/>
              <a:t>  </a:t>
            </a:r>
            <a:r>
              <a:rPr lang="ru-RU" sz="3600" b="1" u="sng" dirty="0">
                <a:solidFill>
                  <a:srgbClr val="FF0000"/>
                </a:solidFill>
              </a:rPr>
              <a:t>если</a:t>
            </a:r>
            <a:r>
              <a:rPr lang="ru-RU" sz="2400" b="1" dirty="0"/>
              <a:t> будет организована целостная система мер, </a:t>
            </a:r>
            <a:r>
              <a:rPr lang="ru-RU" sz="2400" b="1" dirty="0" smtClean="0"/>
              <a:t>направленная </a:t>
            </a:r>
            <a:r>
              <a:rPr lang="ru-RU" sz="2400" b="1" i="1" dirty="0" smtClean="0"/>
              <a:t>экологическое воспитание ребенка, </a:t>
            </a:r>
            <a:r>
              <a:rPr lang="ru-RU" sz="2400" b="1" i="1" dirty="0"/>
              <a:t>в преодолении проблем личностного развития,  </a:t>
            </a:r>
            <a:r>
              <a:rPr lang="ru-RU" sz="2400" b="1" dirty="0"/>
              <a:t>умении ориентироваться в окружающем пространстве, </a:t>
            </a:r>
            <a:r>
              <a:rPr lang="ru-RU" sz="2400" b="1" dirty="0" smtClean="0"/>
              <a:t>формировании эмоциональной, духовно- нравственной  </a:t>
            </a:r>
            <a:r>
              <a:rPr lang="ru-RU" sz="2400" b="1" dirty="0"/>
              <a:t>сферы.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5726"/>
                                        </p:tgtEl>
                                        <p:attrNameLst>
                                          <p:attrName>style.visibility</p:attrName>
                                        </p:attrNameLst>
                                      </p:cBhvr>
                                      <p:to>
                                        <p:strVal val="visible"/>
                                      </p:to>
                                    </p:set>
                                    <p:animEffect transition="in" filter="wipe(up)">
                                      <p:cBhvr>
                                        <p:cTn id="7" dur="500"/>
                                        <p:tgtEl>
                                          <p:spTgt spid="115726"/>
                                        </p:tgtEl>
                                      </p:cBhvr>
                                    </p:animEffect>
                                  </p:childTnLst>
                                </p:cTn>
                              </p:par>
                            </p:childTnLst>
                          </p:cTn>
                        </p:par>
                        <p:par>
                          <p:cTn id="8" fill="hold">
                            <p:stCondLst>
                              <p:cond delay="500"/>
                            </p:stCondLst>
                            <p:childTnLst>
                              <p:par>
                                <p:cTn id="9" presetID="3" presetClass="entr" presetSubtype="0" fill="hold" nodeType="afterEffect">
                                  <p:stCondLst>
                                    <p:cond delay="0"/>
                                  </p:stCondLst>
                                  <p:childTnLst>
                                    <p:set>
                                      <p:cBhvr>
                                        <p:cTn id="10" dur="1" fill="hold">
                                          <p:stCondLst>
                                            <p:cond delay="0"/>
                                          </p:stCondLst>
                                        </p:cTn>
                                        <p:tgtEl>
                                          <p:spTgt spid="115727"/>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115730"/>
                                        </p:tgtEl>
                                        <p:attrNameLst>
                                          <p:attrName>style.visibility</p:attrName>
                                        </p:attrNameLst>
                                      </p:cBhvr>
                                      <p:to>
                                        <p:strVal val="visible"/>
                                      </p:to>
                                    </p:set>
                                    <p:animEffect transition="in" filter="wipe(up)">
                                      <p:cBhvr>
                                        <p:cTn id="13" dur="500"/>
                                        <p:tgtEl>
                                          <p:spTgt spid="115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6" grpId="0" animBg="1"/>
      <p:bldP spid="1157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руглая лента лицом вверх 3"/>
          <p:cNvSpPr/>
          <p:nvPr/>
        </p:nvSpPr>
        <p:spPr>
          <a:xfrm>
            <a:off x="1331640" y="142875"/>
            <a:ext cx="6643688" cy="1785938"/>
          </a:xfrm>
          <a:prstGeom prst="ellipseRibbon2">
            <a:avLst/>
          </a:prstGeom>
        </p:spPr>
        <p:style>
          <a:lnRef idx="1">
            <a:schemeClr val="accent2"/>
          </a:lnRef>
          <a:fillRef idx="2">
            <a:schemeClr val="accent2"/>
          </a:fillRef>
          <a:effectRef idx="1">
            <a:schemeClr val="accent2"/>
          </a:effectRef>
          <a:fontRef idx="minor">
            <a:schemeClr val="dk1"/>
          </a:fontRef>
        </p:style>
        <p:txBody>
          <a:bodyPr lIns="91417" tIns="45709" rIns="91417" bIns="45709" anchor="ctr"/>
          <a:lstStyle/>
          <a:p>
            <a:pPr fontAlgn="auto">
              <a:spcBef>
                <a:spcPts val="0"/>
              </a:spcBef>
              <a:spcAft>
                <a:spcPts val="0"/>
              </a:spcAft>
              <a:defRPr/>
            </a:pPr>
            <a:endParaRPr lang="ru-RU" dirty="0"/>
          </a:p>
        </p:txBody>
      </p:sp>
      <p:sp>
        <p:nvSpPr>
          <p:cNvPr id="5" name="Прямоугольник 4"/>
          <p:cNvSpPr/>
          <p:nvPr/>
        </p:nvSpPr>
        <p:spPr>
          <a:xfrm>
            <a:off x="2428862" y="571483"/>
            <a:ext cx="3767871" cy="730615"/>
          </a:xfrm>
          <a:prstGeom prst="rect">
            <a:avLst/>
          </a:prstGeom>
          <a:noFill/>
        </p:spPr>
        <p:txBody>
          <a:bodyPr lIns="91417" tIns="45709" rIns="91417" bIns="4570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ru-RU" sz="4000" b="1" dirty="0" smtClean="0">
                <a:ln/>
                <a:latin typeface="+mn-lt"/>
              </a:rPr>
              <a:t>    МЕТОДЫ</a:t>
            </a:r>
            <a:endParaRPr lang="ru-RU" sz="4000" b="1" dirty="0">
              <a:ln/>
              <a:latin typeface="+mn-lt"/>
            </a:endParaRPr>
          </a:p>
        </p:txBody>
      </p:sp>
      <p:sp>
        <p:nvSpPr>
          <p:cNvPr id="6" name="Блок-схема: документ 5"/>
          <p:cNvSpPr/>
          <p:nvPr/>
        </p:nvSpPr>
        <p:spPr>
          <a:xfrm>
            <a:off x="350742" y="2098562"/>
            <a:ext cx="3143820" cy="1500187"/>
          </a:xfrm>
          <a:prstGeom prst="flowChartDocument">
            <a:avLst/>
          </a:prstGeom>
          <a:ln>
            <a:solidFill>
              <a:schemeClr val="bg2">
                <a:lumMod val="50000"/>
              </a:schemeClr>
            </a:solidFill>
          </a:ln>
        </p:spPr>
        <p:style>
          <a:lnRef idx="1">
            <a:schemeClr val="accent3"/>
          </a:lnRef>
          <a:fillRef idx="2">
            <a:schemeClr val="accent3"/>
          </a:fillRef>
          <a:effectRef idx="1">
            <a:schemeClr val="accent3"/>
          </a:effectRef>
          <a:fontRef idx="minor">
            <a:schemeClr val="dk1"/>
          </a:fontRef>
        </p:style>
        <p:txBody>
          <a:bodyPr lIns="91417" tIns="45709" rIns="91417" bIns="45709" anchor="ctr"/>
          <a:lstStyle/>
          <a:p>
            <a:pPr fontAlgn="auto">
              <a:spcBef>
                <a:spcPts val="0"/>
              </a:spcBef>
              <a:spcAft>
                <a:spcPts val="0"/>
              </a:spcAft>
              <a:defRPr/>
            </a:pPr>
            <a:r>
              <a:rPr lang="ru-RU" sz="3200" b="1" dirty="0" smtClean="0">
                <a:solidFill>
                  <a:schemeClr val="tx1"/>
                </a:solidFill>
              </a:rPr>
              <a:t>   Наглядные</a:t>
            </a:r>
            <a:endParaRPr lang="ru-RU" sz="3200" b="1" dirty="0">
              <a:solidFill>
                <a:schemeClr val="tx1"/>
              </a:solidFill>
            </a:endParaRPr>
          </a:p>
        </p:txBody>
      </p:sp>
      <p:sp>
        <p:nvSpPr>
          <p:cNvPr id="7" name="Блок-схема: документ 6"/>
          <p:cNvSpPr/>
          <p:nvPr/>
        </p:nvSpPr>
        <p:spPr>
          <a:xfrm>
            <a:off x="5298968" y="3861048"/>
            <a:ext cx="3143250" cy="1500188"/>
          </a:xfrm>
          <a:prstGeom prst="flowChartDocument">
            <a:avLst/>
          </a:prstGeom>
        </p:spPr>
        <p:style>
          <a:lnRef idx="1">
            <a:schemeClr val="accent3"/>
          </a:lnRef>
          <a:fillRef idx="2">
            <a:schemeClr val="accent3"/>
          </a:fillRef>
          <a:effectRef idx="1">
            <a:schemeClr val="accent3"/>
          </a:effectRef>
          <a:fontRef idx="minor">
            <a:schemeClr val="dk1"/>
          </a:fontRef>
        </p:style>
        <p:txBody>
          <a:bodyPr lIns="91417" tIns="45709" rIns="91417" bIns="45709" anchor="ctr"/>
          <a:lstStyle/>
          <a:p>
            <a:pPr fontAlgn="auto">
              <a:spcBef>
                <a:spcPts val="0"/>
              </a:spcBef>
              <a:spcAft>
                <a:spcPts val="0"/>
              </a:spcAft>
              <a:defRPr/>
            </a:pPr>
            <a:r>
              <a:rPr lang="ru-RU" sz="3200" b="1" dirty="0" smtClean="0">
                <a:solidFill>
                  <a:schemeClr val="tx1"/>
                </a:solidFill>
              </a:rPr>
              <a:t>   Игровые</a:t>
            </a:r>
            <a:endParaRPr lang="ru-RU" sz="3200" b="1" dirty="0">
              <a:solidFill>
                <a:schemeClr val="tx1"/>
              </a:solidFill>
            </a:endParaRPr>
          </a:p>
        </p:txBody>
      </p:sp>
      <p:sp>
        <p:nvSpPr>
          <p:cNvPr id="8" name="Блок-схема: документ 7"/>
          <p:cNvSpPr/>
          <p:nvPr/>
        </p:nvSpPr>
        <p:spPr>
          <a:xfrm>
            <a:off x="823378" y="4005064"/>
            <a:ext cx="3471366" cy="1500187"/>
          </a:xfrm>
          <a:prstGeom prst="flowChartDocument">
            <a:avLst/>
          </a:prstGeom>
        </p:spPr>
        <p:style>
          <a:lnRef idx="1">
            <a:schemeClr val="accent3"/>
          </a:lnRef>
          <a:fillRef idx="2">
            <a:schemeClr val="accent3"/>
          </a:fillRef>
          <a:effectRef idx="1">
            <a:schemeClr val="accent3"/>
          </a:effectRef>
          <a:fontRef idx="minor">
            <a:schemeClr val="dk1"/>
          </a:fontRef>
        </p:style>
        <p:txBody>
          <a:bodyPr lIns="91417" tIns="45709" rIns="91417" bIns="45709" anchor="ctr"/>
          <a:lstStyle/>
          <a:p>
            <a:pPr fontAlgn="auto">
              <a:spcBef>
                <a:spcPts val="0"/>
              </a:spcBef>
              <a:spcAft>
                <a:spcPts val="0"/>
              </a:spcAft>
              <a:defRPr/>
            </a:pPr>
            <a:r>
              <a:rPr lang="ru-RU" sz="3200" b="1" dirty="0" smtClean="0">
                <a:solidFill>
                  <a:schemeClr val="tx1"/>
                </a:solidFill>
              </a:rPr>
              <a:t>   Проблемные</a:t>
            </a:r>
            <a:endParaRPr lang="ru-RU" sz="3200" b="1" dirty="0">
              <a:solidFill>
                <a:schemeClr val="tx1"/>
              </a:solidFill>
            </a:endParaRPr>
          </a:p>
        </p:txBody>
      </p:sp>
      <p:sp>
        <p:nvSpPr>
          <p:cNvPr id="9" name="Блок-схема: документ 8"/>
          <p:cNvSpPr/>
          <p:nvPr/>
        </p:nvSpPr>
        <p:spPr>
          <a:xfrm>
            <a:off x="4894640" y="2098562"/>
            <a:ext cx="3951907" cy="1357312"/>
          </a:xfrm>
          <a:prstGeom prst="flowChartDocument">
            <a:avLst/>
          </a:prstGeom>
        </p:spPr>
        <p:style>
          <a:lnRef idx="1">
            <a:schemeClr val="accent3"/>
          </a:lnRef>
          <a:fillRef idx="2">
            <a:schemeClr val="accent3"/>
          </a:fillRef>
          <a:effectRef idx="1">
            <a:schemeClr val="accent3"/>
          </a:effectRef>
          <a:fontRef idx="minor">
            <a:schemeClr val="dk1"/>
          </a:fontRef>
        </p:style>
        <p:txBody>
          <a:bodyPr lIns="91417" tIns="45709" rIns="91417" bIns="45709" anchor="ctr"/>
          <a:lstStyle/>
          <a:p>
            <a:pPr fontAlgn="auto">
              <a:spcBef>
                <a:spcPts val="0"/>
              </a:spcBef>
              <a:spcAft>
                <a:spcPts val="0"/>
              </a:spcAft>
              <a:defRPr/>
            </a:pPr>
            <a:r>
              <a:rPr lang="ru-RU" sz="3200" b="1" dirty="0">
                <a:solidFill>
                  <a:schemeClr val="tx1"/>
                </a:solidFill>
              </a:rPr>
              <a:t>Исследовательские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руглая лента лицом вверх 2"/>
          <p:cNvSpPr/>
          <p:nvPr/>
        </p:nvSpPr>
        <p:spPr>
          <a:xfrm>
            <a:off x="285720" y="177172"/>
            <a:ext cx="8606760" cy="875564"/>
          </a:xfrm>
          <a:prstGeom prst="ellipseRibbon2">
            <a:avLst/>
          </a:prstGeom>
        </p:spPr>
        <p:style>
          <a:lnRef idx="1">
            <a:schemeClr val="accent2"/>
          </a:lnRef>
          <a:fillRef idx="2">
            <a:schemeClr val="accent2"/>
          </a:fillRef>
          <a:effectRef idx="1">
            <a:schemeClr val="accent2"/>
          </a:effectRef>
          <a:fontRef idx="minor">
            <a:schemeClr val="dk1"/>
          </a:fontRef>
        </p:style>
        <p:txBody>
          <a:bodyPr lIns="91417" tIns="45709" rIns="91417" bIns="45709" anchor="ctr"/>
          <a:lstStyle/>
          <a:p>
            <a:pPr fontAlgn="auto">
              <a:spcBef>
                <a:spcPts val="0"/>
              </a:spcBef>
              <a:spcAft>
                <a:spcPts val="0"/>
              </a:spcAft>
              <a:defRPr/>
            </a:pPr>
            <a:r>
              <a:rPr lang="ru-RU" sz="2400" b="1" dirty="0" smtClean="0"/>
              <a:t>Этапы   реализации  проекта</a:t>
            </a:r>
            <a:endParaRPr lang="ru-RU" sz="2400" b="1" dirty="0"/>
          </a:p>
        </p:txBody>
      </p:sp>
      <p:sp>
        <p:nvSpPr>
          <p:cNvPr id="2" name="Прямоугольник 1"/>
          <p:cNvSpPr/>
          <p:nvPr/>
        </p:nvSpPr>
        <p:spPr>
          <a:xfrm>
            <a:off x="109726" y="1017340"/>
            <a:ext cx="8858280" cy="646331"/>
          </a:xfrm>
          <a:prstGeom prst="rect">
            <a:avLst/>
          </a:prstGeom>
        </p:spPr>
        <p:style>
          <a:lnRef idx="0">
            <a:scrgbClr r="0" g="0" b="0"/>
          </a:lnRef>
          <a:fillRef idx="1002">
            <a:schemeClr val="lt2"/>
          </a:fillRef>
          <a:effectRef idx="0">
            <a:scrgbClr r="0" g="0" b="0"/>
          </a:effectRef>
          <a:fontRef idx="major"/>
        </p:style>
        <p:txBody>
          <a:bodyPr wrap="square">
            <a:spAutoFit/>
          </a:bodyPr>
          <a:lstStyle/>
          <a:p>
            <a:r>
              <a:rPr lang="ru-RU" b="1" dirty="0"/>
              <a:t/>
            </a:r>
            <a:br>
              <a:rPr lang="ru-RU" b="1" dirty="0"/>
            </a:br>
            <a:endParaRPr lang="ru-RU" dirty="0"/>
          </a:p>
        </p:txBody>
      </p:sp>
      <p:sp>
        <p:nvSpPr>
          <p:cNvPr id="4" name="Прямоугольник 3"/>
          <p:cNvSpPr/>
          <p:nvPr/>
        </p:nvSpPr>
        <p:spPr>
          <a:xfrm>
            <a:off x="54863" y="1916832"/>
            <a:ext cx="8968006" cy="4524315"/>
          </a:xfrm>
          <a:prstGeom prst="rect">
            <a:avLst/>
          </a:prstGeom>
        </p:spPr>
        <p:txBody>
          <a:bodyPr wrap="square">
            <a:spAutoFit/>
          </a:bodyPr>
          <a:lstStyle/>
          <a:p>
            <a:r>
              <a:rPr lang="ru-RU" b="1" dirty="0"/>
              <a:t>Этапы проекты:</a:t>
            </a:r>
            <a:endParaRPr lang="ru-RU" dirty="0"/>
          </a:p>
          <a:p>
            <a:r>
              <a:rPr lang="ru-RU" i="1" dirty="0"/>
              <a:t>1. Подготовка</a:t>
            </a:r>
            <a:r>
              <a:rPr lang="ru-RU" b="1" dirty="0"/>
              <a:t>  -</a:t>
            </a:r>
            <a:r>
              <a:rPr lang="ru-RU" dirty="0"/>
              <a:t>      постановка цели и задач проекта, определение                     </a:t>
            </a:r>
          </a:p>
          <a:p>
            <a:r>
              <a:rPr lang="ru-RU" dirty="0"/>
              <a:t>                                  продукта проекта;</a:t>
            </a:r>
          </a:p>
          <a:p>
            <a:r>
              <a:rPr lang="ru-RU" dirty="0"/>
              <a:t>                                  -создание игровой ситуации;</a:t>
            </a:r>
          </a:p>
          <a:p>
            <a:r>
              <a:rPr lang="ru-RU" dirty="0"/>
              <a:t>                                  -сбор материалов.</a:t>
            </a:r>
          </a:p>
          <a:p>
            <a:r>
              <a:rPr lang="ru-RU" i="1" dirty="0"/>
              <a:t>2. Планирование</a:t>
            </a:r>
            <a:r>
              <a:rPr lang="ru-RU" b="1" dirty="0"/>
              <a:t> -  </a:t>
            </a:r>
            <a:r>
              <a:rPr lang="ru-RU" dirty="0"/>
              <a:t> определение источников информации;</a:t>
            </a:r>
          </a:p>
          <a:p>
            <a:r>
              <a:rPr lang="ru-RU" dirty="0"/>
              <a:t>                                 - способ  сбора информации;</a:t>
            </a:r>
          </a:p>
          <a:p>
            <a:r>
              <a:rPr lang="ru-RU" dirty="0"/>
              <a:t>                                 - разработка внеклассного занятия, экскурсий, открытого</a:t>
            </a:r>
          </a:p>
          <a:p>
            <a:r>
              <a:rPr lang="ru-RU" dirty="0"/>
              <a:t>                                  урока, консультаций для родителей;</a:t>
            </a:r>
          </a:p>
          <a:p>
            <a:r>
              <a:rPr lang="ru-RU" dirty="0"/>
              <a:t>                                  распределение обязанностей между группами.</a:t>
            </a:r>
          </a:p>
          <a:p>
            <a:r>
              <a:rPr lang="ru-RU" i="1" dirty="0"/>
              <a:t>3.Результаты и выводы:</a:t>
            </a:r>
            <a:endParaRPr lang="ru-RU" dirty="0"/>
          </a:p>
          <a:p>
            <a:r>
              <a:rPr lang="ru-RU" b="1" dirty="0"/>
              <a:t>                                 -</a:t>
            </a:r>
            <a:r>
              <a:rPr lang="ru-RU" dirty="0"/>
              <a:t>сбор информации;</a:t>
            </a:r>
          </a:p>
          <a:p>
            <a:r>
              <a:rPr lang="ru-RU" dirty="0"/>
              <a:t>                                 -оформление выставки.</a:t>
            </a:r>
          </a:p>
          <a:p>
            <a:r>
              <a:rPr lang="ru-RU" dirty="0"/>
              <a:t> </a:t>
            </a:r>
            <a:r>
              <a:rPr lang="ru-RU" i="1" dirty="0"/>
              <a:t>4</a:t>
            </a:r>
            <a:r>
              <a:rPr lang="ru-RU" b="1" i="1" dirty="0"/>
              <a:t>.Заключительный </a:t>
            </a:r>
            <a:r>
              <a:rPr lang="ru-RU" b="1" dirty="0"/>
              <a:t>– </a:t>
            </a:r>
            <a:r>
              <a:rPr lang="ru-RU" dirty="0"/>
              <a:t>презентация выставки.</a:t>
            </a:r>
          </a:p>
          <a:p>
            <a:r>
              <a:rPr lang="ru-RU" b="1" dirty="0"/>
              <a:t>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Прямоугольник 1"/>
          <p:cNvSpPr>
            <a:spLocks noChangeArrowheads="1"/>
          </p:cNvSpPr>
          <p:nvPr/>
        </p:nvSpPr>
        <p:spPr bwMode="auto">
          <a:xfrm>
            <a:off x="107950" y="908050"/>
            <a:ext cx="8820150" cy="3447098"/>
          </a:xfrm>
          <a:prstGeom prst="rect">
            <a:avLst/>
          </a:prstGeom>
          <a:ln>
            <a:noFill/>
          </a:ln>
        </p:spPr>
        <p:style>
          <a:lnRef idx="0">
            <a:scrgbClr r="0" g="0" b="0"/>
          </a:lnRef>
          <a:fillRef idx="1002">
            <a:schemeClr val="lt2"/>
          </a:fillRef>
          <a:effectRef idx="0">
            <a:scrgbClr r="0" g="0" b="0"/>
          </a:effectRef>
          <a:fontRef idx="major"/>
        </p:style>
        <p:txBody>
          <a:bodyPr>
            <a:spAutoFit/>
          </a:bodyPr>
          <a:lstStyle/>
          <a:p>
            <a:r>
              <a:rPr lang="ru-RU" dirty="0"/>
              <a:t/>
            </a:r>
            <a:br>
              <a:rPr lang="ru-RU" dirty="0"/>
            </a:br>
            <a:r>
              <a:rPr lang="ru-RU" sz="2800" b="1" dirty="0">
                <a:solidFill>
                  <a:schemeClr val="bg2">
                    <a:lumMod val="50000"/>
                  </a:schemeClr>
                </a:solidFill>
              </a:rPr>
              <a:t>Ожидаемые результаты реализации проекта:</a:t>
            </a:r>
            <a:br>
              <a:rPr lang="ru-RU" sz="2800" b="1" dirty="0">
                <a:solidFill>
                  <a:schemeClr val="bg2">
                    <a:lumMod val="50000"/>
                  </a:schemeClr>
                </a:solidFill>
              </a:rPr>
            </a:br>
            <a:r>
              <a:rPr lang="ru-RU" dirty="0"/>
              <a:t>• Создание необходимых условий в ДОУ по формированию у дошкольников целостного представления о жизни </a:t>
            </a:r>
            <a:r>
              <a:rPr lang="ru-RU" dirty="0" smtClean="0"/>
              <a:t>птиц</a:t>
            </a:r>
            <a:r>
              <a:rPr lang="ru-RU" dirty="0"/>
              <a:t> </a:t>
            </a:r>
            <a:r>
              <a:rPr lang="ru-RU" dirty="0" smtClean="0"/>
              <a:t>обитающих в нашем регионе.</a:t>
            </a:r>
            <a:r>
              <a:rPr lang="ru-RU" dirty="0"/>
              <a:t/>
            </a:r>
            <a:br>
              <a:rPr lang="ru-RU" dirty="0"/>
            </a:br>
            <a:r>
              <a:rPr lang="ru-RU" dirty="0" smtClean="0"/>
              <a:t>• </a:t>
            </a:r>
            <a:r>
              <a:rPr lang="ru-RU" dirty="0"/>
              <a:t>Развитие у детей любознательности, творческих способностей, познавательной активности, коммуникативных навыков.</a:t>
            </a:r>
            <a:br>
              <a:rPr lang="ru-RU" dirty="0"/>
            </a:br>
            <a:r>
              <a:rPr lang="ru-RU" dirty="0"/>
              <a:t>• Активное участие родителей в реализации </a:t>
            </a:r>
            <a:r>
              <a:rPr lang="ru-RU" dirty="0" smtClean="0"/>
              <a:t>проекта, вызвать желание  построить скворечники- поучаствовать в конкурсе на лучший домик для птиц.</a:t>
            </a:r>
            <a:endParaRPr lang="ru-RU" dirty="0"/>
          </a:p>
        </p:txBody>
      </p:sp>
    </p:spTree>
    <p:extLst>
      <p:ext uri="{BB962C8B-B14F-4D97-AF65-F5344CB8AC3E}">
        <p14:creationId xmlns:p14="http://schemas.microsoft.com/office/powerpoint/2010/main" val="45781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Рабочий стол\Весна-------\0_8521d_2ea378ae_XL.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571500"/>
            <a:ext cx="7620000" cy="571500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21031"/>
      </p:ext>
    </p:extLst>
  </p:cSld>
  <p:clrMapOvr>
    <a:masterClrMapping/>
  </p:clrMapOvr>
  <p:transition spd="slow"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6"/>
          <p:cNvSpPr>
            <a:spLocks noGrp="1"/>
          </p:cNvSpPr>
          <p:nvPr>
            <p:ph type="ctrTitle"/>
          </p:nvPr>
        </p:nvSpPr>
        <p:spPr>
          <a:xfrm>
            <a:off x="431106" y="2132856"/>
            <a:ext cx="7772400" cy="957262"/>
          </a:xfrm>
        </p:spPr>
        <p:txBody>
          <a:bodyPr/>
          <a:lstStyle/>
          <a:p>
            <a:pPr eaLnBrk="1" fontAlgn="auto" hangingPunct="1">
              <a:spcAft>
                <a:spcPts val="0"/>
              </a:spcAft>
              <a:buClr>
                <a:schemeClr val="accent6">
                  <a:lumMod val="75000"/>
                </a:schemeClr>
              </a:buClr>
              <a:defRPr/>
            </a:pPr>
            <a:r>
              <a:rPr lang="ru-RU" i="1" dirty="0" smtClean="0"/>
              <a:t>2</a:t>
            </a:r>
            <a:r>
              <a:rPr lang="ru-RU" sz="2800" i="1" dirty="0" smtClean="0"/>
              <a:t>.  Практический   этап.</a:t>
            </a:r>
            <a:r>
              <a:rPr lang="ru-RU" sz="2800" dirty="0" smtClean="0"/>
              <a:t/>
            </a:r>
            <a:br>
              <a:rPr lang="ru-RU" sz="2800" dirty="0" smtClean="0"/>
            </a:br>
            <a:r>
              <a:rPr lang="ru-RU" sz="2800" dirty="0" smtClean="0"/>
              <a:t>Задачи:  </a:t>
            </a:r>
            <a:br>
              <a:rPr lang="ru-RU" sz="2800" dirty="0" smtClean="0"/>
            </a:br>
            <a:r>
              <a:rPr lang="ru-RU" sz="2800" dirty="0" smtClean="0"/>
              <a:t>1. Сделать  кормушки  для  птиц.  </a:t>
            </a:r>
            <a:br>
              <a:rPr lang="ru-RU" sz="2800" dirty="0" smtClean="0"/>
            </a:br>
            <a:r>
              <a:rPr lang="ru-RU" sz="2800" dirty="0" smtClean="0"/>
              <a:t>2. Следить  за  тем,  чтобы   постоянно был  корм  в  кормушке.</a:t>
            </a:r>
            <a:br>
              <a:rPr lang="ru-RU" sz="2800" dirty="0" smtClean="0"/>
            </a:br>
            <a:r>
              <a:rPr lang="ru-RU" sz="2800" dirty="0" smtClean="0"/>
              <a:t>3. Провести  фотосъёмки.</a:t>
            </a:r>
          </a:p>
        </p:txBody>
      </p:sp>
      <p:sp>
        <p:nvSpPr>
          <p:cNvPr id="92163" name="Прямоугольник 1"/>
          <p:cNvSpPr>
            <a:spLocks noChangeArrowheads="1"/>
          </p:cNvSpPr>
          <p:nvPr/>
        </p:nvSpPr>
        <p:spPr bwMode="auto">
          <a:xfrm>
            <a:off x="395288" y="3716338"/>
            <a:ext cx="8353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t>В нашем городе Братске рядом с человеком зимуют воробьи, голуби, синицы, сороки, вороны.</a:t>
            </a:r>
          </a:p>
          <a:p>
            <a:r>
              <a:rPr lang="ru-RU"/>
              <a:t>Зимуют в нашем крае не все птицы, а только приспособленные к выживанию в суровых погодных условиях. Птицы довольно успешно могут противостоять холоду в том случае, если вокруг много подходящего корма. И человек может помочь перезимовать птахам строя кормушки. Возможно, если птиц постоянно подкармливать, то они не улетят в тёплые края. Наши наблюдения подтверждают гипотезу.</a:t>
            </a:r>
          </a:p>
        </p:txBody>
      </p:sp>
    </p:spTree>
    <p:extLst>
      <p:ext uri="{BB962C8B-B14F-4D97-AF65-F5344CB8AC3E}">
        <p14:creationId xmlns:p14="http://schemas.microsoft.com/office/powerpoint/2010/main" val="262954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ласточка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4863267"/>
            <a:ext cx="2124223" cy="18781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 name="Picture 4" descr="скворец"/>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8095" y="3913941"/>
            <a:ext cx="2105905" cy="196270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4" descr="жаворонок"/>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9179" y="3279091"/>
            <a:ext cx="2952328" cy="15841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5" descr="грач"/>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0047" y="476672"/>
            <a:ext cx="2952353" cy="24482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Rectangle 4"/>
          <p:cNvSpPr>
            <a:spLocks noGrp="1" noChangeArrowheads="1"/>
          </p:cNvSpPr>
          <p:nvPr>
            <p:ph type="ctrTitle"/>
          </p:nvPr>
        </p:nvSpPr>
        <p:spPr>
          <a:xfrm>
            <a:off x="611560" y="1124744"/>
            <a:ext cx="5904656" cy="1224136"/>
          </a:xfrm>
        </p:spPr>
        <p:txBody>
          <a:bodyPr/>
          <a:lstStyle/>
          <a:p>
            <a:r>
              <a:rPr lang="ru-RU" sz="2400" b="1" dirty="0"/>
              <a:t>Всех перелетных птиц черней, </a:t>
            </a:r>
            <a:br>
              <a:rPr lang="ru-RU" sz="2400" b="1" dirty="0"/>
            </a:br>
            <a:r>
              <a:rPr lang="ru-RU" sz="2400" b="1" dirty="0"/>
              <a:t>Чистит он пашню от червей. </a:t>
            </a:r>
            <a:br>
              <a:rPr lang="ru-RU" sz="2400" b="1" dirty="0"/>
            </a:br>
            <a:r>
              <a:rPr lang="ru-RU" sz="2400" b="1" dirty="0"/>
              <a:t>Взад-вперед по пашне вскачь. </a:t>
            </a:r>
            <a:br>
              <a:rPr lang="ru-RU" sz="2400" b="1" dirty="0"/>
            </a:br>
            <a:r>
              <a:rPr lang="ru-RU" sz="2400" b="1" dirty="0"/>
              <a:t>А зовется птица...</a:t>
            </a:r>
            <a:r>
              <a:rPr lang="ru-RU" sz="2400" dirty="0"/>
              <a:t> </a:t>
            </a:r>
            <a:r>
              <a:rPr lang="ru-RU" sz="2400" dirty="0" smtClean="0"/>
              <a:t>(грач)</a:t>
            </a:r>
            <a:endParaRPr lang="ru-RU" sz="2400" dirty="0"/>
          </a:p>
        </p:txBody>
      </p:sp>
      <p:sp>
        <p:nvSpPr>
          <p:cNvPr id="4" name="Прямоугольник 3"/>
          <p:cNvSpPr/>
          <p:nvPr/>
        </p:nvSpPr>
        <p:spPr>
          <a:xfrm>
            <a:off x="251520" y="2564904"/>
            <a:ext cx="4572000" cy="1477328"/>
          </a:xfrm>
          <a:prstGeom prst="rect">
            <a:avLst/>
          </a:prstGeom>
        </p:spPr>
        <p:txBody>
          <a:bodyPr>
            <a:spAutoFit/>
          </a:bodyPr>
          <a:lstStyle/>
          <a:p>
            <a:r>
              <a:rPr lang="ru-RU" b="1" dirty="0"/>
              <a:t>Свое гнездо он в поле вьет, </a:t>
            </a:r>
            <a:br>
              <a:rPr lang="ru-RU" b="1" dirty="0"/>
            </a:br>
            <a:r>
              <a:rPr lang="ru-RU" b="1" dirty="0"/>
              <a:t>Где тянутся растения. </a:t>
            </a:r>
            <a:br>
              <a:rPr lang="ru-RU" b="1" dirty="0"/>
            </a:br>
            <a:r>
              <a:rPr lang="ru-RU" b="1" dirty="0"/>
              <a:t>Его и песня и полет </a:t>
            </a:r>
            <a:br>
              <a:rPr lang="ru-RU" b="1" dirty="0"/>
            </a:br>
            <a:r>
              <a:rPr lang="ru-RU" b="1" dirty="0"/>
              <a:t>Вошли в стихотворения!</a:t>
            </a:r>
            <a:r>
              <a:rPr lang="ru-RU" dirty="0"/>
              <a:t> </a:t>
            </a:r>
            <a:r>
              <a:rPr lang="ru-RU" dirty="0" smtClean="0"/>
              <a:t>(</a:t>
            </a:r>
            <a:r>
              <a:rPr lang="ru-RU" b="1" dirty="0" smtClean="0"/>
              <a:t>ЖАВОРОНОК)</a:t>
            </a:r>
            <a:endParaRPr lang="ru-RU" b="1" dirty="0"/>
          </a:p>
        </p:txBody>
      </p:sp>
      <p:sp>
        <p:nvSpPr>
          <p:cNvPr id="10" name="Прямоугольник 9"/>
          <p:cNvSpPr/>
          <p:nvPr/>
        </p:nvSpPr>
        <p:spPr>
          <a:xfrm>
            <a:off x="4410223" y="3140968"/>
            <a:ext cx="4572000" cy="1754326"/>
          </a:xfrm>
          <a:prstGeom prst="rect">
            <a:avLst/>
          </a:prstGeom>
        </p:spPr>
        <p:txBody>
          <a:bodyPr>
            <a:spAutoFit/>
          </a:bodyPr>
          <a:lstStyle/>
          <a:p>
            <a:r>
              <a:rPr lang="ru-RU" b="1" dirty="0"/>
              <a:t>Он прилетает каждый год </a:t>
            </a:r>
            <a:br>
              <a:rPr lang="ru-RU" b="1" dirty="0"/>
            </a:br>
            <a:r>
              <a:rPr lang="ru-RU" b="1" dirty="0"/>
              <a:t>Туда, где домик ждет. </a:t>
            </a:r>
            <a:br>
              <a:rPr lang="ru-RU" b="1" dirty="0"/>
            </a:br>
            <a:r>
              <a:rPr lang="ru-RU" b="1" dirty="0"/>
              <a:t>Чужие песни петь умеет, </a:t>
            </a:r>
            <a:br>
              <a:rPr lang="ru-RU" b="1" dirty="0"/>
            </a:br>
            <a:r>
              <a:rPr lang="ru-RU" b="1" dirty="0"/>
              <a:t>А все же голос свой </a:t>
            </a:r>
            <a:r>
              <a:rPr lang="ru-RU" b="1" dirty="0" smtClean="0"/>
              <a:t>имеет(СКВОРЕЦ)</a:t>
            </a:r>
            <a:endParaRPr lang="ru-RU" b="1" dirty="0"/>
          </a:p>
          <a:p>
            <a:endParaRPr lang="ru-RU" dirty="0"/>
          </a:p>
        </p:txBody>
      </p:sp>
      <p:sp>
        <p:nvSpPr>
          <p:cNvPr id="12" name="Прямоугольник 11"/>
          <p:cNvSpPr/>
          <p:nvPr/>
        </p:nvSpPr>
        <p:spPr>
          <a:xfrm>
            <a:off x="648047" y="4844128"/>
            <a:ext cx="4572000" cy="1477328"/>
          </a:xfrm>
          <a:prstGeom prst="rect">
            <a:avLst/>
          </a:prstGeom>
        </p:spPr>
        <p:txBody>
          <a:bodyPr>
            <a:spAutoFit/>
          </a:bodyPr>
          <a:lstStyle/>
          <a:p>
            <a:r>
              <a:rPr lang="ru-RU" b="1" dirty="0"/>
              <a:t>Прилетает к нам с теплом, </a:t>
            </a:r>
            <a:br>
              <a:rPr lang="ru-RU" b="1" dirty="0"/>
            </a:br>
            <a:r>
              <a:rPr lang="ru-RU" b="1" dirty="0"/>
              <a:t>Путь проделав длинный. </a:t>
            </a:r>
            <a:br>
              <a:rPr lang="ru-RU" b="1" dirty="0"/>
            </a:br>
            <a:r>
              <a:rPr lang="ru-RU" b="1" dirty="0"/>
              <a:t>Лепит домик под окном </a:t>
            </a:r>
            <a:br>
              <a:rPr lang="ru-RU" b="1" dirty="0"/>
            </a:br>
            <a:r>
              <a:rPr lang="ru-RU" b="1" dirty="0"/>
              <a:t>Из травы и глины</a:t>
            </a:r>
            <a:r>
              <a:rPr lang="ru-RU" b="1" dirty="0" smtClean="0"/>
              <a:t>.</a:t>
            </a:r>
            <a:r>
              <a:rPr lang="ru-RU" b="1" dirty="0"/>
              <a:t> </a:t>
            </a:r>
            <a:r>
              <a:rPr lang="ru-RU" b="1" dirty="0" smtClean="0"/>
              <a:t>(ЛАСТОЧКА)</a:t>
            </a:r>
            <a:endParaRPr lang="ru-RU" b="1" dirty="0"/>
          </a:p>
          <a:p>
            <a:endParaRPr lang="ru-RU" dirty="0"/>
          </a:p>
        </p:txBody>
      </p:sp>
    </p:spTree>
    <p:extLst>
      <p:ext uri="{BB962C8B-B14F-4D97-AF65-F5344CB8AC3E}">
        <p14:creationId xmlns:p14="http://schemas.microsoft.com/office/powerpoint/2010/main" val="352327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6"/>
          <p:cNvSpPr>
            <a:spLocks noGrp="1"/>
          </p:cNvSpPr>
          <p:nvPr>
            <p:ph type="ctrTitle"/>
          </p:nvPr>
        </p:nvSpPr>
        <p:spPr>
          <a:xfrm>
            <a:off x="683568" y="2564904"/>
            <a:ext cx="7772400" cy="3600400"/>
          </a:xfrm>
        </p:spPr>
        <p:txBody>
          <a:bodyPr/>
          <a:lstStyle/>
          <a:p>
            <a:pPr eaLnBrk="1" fontAlgn="auto" hangingPunct="1">
              <a:spcAft>
                <a:spcPts val="0"/>
              </a:spcAft>
              <a:buClr>
                <a:schemeClr val="accent6">
                  <a:lumMod val="75000"/>
                </a:schemeClr>
              </a:buClr>
              <a:defRPr/>
            </a:pPr>
            <a:r>
              <a:rPr lang="ru-RU" sz="2000" b="1" i="1" dirty="0" smtClean="0">
                <a:solidFill>
                  <a:schemeClr val="bg2">
                    <a:lumMod val="50000"/>
                  </a:schemeClr>
                </a:solidFill>
              </a:rPr>
              <a:t>Заключение.</a:t>
            </a:r>
            <a:r>
              <a:rPr lang="ru-RU" sz="2000" b="1" dirty="0" smtClean="0">
                <a:solidFill>
                  <a:schemeClr val="bg2">
                    <a:lumMod val="50000"/>
                  </a:schemeClr>
                </a:solidFill>
              </a:rPr>
              <a:t/>
            </a:r>
            <a:br>
              <a:rPr lang="ru-RU" sz="2000" b="1" dirty="0" smtClean="0">
                <a:solidFill>
                  <a:schemeClr val="bg2">
                    <a:lumMod val="50000"/>
                  </a:schemeClr>
                </a:solidFill>
              </a:rPr>
            </a:br>
            <a:r>
              <a:rPr lang="ru-RU" sz="2000" b="1" i="1" dirty="0" smtClean="0">
                <a:solidFill>
                  <a:schemeClr val="bg2">
                    <a:lumMod val="50000"/>
                  </a:schemeClr>
                </a:solidFill>
              </a:rPr>
              <a:t> </a:t>
            </a:r>
            <a:r>
              <a:rPr lang="ru-RU" sz="2000" b="1" dirty="0" smtClean="0">
                <a:solidFill>
                  <a:schemeClr val="bg2">
                    <a:lumMod val="50000"/>
                  </a:schemeClr>
                </a:solidFill>
              </a:rPr>
              <a:t/>
            </a:r>
            <a:br>
              <a:rPr lang="ru-RU" sz="2000" b="1" dirty="0" smtClean="0">
                <a:solidFill>
                  <a:schemeClr val="bg2">
                    <a:lumMod val="50000"/>
                  </a:schemeClr>
                </a:solidFill>
              </a:rPr>
            </a:br>
            <a:r>
              <a:rPr lang="ru-RU" sz="2000" b="1" i="1" dirty="0" smtClean="0">
                <a:solidFill>
                  <a:schemeClr val="bg2">
                    <a:lumMod val="50000"/>
                  </a:schemeClr>
                </a:solidFill>
              </a:rPr>
              <a:t>1.</a:t>
            </a:r>
            <a:r>
              <a:rPr lang="ru-RU" sz="2000" b="1" dirty="0" smtClean="0">
                <a:solidFill>
                  <a:schemeClr val="bg2">
                    <a:lumMod val="50000"/>
                  </a:schemeClr>
                </a:solidFill>
              </a:rPr>
              <a:t> В  нашем  городе Братске  рядом  с  человеком  живут воробьи,  голуби,  синицы,    сороки,  вороны, а весной прилетают грачи, трясогузки, ласточки, стрижи, кукушки…..</a:t>
            </a:r>
            <a:br>
              <a:rPr lang="ru-RU" sz="2000" b="1" dirty="0" smtClean="0">
                <a:solidFill>
                  <a:schemeClr val="bg2">
                    <a:lumMod val="50000"/>
                  </a:schemeClr>
                </a:solidFill>
              </a:rPr>
            </a:br>
            <a:r>
              <a:rPr lang="ru-RU" sz="2000" b="1" dirty="0" smtClean="0">
                <a:solidFill>
                  <a:schemeClr val="bg2">
                    <a:lumMod val="50000"/>
                  </a:schemeClr>
                </a:solidFill>
              </a:rPr>
              <a:t>2. Птицы прилетают весной  потому что появляются насекомые, с прилетом птиц в городе становится радостнее и ярче, птицы создают хорошее настроение, будят своим пением  по утрам. С прилетом птиц приходит в город Весна.</a:t>
            </a:r>
            <a:br>
              <a:rPr lang="ru-RU" sz="2000" b="1" dirty="0" smtClean="0">
                <a:solidFill>
                  <a:schemeClr val="bg2">
                    <a:lumMod val="50000"/>
                  </a:schemeClr>
                </a:solidFill>
              </a:rPr>
            </a:br>
            <a:r>
              <a:rPr lang="ru-RU" sz="2000" b="1" dirty="0" smtClean="0">
                <a:solidFill>
                  <a:schemeClr val="bg2">
                    <a:lumMod val="50000"/>
                  </a:schemeClr>
                </a:solidFill>
              </a:rPr>
              <a:t>3. Люди рады прилету птиц поэтому строят скворечники, охраняют гнезда от разорений.</a:t>
            </a:r>
            <a:br>
              <a:rPr lang="ru-RU" sz="2000" b="1" dirty="0" smtClean="0">
                <a:solidFill>
                  <a:schemeClr val="bg2">
                    <a:lumMod val="50000"/>
                  </a:schemeClr>
                </a:solidFill>
              </a:rPr>
            </a:br>
            <a:r>
              <a:rPr lang="ru-RU" sz="2000" b="1" dirty="0" smtClean="0">
                <a:solidFill>
                  <a:schemeClr val="bg2">
                    <a:lumMod val="50000"/>
                  </a:schemeClr>
                </a:solidFill>
              </a:rPr>
              <a:t> </a:t>
            </a:r>
            <a:br>
              <a:rPr lang="ru-RU" sz="2000" b="1" dirty="0" smtClean="0">
                <a:solidFill>
                  <a:schemeClr val="bg2">
                    <a:lumMod val="50000"/>
                  </a:schemeClr>
                </a:solidFill>
              </a:rPr>
            </a:br>
            <a:r>
              <a:rPr lang="ru-RU" sz="2000" dirty="0" smtClean="0">
                <a:solidFill>
                  <a:schemeClr val="bg2">
                    <a:lumMod val="50000"/>
                  </a:schemeClr>
                </a:solidFill>
              </a:rPr>
              <a:t> </a:t>
            </a:r>
            <a:r>
              <a:rPr lang="ru-RU" sz="2000" b="1" dirty="0" smtClean="0">
                <a:solidFill>
                  <a:srgbClr val="00B050"/>
                </a:solidFill>
              </a:rPr>
              <a:t>Итоговое мероприятие: Экологический праздник «Птицы на крыльях весну принесли.» День птиц.</a:t>
            </a:r>
            <a:br>
              <a:rPr lang="ru-RU" sz="2000" b="1" dirty="0" smtClean="0">
                <a:solidFill>
                  <a:srgbClr val="00B050"/>
                </a:solidFill>
              </a:rPr>
            </a:br>
            <a:r>
              <a:rPr lang="ru-RU" sz="2000" b="1" dirty="0" smtClean="0">
                <a:solidFill>
                  <a:srgbClr val="00B050"/>
                </a:solidFill>
              </a:rPr>
              <a:t>Презентация  продуктов взросло- детской  деятельности.</a:t>
            </a: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2200" y="4670270"/>
            <a:ext cx="2958580" cy="2482540"/>
          </a:xfrm>
          <a:prstGeom prst="rect">
            <a:avLst/>
          </a:prstGeom>
        </p:spPr>
      </p:pic>
    </p:spTree>
    <p:extLst>
      <p:ext uri="{BB962C8B-B14F-4D97-AF65-F5344CB8AC3E}">
        <p14:creationId xmlns:p14="http://schemas.microsoft.com/office/powerpoint/2010/main" val="93234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zyblik.info/images/titul10r.jpg"/>
          <p:cNvPicPr/>
          <p:nvPr/>
        </p:nvPicPr>
        <p:blipFill>
          <a:blip r:embed="rId3" cstate="print"/>
          <a:srcRect/>
          <a:stretch>
            <a:fillRect/>
          </a:stretch>
        </p:blipFill>
        <p:spPr bwMode="auto">
          <a:xfrm>
            <a:off x="0" y="0"/>
            <a:ext cx="9144000" cy="1260830"/>
          </a:xfrm>
          <a:prstGeom prst="rect">
            <a:avLst/>
          </a:prstGeom>
          <a:noFill/>
          <a:ln w="9525">
            <a:noFill/>
            <a:miter lim="800000"/>
            <a:headEnd/>
            <a:tailEnd/>
          </a:ln>
        </p:spPr>
      </p:pic>
      <p:pic>
        <p:nvPicPr>
          <p:cNvPr id="153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85860"/>
            <a:ext cx="3000364" cy="2786082"/>
          </a:xfrm>
          <a:prstGeom prst="rect">
            <a:avLst/>
          </a:prstGeom>
          <a:noFill/>
          <a:ln w="9525">
            <a:noFill/>
            <a:miter lim="800000"/>
            <a:headEnd/>
            <a:tailEnd/>
          </a:ln>
          <a:effectLst/>
        </p:spPr>
      </p:pic>
      <p:pic>
        <p:nvPicPr>
          <p:cNvPr id="4" name="Рисунок 3" descr="Полевой воробей">
            <a:hlinkClick r:id="rId5" tooltip="&quot;Полевой воробей&quot;"/>
          </p:cNvPr>
          <p:cNvPicPr/>
          <p:nvPr/>
        </p:nvPicPr>
        <p:blipFill>
          <a:blip r:embed="rId6" cstate="print"/>
          <a:srcRect/>
          <a:stretch>
            <a:fillRect/>
          </a:stretch>
        </p:blipFill>
        <p:spPr bwMode="auto">
          <a:xfrm>
            <a:off x="3143240" y="1285860"/>
            <a:ext cx="3000396" cy="2714644"/>
          </a:xfrm>
          <a:prstGeom prst="rect">
            <a:avLst/>
          </a:prstGeom>
          <a:noFill/>
          <a:ln w="9525">
            <a:noFill/>
            <a:miter lim="800000"/>
            <a:headEnd/>
            <a:tailEnd/>
          </a:ln>
        </p:spPr>
      </p:pic>
      <p:sp>
        <p:nvSpPr>
          <p:cNvPr id="14" name="TextBox 13"/>
          <p:cNvSpPr txBox="1"/>
          <p:nvPr/>
        </p:nvSpPr>
        <p:spPr>
          <a:xfrm>
            <a:off x="6643702" y="4357694"/>
            <a:ext cx="1643074" cy="461665"/>
          </a:xfrm>
          <a:prstGeom prst="rect">
            <a:avLst/>
          </a:prstGeom>
          <a:noFill/>
        </p:spPr>
        <p:txBody>
          <a:bodyPr wrap="square" rtlCol="0">
            <a:spAutoFit/>
          </a:bodyPr>
          <a:lstStyle/>
          <a:p>
            <a:pPr algn="ctr"/>
            <a:r>
              <a:rPr lang="ru-RU" sz="2400" b="1" dirty="0" smtClean="0">
                <a:latin typeface="Calibri" pitchFamily="34" charset="0"/>
              </a:rPr>
              <a:t>Синица</a:t>
            </a:r>
            <a:endParaRPr lang="ru-RU" sz="2400" b="1" dirty="0">
              <a:latin typeface="Calibri" pitchFamily="34" charset="0"/>
            </a:endParaRPr>
          </a:p>
        </p:txBody>
      </p:sp>
      <p:sp>
        <p:nvSpPr>
          <p:cNvPr id="15" name="TextBox 14"/>
          <p:cNvSpPr txBox="1"/>
          <p:nvPr/>
        </p:nvSpPr>
        <p:spPr>
          <a:xfrm>
            <a:off x="500034" y="4143380"/>
            <a:ext cx="1785950" cy="461665"/>
          </a:xfrm>
          <a:prstGeom prst="rect">
            <a:avLst/>
          </a:prstGeom>
          <a:noFill/>
        </p:spPr>
        <p:txBody>
          <a:bodyPr wrap="square" rtlCol="0">
            <a:spAutoFit/>
          </a:bodyPr>
          <a:lstStyle/>
          <a:p>
            <a:r>
              <a:rPr lang="ru-RU" sz="2400" b="1" dirty="0" smtClean="0">
                <a:latin typeface="Calibri" pitchFamily="34" charset="0"/>
              </a:rPr>
              <a:t>Трясогузка</a:t>
            </a:r>
            <a:endParaRPr lang="ru-RU" sz="2400" b="1" dirty="0">
              <a:latin typeface="Calibri" pitchFamily="34" charset="0"/>
            </a:endParaRPr>
          </a:p>
        </p:txBody>
      </p:sp>
      <p:sp>
        <p:nvSpPr>
          <p:cNvPr id="17" name="TextBox 16"/>
          <p:cNvSpPr txBox="1"/>
          <p:nvPr/>
        </p:nvSpPr>
        <p:spPr>
          <a:xfrm>
            <a:off x="4071934" y="4000504"/>
            <a:ext cx="1571636" cy="461665"/>
          </a:xfrm>
          <a:prstGeom prst="rect">
            <a:avLst/>
          </a:prstGeom>
          <a:noFill/>
        </p:spPr>
        <p:txBody>
          <a:bodyPr wrap="square" rtlCol="0">
            <a:spAutoFit/>
          </a:bodyPr>
          <a:lstStyle/>
          <a:p>
            <a:r>
              <a:rPr lang="ru-RU" sz="2400" b="1" dirty="0" smtClean="0">
                <a:latin typeface="Calibri" pitchFamily="34" charset="0"/>
              </a:rPr>
              <a:t>Воробей</a:t>
            </a:r>
            <a:endParaRPr lang="ru-RU" sz="2400" b="1" dirty="0">
              <a:latin typeface="Calibri" pitchFamily="34" charset="0"/>
            </a:endParaRPr>
          </a:p>
        </p:txBody>
      </p:sp>
      <p:graphicFrame>
        <p:nvGraphicFramePr>
          <p:cNvPr id="34817" name="Object 1"/>
          <p:cNvGraphicFramePr>
            <a:graphicFrameLocks noChangeAspect="1"/>
          </p:cNvGraphicFramePr>
          <p:nvPr/>
        </p:nvGraphicFramePr>
        <p:xfrm>
          <a:off x="2500298" y="7215214"/>
          <a:ext cx="5429256" cy="2071702"/>
        </p:xfrm>
        <a:graphic>
          <a:graphicData uri="http://schemas.openxmlformats.org/presentationml/2006/ole">
            <mc:AlternateContent xmlns:mc="http://schemas.openxmlformats.org/markup-compatibility/2006">
              <mc:Choice xmlns:v="urn:schemas-microsoft-com:vml" Requires="v">
                <p:oleObj spid="_x0000_s1030" name="Документ" r:id="rId8" imgW="5944886" imgH="1584363" progId="Word.Document.12">
                  <p:embed/>
                </p:oleObj>
              </mc:Choice>
              <mc:Fallback>
                <p:oleObj name="Документ" r:id="rId8" imgW="5944886" imgH="1584363" progId="Word.Documen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298" y="7215214"/>
                        <a:ext cx="5429256" cy="207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Рисунок 15" descr="sinica_bolshaya.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15074" y="1285860"/>
            <a:ext cx="2928926" cy="2744219"/>
          </a:xfrm>
          <a:prstGeom prst="rect">
            <a:avLst/>
          </a:prstGeom>
        </p:spPr>
      </p:pic>
      <p:pic>
        <p:nvPicPr>
          <p:cNvPr id="18" name="Рисунок 17" descr="ga_lunar01.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14810" y="4691939"/>
            <a:ext cx="1928826" cy="2166061"/>
          </a:xfrm>
          <a:prstGeom prst="rect">
            <a:avLst/>
          </a:prstGeom>
        </p:spPr>
      </p:pic>
      <p:sp>
        <p:nvSpPr>
          <p:cNvPr id="19" name="TextBox 18"/>
          <p:cNvSpPr txBox="1"/>
          <p:nvPr/>
        </p:nvSpPr>
        <p:spPr>
          <a:xfrm>
            <a:off x="5929322" y="6072206"/>
            <a:ext cx="1643074" cy="461665"/>
          </a:xfrm>
          <a:prstGeom prst="rect">
            <a:avLst/>
          </a:prstGeom>
          <a:noFill/>
        </p:spPr>
        <p:txBody>
          <a:bodyPr wrap="square" rtlCol="0">
            <a:spAutoFit/>
          </a:bodyPr>
          <a:lstStyle/>
          <a:p>
            <a:pPr algn="ctr"/>
            <a:r>
              <a:rPr lang="ru-RU" sz="2400" b="1" dirty="0" smtClean="0">
                <a:latin typeface="Calibri" pitchFamily="34" charset="0"/>
              </a:rPr>
              <a:t>Петух</a:t>
            </a:r>
            <a:endParaRPr lang="ru-RU" sz="2400" b="1" dirty="0">
              <a:latin typeface="Calibri" pitchFamily="34" charset="0"/>
            </a:endParaRPr>
          </a:p>
        </p:txBody>
      </p:sp>
      <p:pic>
        <p:nvPicPr>
          <p:cNvPr id="20" name="Рисунок 19" descr="vbosshmzvi4_2.jpg"/>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282" y="4582962"/>
            <a:ext cx="2286016" cy="2169175"/>
          </a:xfrm>
          <a:prstGeom prst="rect">
            <a:avLst/>
          </a:prstGeom>
        </p:spPr>
      </p:pic>
    </p:spTree>
    <p:extLst>
      <p:ext uri="{BB962C8B-B14F-4D97-AF65-F5344CB8AC3E}">
        <p14:creationId xmlns:p14="http://schemas.microsoft.com/office/powerpoint/2010/main" val="200387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style.rotation</p:attrName>
                                        </p:attrNameLst>
                                      </p:cBhvr>
                                      <p:tavLst>
                                        <p:tav tm="0">
                                          <p:val>
                                            <p:fltVal val="720"/>
                                          </p:val>
                                        </p:tav>
                                        <p:tav tm="100000">
                                          <p:val>
                                            <p:fltVal val="0"/>
                                          </p:val>
                                        </p:tav>
                                      </p:tavLst>
                                    </p:anim>
                                    <p:anim calcmode="lin" valueType="num">
                                      <p:cBhvr>
                                        <p:cTn id="9" dur="2000" fill="hold"/>
                                        <p:tgtEl>
                                          <p:spTgt spid="16"/>
                                        </p:tgtEl>
                                        <p:attrNameLst>
                                          <p:attrName>ppt_h</p:attrName>
                                        </p:attrNameLst>
                                      </p:cBhvr>
                                      <p:tavLst>
                                        <p:tav tm="0">
                                          <p:val>
                                            <p:fltVal val="0"/>
                                          </p:val>
                                        </p:tav>
                                        <p:tav tm="100000">
                                          <p:val>
                                            <p:strVal val="#ppt_h"/>
                                          </p:val>
                                        </p:tav>
                                      </p:tavLst>
                                    </p:anim>
                                    <p:anim calcmode="lin" valueType="num">
                                      <p:cBhvr>
                                        <p:cTn id="10" dur="2000" fill="hold"/>
                                        <p:tgtEl>
                                          <p:spTgt spid="1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Effect transition="in" filter="fade">
                                      <p:cBhvr>
                                        <p:cTn id="14" dur="3000"/>
                                        <p:tgtEl>
                                          <p:spTgt spid="14"/>
                                        </p:tgtEl>
                                      </p:cBhvr>
                                    </p:animEffect>
                                    <p:anim calcmode="lin" valueType="num">
                                      <p:cBhvr>
                                        <p:cTn id="15" dur="3000" fill="hold"/>
                                        <p:tgtEl>
                                          <p:spTgt spid="14"/>
                                        </p:tgtEl>
                                        <p:attrNameLst>
                                          <p:attrName>ppt_w</p:attrName>
                                        </p:attrNameLst>
                                      </p:cBhvr>
                                      <p:tavLst>
                                        <p:tav tm="0" fmla="#ppt_w*sin(2.5*pi*$)">
                                          <p:val>
                                            <p:fltVal val="0"/>
                                          </p:val>
                                        </p:tav>
                                        <p:tav tm="100000">
                                          <p:val>
                                            <p:fltVal val="1"/>
                                          </p:val>
                                        </p:tav>
                                      </p:tavLst>
                                    </p:anim>
                                    <p:anim calcmode="lin" valueType="num">
                                      <p:cBhvr>
                                        <p:cTn id="16" dur="3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0"/>
                                  </p:iterate>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362"/>
                                        </p:tgtEl>
                                        <p:attrNameLst>
                                          <p:attrName>style.visibility</p:attrName>
                                        </p:attrNameLst>
                                      </p:cBhvr>
                                      <p:to>
                                        <p:strVal val="visible"/>
                                      </p:to>
                                    </p:set>
                                    <p:anim calcmode="lin" valueType="num">
                                      <p:cBhvr additive="base">
                                        <p:cTn id="27" dur="2000" fill="hold"/>
                                        <p:tgtEl>
                                          <p:spTgt spid="15362"/>
                                        </p:tgtEl>
                                        <p:attrNameLst>
                                          <p:attrName>ppt_x</p:attrName>
                                        </p:attrNameLst>
                                      </p:cBhvr>
                                      <p:tavLst>
                                        <p:tav tm="0">
                                          <p:val>
                                            <p:strVal val="#ppt_x"/>
                                          </p:val>
                                        </p:tav>
                                        <p:tav tm="100000">
                                          <p:val>
                                            <p:strVal val="#ppt_x"/>
                                          </p:val>
                                        </p:tav>
                                      </p:tavLst>
                                    </p:anim>
                                    <p:anim calcmode="lin" valueType="num">
                                      <p:cBhvr additive="base">
                                        <p:cTn id="28" dur="20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childTnLst>
                          </p:cTn>
                        </p:par>
                        <p:par>
                          <p:cTn id="36" fill="hold">
                            <p:stCondLst>
                              <p:cond delay="3800"/>
                            </p:stCondLst>
                            <p:childTnLst>
                              <p:par>
                                <p:cTn id="37" presetID="35"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0"/>
                                        <p:tgtEl>
                                          <p:spTgt spid="20"/>
                                        </p:tgtEl>
                                      </p:cBhvr>
                                    </p:animEffect>
                                    <p:anim calcmode="lin" valueType="num">
                                      <p:cBhvr>
                                        <p:cTn id="40" dur="2000" fill="hold"/>
                                        <p:tgtEl>
                                          <p:spTgt spid="20"/>
                                        </p:tgtEl>
                                        <p:attrNameLst>
                                          <p:attrName>style.rotation</p:attrName>
                                        </p:attrNameLst>
                                      </p:cBhvr>
                                      <p:tavLst>
                                        <p:tav tm="0">
                                          <p:val>
                                            <p:fltVal val="720"/>
                                          </p:val>
                                        </p:tav>
                                        <p:tav tm="100000">
                                          <p:val>
                                            <p:fltVal val="0"/>
                                          </p:val>
                                        </p:tav>
                                      </p:tavLst>
                                    </p:anim>
                                    <p:anim calcmode="lin" valueType="num">
                                      <p:cBhvr>
                                        <p:cTn id="41" dur="2000" fill="hold"/>
                                        <p:tgtEl>
                                          <p:spTgt spid="20"/>
                                        </p:tgtEl>
                                        <p:attrNameLst>
                                          <p:attrName>ppt_h</p:attrName>
                                        </p:attrNameLst>
                                      </p:cBhvr>
                                      <p:tavLst>
                                        <p:tav tm="0">
                                          <p:val>
                                            <p:fltVal val="0"/>
                                          </p:val>
                                        </p:tav>
                                        <p:tav tm="100000">
                                          <p:val>
                                            <p:strVal val="#ppt_h"/>
                                          </p:val>
                                        </p:tav>
                                      </p:tavLst>
                                    </p:anim>
                                    <p:anim calcmode="lin" valueType="num">
                                      <p:cBhvr>
                                        <p:cTn id="42"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000" fill="hold"/>
                                        <p:tgtEl>
                                          <p:spTgt spid="4"/>
                                        </p:tgtEl>
                                        <p:attrNameLst>
                                          <p:attrName>ppt_x</p:attrName>
                                        </p:attrNameLst>
                                      </p:cBhvr>
                                      <p:tavLst>
                                        <p:tav tm="0">
                                          <p:val>
                                            <p:strVal val="#ppt_x"/>
                                          </p:val>
                                        </p:tav>
                                        <p:tav tm="100000">
                                          <p:val>
                                            <p:strVal val="#ppt_x"/>
                                          </p:val>
                                        </p:tav>
                                      </p:tavLst>
                                    </p:anim>
                                    <p:anim calcmode="lin" valueType="num">
                                      <p:cBhvr additive="base">
                                        <p:cTn id="4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iterate type="lt">
                                    <p:tmPct val="10000"/>
                                  </p:iterate>
                                  <p:childTnLst>
                                    <p:set>
                                      <p:cBhvr>
                                        <p:cTn id="52" dur="1" fill="hold">
                                          <p:stCondLst>
                                            <p:cond delay="0"/>
                                          </p:stCondLst>
                                        </p:cTn>
                                        <p:tgtEl>
                                          <p:spTgt spid="17"/>
                                        </p:tgtEl>
                                        <p:attrNameLst>
                                          <p:attrName>style.visibility</p:attrName>
                                        </p:attrNameLst>
                                      </p:cBhvr>
                                      <p:to>
                                        <p:strVal val="visible"/>
                                      </p:to>
                                    </p:set>
                                    <p:animEffect transition="in" filter="fade">
                                      <p:cBhvr>
                                        <p:cTn id="53" dur="2000"/>
                                        <p:tgtEl>
                                          <p:spTgt spid="17"/>
                                        </p:tgtEl>
                                      </p:cBhvr>
                                    </p:animEffect>
                                    <p:anim calcmode="lin" valueType="num">
                                      <p:cBhvr>
                                        <p:cTn id="54" dur="2000" fill="hold"/>
                                        <p:tgtEl>
                                          <p:spTgt spid="17"/>
                                        </p:tgtEl>
                                        <p:attrNameLst>
                                          <p:attrName>ppt_w</p:attrName>
                                        </p:attrNameLst>
                                      </p:cBhvr>
                                      <p:tavLst>
                                        <p:tav tm="0" fmla="#ppt_w*sin(2.5*pi*$)">
                                          <p:val>
                                            <p:fltVal val="0"/>
                                          </p:val>
                                        </p:tav>
                                        <p:tav tm="100000">
                                          <p:val>
                                            <p:fltVal val="1"/>
                                          </p:val>
                                        </p:tav>
                                      </p:tavLst>
                                    </p:anim>
                                    <p:anim calcmode="lin" valueType="num">
                                      <p:cBhvr>
                                        <p:cTn id="55"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iterate type="lt">
                                    <p:tmPct val="5000"/>
                                  </p:iterate>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ppt_w</p:attrName>
                                        </p:attrNameLst>
                                      </p:cBhvr>
                                      <p:tavLst>
                                        <p:tav tm="0">
                                          <p:val>
                                            <p:fltVal val="0"/>
                                          </p:val>
                                        </p:tav>
                                        <p:tav tm="100000">
                                          <p:val>
                                            <p:strVal val="#ppt_w"/>
                                          </p:val>
                                        </p:tav>
                                      </p:tavLst>
                                    </p:anim>
                                    <p:anim calcmode="lin" valueType="num">
                                      <p:cBhvr>
                                        <p:cTn id="61" dur="1000" fill="hold"/>
                                        <p:tgtEl>
                                          <p:spTgt spid="18"/>
                                        </p:tgtEl>
                                        <p:attrNameLst>
                                          <p:attrName>ppt_h</p:attrName>
                                        </p:attrNameLst>
                                      </p:cBhvr>
                                      <p:tavLst>
                                        <p:tav tm="0">
                                          <p:val>
                                            <p:fltVal val="0"/>
                                          </p:val>
                                        </p:tav>
                                        <p:tav tm="100000">
                                          <p:val>
                                            <p:strVal val="#ppt_h"/>
                                          </p:val>
                                        </p:tav>
                                      </p:tavLst>
                                    </p:anim>
                                    <p:anim calcmode="lin" valueType="num">
                                      <p:cBhvr>
                                        <p:cTn id="62" dur="1000" fill="hold"/>
                                        <p:tgtEl>
                                          <p:spTgt spid="18"/>
                                        </p:tgtEl>
                                        <p:attrNameLst>
                                          <p:attrName>style.rotation</p:attrName>
                                        </p:attrNameLst>
                                      </p:cBhvr>
                                      <p:tavLst>
                                        <p:tav tm="0">
                                          <p:val>
                                            <p:fltVal val="90"/>
                                          </p:val>
                                        </p:tav>
                                        <p:tav tm="100000">
                                          <p:val>
                                            <p:fltVal val="0"/>
                                          </p:val>
                                        </p:tav>
                                      </p:tavLst>
                                    </p:anim>
                                    <p:animEffect transition="in" filter="fade">
                                      <p:cBhvr>
                                        <p:cTn id="63" dur="1000"/>
                                        <p:tgtEl>
                                          <p:spTgt spid="18"/>
                                        </p:tgtEl>
                                      </p:cBhvr>
                                    </p:animEffect>
                                  </p:childTnLst>
                                </p:cTn>
                              </p:par>
                            </p:childTnLst>
                          </p:cTn>
                        </p:par>
                        <p:par>
                          <p:cTn id="64" fill="hold">
                            <p:stCondLst>
                              <p:cond delay="1000"/>
                            </p:stCondLst>
                            <p:childTnLst>
                              <p:par>
                                <p:cTn id="65" presetID="45" presetClass="entr" presetSubtype="0" fill="hold" grpId="0" nodeType="afterEffect">
                                  <p:stCondLst>
                                    <p:cond delay="0"/>
                                  </p:stCondLst>
                                  <p:iterate type="lt">
                                    <p:tmPct val="10000"/>
                                  </p:iterate>
                                  <p:childTnLst>
                                    <p:set>
                                      <p:cBhvr>
                                        <p:cTn id="66" dur="1" fill="hold">
                                          <p:stCondLst>
                                            <p:cond delay="0"/>
                                          </p:stCondLst>
                                        </p:cTn>
                                        <p:tgtEl>
                                          <p:spTgt spid="19"/>
                                        </p:tgtEl>
                                        <p:attrNameLst>
                                          <p:attrName>style.visibility</p:attrName>
                                        </p:attrNameLst>
                                      </p:cBhvr>
                                      <p:to>
                                        <p:strVal val="visible"/>
                                      </p:to>
                                    </p:set>
                                    <p:animEffect transition="in" filter="fade">
                                      <p:cBhvr>
                                        <p:cTn id="67" dur="3000"/>
                                        <p:tgtEl>
                                          <p:spTgt spid="19"/>
                                        </p:tgtEl>
                                      </p:cBhvr>
                                    </p:animEffect>
                                    <p:anim calcmode="lin" valueType="num">
                                      <p:cBhvr>
                                        <p:cTn id="68" dur="3000" fill="hold"/>
                                        <p:tgtEl>
                                          <p:spTgt spid="19"/>
                                        </p:tgtEl>
                                        <p:attrNameLst>
                                          <p:attrName>ppt_w</p:attrName>
                                        </p:attrNameLst>
                                      </p:cBhvr>
                                      <p:tavLst>
                                        <p:tav tm="0" fmla="#ppt_w*sin(2.5*pi*$)">
                                          <p:val>
                                            <p:fltVal val="0"/>
                                          </p:val>
                                        </p:tav>
                                        <p:tav tm="100000">
                                          <p:val>
                                            <p:fltVal val="1"/>
                                          </p:val>
                                        </p:tav>
                                      </p:tavLst>
                                    </p:anim>
                                    <p:anim calcmode="lin" valueType="num">
                                      <p:cBhvr>
                                        <p:cTn id="69" dur="3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1" nodeType="clickEffect">
                                  <p:stCondLst>
                                    <p:cond delay="0"/>
                                  </p:stCondLst>
                                  <p:iterate type="lt">
                                    <p:tmPct val="0"/>
                                  </p:iterate>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iterate type="lt">
                                    <p:tmAbs val="0"/>
                                  </p:iterate>
                                  <p:childTnLst>
                                    <p:set>
                                      <p:cBhvr>
                                        <p:cTn id="79" dur="1" fill="hold">
                                          <p:stCondLst>
                                            <p:cond delay="0"/>
                                          </p:stCondLst>
                                        </p:cTn>
                                        <p:tgtEl>
                                          <p:spTgt spid="18"/>
                                        </p:tgtEl>
                                        <p:attrNameLst>
                                          <p:attrName>style.visibility</p:attrName>
                                        </p:attrNameLst>
                                      </p:cBhvr>
                                      <p:to>
                                        <p:strVal val="hidden"/>
                                      </p:to>
                                    </p:set>
                                  </p:childTnLst>
                                </p:cTn>
                              </p:par>
                              <p:par>
                                <p:cTn id="80" presetID="1" presetClass="exit" presetSubtype="0" fill="hold" grpId="2" nodeType="withEffect">
                                  <p:stCondLst>
                                    <p:cond delay="0"/>
                                  </p:stCondLst>
                                  <p:iterate type="lt">
                                    <p:tmAbs val="0"/>
                                  </p:iterate>
                                  <p:childTnLst>
                                    <p:set>
                                      <p:cBhvr>
                                        <p:cTn id="81"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9" grpId="0"/>
      <p:bldP spid="19" grpId="1"/>
      <p:bldP spid="19"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MP9004331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rot="20051989">
            <a:off x="997709" y="896658"/>
            <a:ext cx="3238853" cy="861774"/>
          </a:xfrm>
          <a:prstGeom prst="rect">
            <a:avLst/>
          </a:prstGeom>
          <a:noFill/>
        </p:spPr>
        <p:txBody>
          <a:bodyPr wrap="square" rtlCol="0">
            <a:spAutoFit/>
          </a:bodyPr>
          <a:lstStyle/>
          <a:p>
            <a:r>
              <a:rPr lang="ru-RU" b="1" i="1" dirty="0" smtClean="0">
                <a:solidFill>
                  <a:srgbClr val="FF0066"/>
                </a:solidFill>
              </a:rPr>
              <a:t>   Загадка  про весну.</a:t>
            </a:r>
          </a:p>
          <a:p>
            <a:pPr algn="ctr"/>
            <a:endParaRPr lang="ru-RU" sz="3200" b="1" dirty="0"/>
          </a:p>
        </p:txBody>
      </p:sp>
      <p:sp>
        <p:nvSpPr>
          <p:cNvPr id="4" name="TextBox 3"/>
          <p:cNvSpPr txBox="1"/>
          <p:nvPr/>
        </p:nvSpPr>
        <p:spPr>
          <a:xfrm>
            <a:off x="4038600" y="0"/>
            <a:ext cx="2971800" cy="2031325"/>
          </a:xfrm>
          <a:prstGeom prst="rect">
            <a:avLst/>
          </a:prstGeom>
          <a:noFill/>
        </p:spPr>
        <p:txBody>
          <a:bodyPr wrap="square" rtlCol="0">
            <a:spAutoFit/>
          </a:bodyPr>
          <a:lstStyle/>
          <a:p>
            <a:r>
              <a:rPr lang="ru-RU" sz="1400" b="1" dirty="0" smtClean="0"/>
              <a:t>Если снег повсюду тает, </a:t>
            </a:r>
          </a:p>
          <a:p>
            <a:r>
              <a:rPr lang="ru-RU" sz="1400" b="1" dirty="0" smtClean="0"/>
              <a:t>День становится длинней.</a:t>
            </a:r>
          </a:p>
          <a:p>
            <a:r>
              <a:rPr lang="ru-RU" sz="1400" b="1" dirty="0" smtClean="0"/>
              <a:t>Если всё зазеленело</a:t>
            </a:r>
          </a:p>
          <a:p>
            <a:r>
              <a:rPr lang="ru-RU" sz="1400" b="1" dirty="0" smtClean="0"/>
              <a:t>И в полях звенит ручей, </a:t>
            </a:r>
          </a:p>
          <a:p>
            <a:r>
              <a:rPr lang="ru-RU" sz="1400" b="1" dirty="0" smtClean="0"/>
              <a:t>Если солнце ярче светит,</a:t>
            </a:r>
          </a:p>
          <a:p>
            <a:r>
              <a:rPr lang="ru-RU" sz="1400" b="1" dirty="0" smtClean="0"/>
              <a:t>Если птицам не до сна, </a:t>
            </a:r>
          </a:p>
          <a:p>
            <a:r>
              <a:rPr lang="ru-RU" sz="1400" b="1" dirty="0" smtClean="0"/>
              <a:t>Если стал теплее ветер,</a:t>
            </a:r>
          </a:p>
          <a:p>
            <a:r>
              <a:rPr lang="ru-RU" sz="1400" b="1" dirty="0" smtClean="0"/>
              <a:t>Значит к нам пришла …</a:t>
            </a:r>
          </a:p>
          <a:p>
            <a:endParaRPr lang="ru-RU" sz="1400" b="1" dirty="0"/>
          </a:p>
        </p:txBody>
      </p:sp>
      <p:sp>
        <p:nvSpPr>
          <p:cNvPr id="6" name="TextBox 5"/>
          <p:cNvSpPr txBox="1"/>
          <p:nvPr/>
        </p:nvSpPr>
        <p:spPr>
          <a:xfrm rot="20040988">
            <a:off x="-48444" y="399554"/>
            <a:ext cx="3248409" cy="830997"/>
          </a:xfrm>
          <a:prstGeom prst="rect">
            <a:avLst/>
          </a:prstGeom>
          <a:noFill/>
        </p:spPr>
        <p:txBody>
          <a:bodyPr wrap="square" rtlCol="0">
            <a:spAutoFit/>
          </a:bodyPr>
          <a:lstStyle/>
          <a:p>
            <a:pPr algn="ctr"/>
            <a:r>
              <a:rPr lang="ru-RU" sz="2400" b="1" dirty="0" smtClean="0">
                <a:solidFill>
                  <a:srgbClr val="FFFF00"/>
                </a:solidFill>
              </a:rPr>
              <a:t>Ход        мероприятия  </a:t>
            </a:r>
            <a:endParaRPr lang="ru-RU" sz="2400" b="1" dirty="0">
              <a:solidFill>
                <a:srgbClr val="FFFF00"/>
              </a:solidFill>
            </a:endParaRPr>
          </a:p>
        </p:txBody>
      </p:sp>
      <p:pic>
        <p:nvPicPr>
          <p:cNvPr id="7" name="Рисунок 6" descr="9791675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5334000"/>
            <a:ext cx="1619083" cy="1188000"/>
          </a:xfrm>
          <a:prstGeom prst="rect">
            <a:avLst/>
          </a:prstGeom>
        </p:spPr>
      </p:pic>
      <p:sp>
        <p:nvSpPr>
          <p:cNvPr id="9" name="TextBox 8"/>
          <p:cNvSpPr txBox="1"/>
          <p:nvPr/>
        </p:nvSpPr>
        <p:spPr>
          <a:xfrm>
            <a:off x="304800" y="1905000"/>
            <a:ext cx="8130687" cy="369332"/>
          </a:xfrm>
          <a:prstGeom prst="rect">
            <a:avLst/>
          </a:prstGeom>
          <a:noFill/>
        </p:spPr>
        <p:txBody>
          <a:bodyPr wrap="square" rtlCol="0">
            <a:spAutoFit/>
          </a:bodyPr>
          <a:lstStyle/>
          <a:p>
            <a:pPr algn="ctr"/>
            <a:r>
              <a:rPr lang="ru-RU" b="1" dirty="0" smtClean="0">
                <a:solidFill>
                  <a:srgbClr val="006600"/>
                </a:solidFill>
              </a:rPr>
              <a:t>Давайте позовём весну к нам в детский сад.</a:t>
            </a:r>
            <a:endParaRPr lang="ru-RU" b="1" dirty="0">
              <a:solidFill>
                <a:srgbClr val="006600"/>
              </a:solidFill>
            </a:endParaRPr>
          </a:p>
        </p:txBody>
      </p:sp>
      <p:sp>
        <p:nvSpPr>
          <p:cNvPr id="10" name="TextBox 9"/>
          <p:cNvSpPr txBox="1"/>
          <p:nvPr/>
        </p:nvSpPr>
        <p:spPr>
          <a:xfrm>
            <a:off x="-371834" y="2209800"/>
            <a:ext cx="4803429" cy="369332"/>
          </a:xfrm>
          <a:prstGeom prst="rect">
            <a:avLst/>
          </a:prstGeom>
          <a:noFill/>
        </p:spPr>
        <p:txBody>
          <a:bodyPr wrap="square" rtlCol="0">
            <a:spAutoFit/>
          </a:bodyPr>
          <a:lstStyle/>
          <a:p>
            <a:pPr algn="ctr"/>
            <a:r>
              <a:rPr lang="ru-RU" b="1" dirty="0" smtClean="0">
                <a:solidFill>
                  <a:schemeClr val="bg1"/>
                </a:solidFill>
              </a:rPr>
              <a:t> </a:t>
            </a:r>
            <a:r>
              <a:rPr lang="ru-RU" b="1" i="1" dirty="0" err="1" smtClean="0">
                <a:solidFill>
                  <a:srgbClr val="FF0066"/>
                </a:solidFill>
              </a:rPr>
              <a:t>Заклички</a:t>
            </a:r>
            <a:r>
              <a:rPr lang="ru-RU" b="1" i="1" dirty="0" smtClean="0">
                <a:solidFill>
                  <a:srgbClr val="FF0066"/>
                </a:solidFill>
              </a:rPr>
              <a:t> :</a:t>
            </a:r>
            <a:r>
              <a:rPr lang="ru-RU" b="1" dirty="0" smtClean="0">
                <a:solidFill>
                  <a:schemeClr val="bg1"/>
                </a:solidFill>
              </a:rPr>
              <a:t> </a:t>
            </a:r>
            <a:endParaRPr lang="ru-RU" dirty="0"/>
          </a:p>
        </p:txBody>
      </p:sp>
      <p:sp>
        <p:nvSpPr>
          <p:cNvPr id="11" name="TextBox 10"/>
          <p:cNvSpPr txBox="1"/>
          <p:nvPr/>
        </p:nvSpPr>
        <p:spPr>
          <a:xfrm>
            <a:off x="228600" y="2590800"/>
            <a:ext cx="3141051" cy="923330"/>
          </a:xfrm>
          <a:prstGeom prst="rect">
            <a:avLst/>
          </a:prstGeom>
          <a:noFill/>
        </p:spPr>
        <p:txBody>
          <a:bodyPr wrap="square" rtlCol="0">
            <a:spAutoFit/>
          </a:bodyPr>
          <a:lstStyle/>
          <a:p>
            <a:r>
              <a:rPr lang="ru-RU" b="1" dirty="0" smtClean="0"/>
              <a:t>Весна, весна красная</a:t>
            </a:r>
          </a:p>
          <a:p>
            <a:r>
              <a:rPr lang="ru-RU" b="1" dirty="0" smtClean="0"/>
              <a:t>Приди весна  с радостью!</a:t>
            </a:r>
          </a:p>
          <a:p>
            <a:endParaRPr lang="ru-RU" dirty="0"/>
          </a:p>
        </p:txBody>
      </p:sp>
      <p:sp>
        <p:nvSpPr>
          <p:cNvPr id="12" name="TextBox 11"/>
          <p:cNvSpPr txBox="1"/>
          <p:nvPr/>
        </p:nvSpPr>
        <p:spPr>
          <a:xfrm>
            <a:off x="228600" y="3352800"/>
            <a:ext cx="7010400" cy="3139321"/>
          </a:xfrm>
          <a:prstGeom prst="rect">
            <a:avLst/>
          </a:prstGeom>
          <a:noFill/>
        </p:spPr>
        <p:txBody>
          <a:bodyPr wrap="square" rtlCol="0">
            <a:spAutoFit/>
          </a:bodyPr>
          <a:lstStyle/>
          <a:p>
            <a:r>
              <a:rPr lang="ru-RU" b="1" dirty="0" smtClean="0"/>
              <a:t> Весна, весна красная</a:t>
            </a:r>
          </a:p>
          <a:p>
            <a:r>
              <a:rPr lang="ru-RU" b="1" dirty="0" smtClean="0"/>
              <a:t>Приди весна ясная.</a:t>
            </a:r>
          </a:p>
          <a:p>
            <a:r>
              <a:rPr lang="ru-RU" b="1" dirty="0" smtClean="0"/>
              <a:t>Солнце весело печёт,</a:t>
            </a:r>
          </a:p>
          <a:p>
            <a:r>
              <a:rPr lang="ru-RU" b="1" dirty="0" smtClean="0"/>
              <a:t>Снег водою с крыш течёт.</a:t>
            </a:r>
          </a:p>
          <a:p>
            <a:r>
              <a:rPr lang="ru-RU" b="1" dirty="0" smtClean="0"/>
              <a:t> </a:t>
            </a:r>
          </a:p>
          <a:p>
            <a:endParaRPr lang="ru-RU" b="1" dirty="0" smtClean="0"/>
          </a:p>
          <a:p>
            <a:r>
              <a:rPr lang="ru-RU" b="1" dirty="0" smtClean="0"/>
              <a:t>Мы по лугу пойдём,</a:t>
            </a:r>
          </a:p>
          <a:p>
            <a:r>
              <a:rPr lang="ru-RU" b="1" dirty="0" smtClean="0"/>
              <a:t>Хоровод заведём,</a:t>
            </a:r>
          </a:p>
          <a:p>
            <a:r>
              <a:rPr lang="ru-RU" b="1" dirty="0" smtClean="0"/>
              <a:t>Приходи, весна!</a:t>
            </a:r>
          </a:p>
          <a:p>
            <a:r>
              <a:rPr lang="ru-RU" b="1" dirty="0" smtClean="0"/>
              <a:t>Приходи, красна!</a:t>
            </a:r>
          </a:p>
          <a:p>
            <a:endParaRPr lang="ru-RU" dirty="0"/>
          </a:p>
        </p:txBody>
      </p:sp>
      <p:pic>
        <p:nvPicPr>
          <p:cNvPr id="13" name="Рисунок 12" descr="b1845550dac64007e2109a5b88fb9647_origina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228600"/>
            <a:ext cx="1776000" cy="1332000"/>
          </a:xfrm>
          <a:prstGeom prst="rect">
            <a:avLst/>
          </a:prstGeom>
        </p:spPr>
      </p:pic>
      <p:sp>
        <p:nvSpPr>
          <p:cNvPr id="14" name="TextBox 13"/>
          <p:cNvSpPr txBox="1"/>
          <p:nvPr/>
        </p:nvSpPr>
        <p:spPr>
          <a:xfrm>
            <a:off x="4343400" y="2209801"/>
            <a:ext cx="3124200" cy="646331"/>
          </a:xfrm>
          <a:prstGeom prst="rect">
            <a:avLst/>
          </a:prstGeom>
          <a:noFill/>
        </p:spPr>
        <p:txBody>
          <a:bodyPr wrap="square" rtlCol="0">
            <a:spAutoFit/>
          </a:bodyPr>
          <a:lstStyle/>
          <a:p>
            <a:r>
              <a:rPr lang="ru-RU" b="1" i="1" dirty="0" smtClean="0">
                <a:solidFill>
                  <a:srgbClr val="FF0066"/>
                </a:solidFill>
              </a:rPr>
              <a:t>Сценка с Весной.</a:t>
            </a:r>
          </a:p>
          <a:p>
            <a:endParaRPr lang="ru-RU" dirty="0"/>
          </a:p>
        </p:txBody>
      </p:sp>
      <p:sp>
        <p:nvSpPr>
          <p:cNvPr id="15" name="TextBox 14"/>
          <p:cNvSpPr txBox="1"/>
          <p:nvPr/>
        </p:nvSpPr>
        <p:spPr>
          <a:xfrm>
            <a:off x="4038600" y="2590800"/>
            <a:ext cx="4493840" cy="3970318"/>
          </a:xfrm>
          <a:prstGeom prst="rect">
            <a:avLst/>
          </a:prstGeom>
          <a:noFill/>
        </p:spPr>
        <p:txBody>
          <a:bodyPr wrap="square" rtlCol="0">
            <a:spAutoFit/>
          </a:bodyPr>
          <a:lstStyle/>
          <a:p>
            <a:r>
              <a:rPr lang="ru-RU" sz="1400" b="1" i="1" dirty="0" smtClean="0"/>
              <a:t>Весна</a:t>
            </a:r>
            <a:r>
              <a:rPr lang="ru-RU" sz="1400" dirty="0" smtClean="0"/>
              <a:t>:     </a:t>
            </a:r>
            <a:r>
              <a:rPr lang="ru-RU" sz="1400" b="1" dirty="0" smtClean="0"/>
              <a:t>Знаю: ждут меня повсюду,</a:t>
            </a:r>
          </a:p>
          <a:p>
            <a:r>
              <a:rPr lang="ru-RU" sz="1400" b="1" dirty="0" smtClean="0"/>
              <a:t>                       Всем на свете я нужна.</a:t>
            </a:r>
          </a:p>
          <a:p>
            <a:r>
              <a:rPr lang="ru-RU" sz="1400" b="1" dirty="0" smtClean="0"/>
              <a:t>                       Приношу я радость людям,</a:t>
            </a:r>
          </a:p>
          <a:p>
            <a:r>
              <a:rPr lang="ru-RU" sz="1400" b="1" dirty="0" smtClean="0"/>
              <a:t>                        И зовут меня - Весна!</a:t>
            </a:r>
          </a:p>
          <a:p>
            <a:r>
              <a:rPr lang="ru-RU" sz="1400" b="1" i="1" dirty="0" smtClean="0"/>
              <a:t>Дети:      </a:t>
            </a:r>
            <a:r>
              <a:rPr lang="ru-RU" sz="1400" b="1" dirty="0" smtClean="0"/>
              <a:t>Ну, весна, как дела?</a:t>
            </a:r>
          </a:p>
          <a:p>
            <a:r>
              <a:rPr lang="ru-RU" sz="1400" b="1" i="1" dirty="0" smtClean="0"/>
              <a:t>Весна:      </a:t>
            </a:r>
            <a:r>
              <a:rPr lang="ru-RU" sz="1400" b="1" dirty="0" smtClean="0"/>
              <a:t>У меня уборка.</a:t>
            </a:r>
          </a:p>
          <a:p>
            <a:endParaRPr lang="ru-RU" sz="1400" b="1" i="1" dirty="0" smtClean="0"/>
          </a:p>
          <a:p>
            <a:r>
              <a:rPr lang="ru-RU" sz="1400" b="1" i="1" dirty="0" smtClean="0"/>
              <a:t>Дети:       </a:t>
            </a:r>
            <a:r>
              <a:rPr lang="ru-RU" sz="1400" b="1" dirty="0" smtClean="0"/>
              <a:t>Для чего тебе метла?</a:t>
            </a:r>
          </a:p>
          <a:p>
            <a:r>
              <a:rPr lang="ru-RU" sz="1400" b="1" i="1" dirty="0" smtClean="0"/>
              <a:t>Весна:      </a:t>
            </a:r>
            <a:r>
              <a:rPr lang="ru-RU" sz="1400" b="1" dirty="0" smtClean="0"/>
              <a:t>Снег мести с пригорка.</a:t>
            </a:r>
          </a:p>
          <a:p>
            <a:endParaRPr lang="ru-RU" sz="1400" b="1" i="1" dirty="0" smtClean="0"/>
          </a:p>
          <a:p>
            <a:r>
              <a:rPr lang="ru-RU" sz="1400" b="1" i="1" dirty="0" smtClean="0"/>
              <a:t>Дети:        </a:t>
            </a:r>
            <a:r>
              <a:rPr lang="ru-RU" sz="1400" b="1" dirty="0" smtClean="0"/>
              <a:t>Для чего тебе ручьи?</a:t>
            </a:r>
          </a:p>
          <a:p>
            <a:r>
              <a:rPr lang="ru-RU" sz="1400" b="1" i="1" dirty="0" smtClean="0"/>
              <a:t>Весна</a:t>
            </a:r>
            <a:r>
              <a:rPr lang="ru-RU" sz="1400" b="1" dirty="0" smtClean="0"/>
              <a:t>:        Мусор смыть с дорожек.</a:t>
            </a:r>
          </a:p>
          <a:p>
            <a:endParaRPr lang="ru-RU" sz="1400" b="1" i="1" dirty="0" smtClean="0"/>
          </a:p>
          <a:p>
            <a:r>
              <a:rPr lang="ru-RU" sz="1400" b="1" i="1" dirty="0" smtClean="0"/>
              <a:t>Дети</a:t>
            </a:r>
            <a:r>
              <a:rPr lang="ru-RU" sz="1400" b="1" dirty="0" smtClean="0"/>
              <a:t>:      Для чего тебе лучи?  </a:t>
            </a:r>
          </a:p>
          <a:p>
            <a:r>
              <a:rPr lang="ru-RU" sz="1400" b="1" i="1" dirty="0" smtClean="0"/>
              <a:t>Весна:      </a:t>
            </a:r>
            <a:r>
              <a:rPr lang="ru-RU" sz="1400" b="1" dirty="0" smtClean="0"/>
              <a:t>Для уборки тоже.</a:t>
            </a:r>
          </a:p>
          <a:p>
            <a:r>
              <a:rPr lang="ru-RU" sz="1400" b="1" dirty="0" smtClean="0"/>
              <a:t>                      Всё промою, просушу-</a:t>
            </a:r>
          </a:p>
          <a:p>
            <a:r>
              <a:rPr lang="ru-RU" sz="1400" b="1" dirty="0" smtClean="0"/>
              <a:t>                      Вас на праздник приглашу.</a:t>
            </a:r>
          </a:p>
          <a:p>
            <a:endParaRPr lang="ru-RU" sz="1400" dirty="0"/>
          </a:p>
        </p:txBody>
      </p:sp>
    </p:spTree>
    <p:extLst>
      <p:ext uri="{BB962C8B-B14F-4D97-AF65-F5344CB8AC3E}">
        <p14:creationId xmlns:p14="http://schemas.microsoft.com/office/powerpoint/2010/main" val="350558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4"/>
          <p:cNvSpPr txBox="1">
            <a:spLocks noChangeArrowheads="1"/>
          </p:cNvSpPr>
          <p:nvPr/>
        </p:nvSpPr>
        <p:spPr bwMode="auto">
          <a:xfrm>
            <a:off x="0" y="116632"/>
            <a:ext cx="8927976" cy="19389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ru-RU" sz="4000" b="1" dirty="0" smtClean="0"/>
              <a:t>Экологический проект</a:t>
            </a:r>
            <a:r>
              <a:rPr lang="ru-RU" sz="5400" b="1" dirty="0" smtClean="0"/>
              <a:t>:</a:t>
            </a:r>
          </a:p>
          <a:p>
            <a:pPr algn="ctr" eaLnBrk="1" hangingPunct="1">
              <a:spcBef>
                <a:spcPct val="50000"/>
              </a:spcBef>
            </a:pPr>
            <a:r>
              <a:rPr lang="ru-RU" sz="4400" b="1" dirty="0" smtClean="0"/>
              <a:t>«Птицы  весну принесли!»</a:t>
            </a:r>
            <a:endParaRPr lang="ru-RU" sz="4400" b="1" dirty="0"/>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916832"/>
            <a:ext cx="4392488" cy="4707994"/>
          </a:xfrm>
          <a:prstGeom prst="rect">
            <a:avLst/>
          </a:prstGeom>
          <a:effectLst>
            <a:softEdge rad="127000"/>
          </a:effectLst>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072" y="3499857"/>
            <a:ext cx="3528392" cy="3140968"/>
          </a:xfrm>
          <a:prstGeom prst="rect">
            <a:avLst/>
          </a:prstGeom>
          <a:effectLst>
            <a:softEdge rad="317500"/>
          </a:effectLst>
        </p:spPr>
      </p:pic>
    </p:spTree>
    <p:extLst>
      <p:ext uri="{BB962C8B-B14F-4D97-AF65-F5344CB8AC3E}">
        <p14:creationId xmlns:p14="http://schemas.microsoft.com/office/powerpoint/2010/main" val="40913055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MP9004331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Рисунок 3" descr="k2060308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24000"/>
            <a:ext cx="1440000" cy="1080000"/>
          </a:xfrm>
          <a:prstGeom prst="rect">
            <a:avLst/>
          </a:prstGeom>
        </p:spPr>
      </p:pic>
      <p:sp>
        <p:nvSpPr>
          <p:cNvPr id="7" name="TextBox 6"/>
          <p:cNvSpPr txBox="1"/>
          <p:nvPr/>
        </p:nvSpPr>
        <p:spPr>
          <a:xfrm>
            <a:off x="228600" y="914400"/>
            <a:ext cx="2362200" cy="646331"/>
          </a:xfrm>
          <a:prstGeom prst="rect">
            <a:avLst/>
          </a:prstGeom>
          <a:noFill/>
        </p:spPr>
        <p:txBody>
          <a:bodyPr wrap="square" rtlCol="0">
            <a:spAutoFit/>
          </a:bodyPr>
          <a:lstStyle/>
          <a:p>
            <a:r>
              <a:rPr lang="ru-RU" b="1" dirty="0" smtClean="0"/>
              <a:t>Я – шустрая певичка</a:t>
            </a:r>
          </a:p>
          <a:p>
            <a:r>
              <a:rPr lang="ru-RU" b="1" dirty="0" smtClean="0"/>
              <a:t>Зовут меня  …..</a:t>
            </a:r>
            <a:endParaRPr lang="ru-RU" b="1" dirty="0"/>
          </a:p>
        </p:txBody>
      </p:sp>
      <p:sp>
        <p:nvSpPr>
          <p:cNvPr id="8" name="TextBox 7"/>
          <p:cNvSpPr txBox="1"/>
          <p:nvPr/>
        </p:nvSpPr>
        <p:spPr>
          <a:xfrm>
            <a:off x="2195991" y="914400"/>
            <a:ext cx="6172200" cy="1200329"/>
          </a:xfrm>
          <a:prstGeom prst="rect">
            <a:avLst/>
          </a:prstGeom>
          <a:noFill/>
        </p:spPr>
        <p:txBody>
          <a:bodyPr wrap="square" rtlCol="0">
            <a:spAutoFit/>
          </a:bodyPr>
          <a:lstStyle/>
          <a:p>
            <a:r>
              <a:rPr lang="ru-RU" b="1" dirty="0" smtClean="0"/>
              <a:t>Пусть я птичка – невеличка,</a:t>
            </a:r>
          </a:p>
          <a:p>
            <a:r>
              <a:rPr lang="ru-RU" b="1" dirty="0" smtClean="0"/>
              <a:t>У меня друзья, привычка: </a:t>
            </a:r>
          </a:p>
          <a:p>
            <a:r>
              <a:rPr lang="ru-RU" b="1" dirty="0" smtClean="0"/>
              <a:t>Как, начнутся холодая </a:t>
            </a:r>
          </a:p>
          <a:p>
            <a:r>
              <a:rPr lang="ru-RU" b="1" dirty="0" smtClean="0"/>
              <a:t>Прямо с севера – сюда! </a:t>
            </a:r>
            <a:endParaRPr lang="ru-RU" b="1" dirty="0"/>
          </a:p>
        </p:txBody>
      </p:sp>
      <p:pic>
        <p:nvPicPr>
          <p:cNvPr id="9" name="Рисунок 8" descr="249831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2133600"/>
            <a:ext cx="1080000" cy="1080000"/>
          </a:xfrm>
          <a:prstGeom prst="rect">
            <a:avLst/>
          </a:prstGeom>
        </p:spPr>
      </p:pic>
      <p:sp>
        <p:nvSpPr>
          <p:cNvPr id="10" name="TextBox 9"/>
          <p:cNvSpPr txBox="1"/>
          <p:nvPr/>
        </p:nvSpPr>
        <p:spPr>
          <a:xfrm>
            <a:off x="6096000" y="838200"/>
            <a:ext cx="2594200" cy="1200329"/>
          </a:xfrm>
          <a:prstGeom prst="rect">
            <a:avLst/>
          </a:prstGeom>
          <a:noFill/>
        </p:spPr>
        <p:txBody>
          <a:bodyPr wrap="square" rtlCol="0">
            <a:spAutoFit/>
          </a:bodyPr>
          <a:lstStyle/>
          <a:p>
            <a:r>
              <a:rPr lang="ru-RU" b="1" dirty="0" smtClean="0"/>
              <a:t>Известно с давних вам времён</a:t>
            </a:r>
          </a:p>
          <a:p>
            <a:r>
              <a:rPr lang="ru-RU" b="1" dirty="0" smtClean="0"/>
              <a:t>Зовусь я птица почтальон.</a:t>
            </a:r>
            <a:endParaRPr lang="ru-RU" b="1" dirty="0"/>
          </a:p>
        </p:txBody>
      </p:sp>
      <p:pic>
        <p:nvPicPr>
          <p:cNvPr id="11" name="Рисунок 10" descr="golub_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1143000"/>
            <a:ext cx="1269405" cy="1080000"/>
          </a:xfrm>
          <a:prstGeom prst="rect">
            <a:avLst/>
          </a:prstGeom>
        </p:spPr>
      </p:pic>
      <p:sp>
        <p:nvSpPr>
          <p:cNvPr id="12" name="TextBox 11"/>
          <p:cNvSpPr txBox="1"/>
          <p:nvPr/>
        </p:nvSpPr>
        <p:spPr>
          <a:xfrm>
            <a:off x="228600" y="2971800"/>
            <a:ext cx="5486400" cy="1200329"/>
          </a:xfrm>
          <a:prstGeom prst="rect">
            <a:avLst/>
          </a:prstGeom>
          <a:noFill/>
        </p:spPr>
        <p:txBody>
          <a:bodyPr wrap="square" rtlCol="0">
            <a:spAutoFit/>
          </a:bodyPr>
          <a:lstStyle/>
          <a:p>
            <a:r>
              <a:rPr lang="ru-RU" b="1" dirty="0" smtClean="0"/>
              <a:t>Хоть я не молоток</a:t>
            </a:r>
          </a:p>
          <a:p>
            <a:r>
              <a:rPr lang="ru-RU" b="1" dirty="0" smtClean="0"/>
              <a:t>По дереву стучу.</a:t>
            </a:r>
          </a:p>
          <a:p>
            <a:r>
              <a:rPr lang="ru-RU" b="1" dirty="0" smtClean="0"/>
              <a:t>В нём каждый уголок</a:t>
            </a:r>
          </a:p>
          <a:p>
            <a:r>
              <a:rPr lang="ru-RU" b="1" dirty="0" smtClean="0"/>
              <a:t>Обследовать хочу.</a:t>
            </a:r>
            <a:endParaRPr lang="ru-RU" b="1" dirty="0"/>
          </a:p>
        </p:txBody>
      </p:sp>
      <p:pic>
        <p:nvPicPr>
          <p:cNvPr id="13" name="Рисунок 12" descr="86af5377a0e8.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 y="4267200"/>
            <a:ext cx="1028565" cy="1080000"/>
          </a:xfrm>
          <a:prstGeom prst="rect">
            <a:avLst/>
          </a:prstGeom>
        </p:spPr>
      </p:pic>
      <p:sp>
        <p:nvSpPr>
          <p:cNvPr id="14" name="TextBox 13"/>
          <p:cNvSpPr txBox="1"/>
          <p:nvPr/>
        </p:nvSpPr>
        <p:spPr>
          <a:xfrm>
            <a:off x="0" y="228600"/>
            <a:ext cx="9144000" cy="338554"/>
          </a:xfrm>
          <a:prstGeom prst="rect">
            <a:avLst/>
          </a:prstGeom>
          <a:noFill/>
        </p:spPr>
        <p:txBody>
          <a:bodyPr wrap="square" rtlCol="0">
            <a:spAutoFit/>
          </a:bodyPr>
          <a:lstStyle/>
          <a:p>
            <a:pPr algn="ctr"/>
            <a:r>
              <a:rPr lang="ru-RU" sz="1600" b="1" i="1" dirty="0" smtClean="0">
                <a:solidFill>
                  <a:srgbClr val="FFFF00"/>
                </a:solidFill>
              </a:rPr>
              <a:t>             На праздник радостно придём  и птиц с собою позовём.</a:t>
            </a:r>
            <a:endParaRPr lang="ru-RU" sz="1600" dirty="0"/>
          </a:p>
        </p:txBody>
      </p:sp>
      <p:sp>
        <p:nvSpPr>
          <p:cNvPr id="15" name="TextBox 14"/>
          <p:cNvSpPr txBox="1"/>
          <p:nvPr/>
        </p:nvSpPr>
        <p:spPr>
          <a:xfrm>
            <a:off x="304800" y="609600"/>
            <a:ext cx="7772401" cy="646331"/>
          </a:xfrm>
          <a:prstGeom prst="rect">
            <a:avLst/>
          </a:prstGeom>
          <a:noFill/>
        </p:spPr>
        <p:txBody>
          <a:bodyPr wrap="square" rtlCol="0">
            <a:spAutoFit/>
          </a:bodyPr>
          <a:lstStyle/>
          <a:p>
            <a:pPr algn="ctr"/>
            <a:r>
              <a:rPr lang="ru-RU" b="1" i="1" dirty="0" smtClean="0">
                <a:solidFill>
                  <a:srgbClr val="FF0066"/>
                </a:solidFill>
              </a:rPr>
              <a:t>Вылетайте, птички, Птички – невелички!</a:t>
            </a:r>
          </a:p>
          <a:p>
            <a:pPr algn="ctr"/>
            <a:endParaRPr lang="ru-RU" dirty="0"/>
          </a:p>
        </p:txBody>
      </p:sp>
      <p:pic>
        <p:nvPicPr>
          <p:cNvPr id="16" name="Рисунок 15" descr="51d67929e0916d2658d2250bfb9582b8.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5200" y="2514600"/>
            <a:ext cx="1619193" cy="1080000"/>
          </a:xfrm>
          <a:prstGeom prst="rect">
            <a:avLst/>
          </a:prstGeom>
        </p:spPr>
      </p:pic>
      <p:pic>
        <p:nvPicPr>
          <p:cNvPr id="17" name="Рисунок 16" descr="2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1400" y="3810000"/>
            <a:ext cx="1478865" cy="1080000"/>
          </a:xfrm>
          <a:prstGeom prst="rect">
            <a:avLst/>
          </a:prstGeom>
        </p:spPr>
      </p:pic>
      <p:sp>
        <p:nvSpPr>
          <p:cNvPr id="18" name="TextBox 17"/>
          <p:cNvSpPr txBox="1"/>
          <p:nvPr/>
        </p:nvSpPr>
        <p:spPr>
          <a:xfrm>
            <a:off x="4724401" y="2133600"/>
            <a:ext cx="2514600" cy="2031325"/>
          </a:xfrm>
          <a:prstGeom prst="rect">
            <a:avLst/>
          </a:prstGeom>
          <a:noFill/>
        </p:spPr>
        <p:txBody>
          <a:bodyPr wrap="square" rtlCol="0">
            <a:spAutoFit/>
          </a:bodyPr>
          <a:lstStyle/>
          <a:p>
            <a:r>
              <a:rPr lang="ru-RU" b="1" dirty="0" smtClean="0"/>
              <a:t>Видали нас не раз</a:t>
            </a:r>
          </a:p>
          <a:p>
            <a:r>
              <a:rPr lang="ru-RU" b="1" dirty="0" smtClean="0"/>
              <a:t>Мы скачем в двух шагах от вас</a:t>
            </a:r>
          </a:p>
          <a:p>
            <a:r>
              <a:rPr lang="ru-RU" b="1" dirty="0" smtClean="0"/>
              <a:t>Чирикаем: « </a:t>
            </a:r>
            <a:r>
              <a:rPr lang="ru-RU" b="1" dirty="0" err="1" smtClean="0"/>
              <a:t>Чирик</a:t>
            </a:r>
            <a:r>
              <a:rPr lang="ru-RU" b="1" dirty="0" smtClean="0"/>
              <a:t> – </a:t>
            </a:r>
            <a:r>
              <a:rPr lang="ru-RU" b="1" dirty="0" err="1" smtClean="0"/>
              <a:t>чирик</a:t>
            </a:r>
            <a:r>
              <a:rPr lang="ru-RU" b="1" dirty="0" smtClean="0"/>
              <a:t>!»</a:t>
            </a:r>
          </a:p>
          <a:p>
            <a:r>
              <a:rPr lang="ru-RU" b="1" dirty="0" smtClean="0"/>
              <a:t>Кто к этой песне не привык?</a:t>
            </a:r>
            <a:endParaRPr lang="ru-RU" dirty="0"/>
          </a:p>
        </p:txBody>
      </p:sp>
      <p:sp>
        <p:nvSpPr>
          <p:cNvPr id="19" name="TextBox 18"/>
          <p:cNvSpPr txBox="1"/>
          <p:nvPr/>
        </p:nvSpPr>
        <p:spPr>
          <a:xfrm>
            <a:off x="1563351" y="4800600"/>
            <a:ext cx="5735160" cy="646331"/>
          </a:xfrm>
          <a:prstGeom prst="rect">
            <a:avLst/>
          </a:prstGeom>
          <a:noFill/>
        </p:spPr>
        <p:txBody>
          <a:bodyPr wrap="none" rtlCol="0">
            <a:spAutoFit/>
          </a:bodyPr>
          <a:lstStyle/>
          <a:p>
            <a:r>
              <a:rPr lang="ru-RU" b="1" dirty="0" smtClean="0">
                <a:solidFill>
                  <a:srgbClr val="FF0066"/>
                </a:solidFill>
              </a:rPr>
              <a:t>Пришла пора готовиться к встрече с другими птичками</a:t>
            </a:r>
          </a:p>
          <a:p>
            <a:endParaRPr lang="ru-RU" dirty="0"/>
          </a:p>
        </p:txBody>
      </p:sp>
      <p:sp>
        <p:nvSpPr>
          <p:cNvPr id="20" name="TextBox 19"/>
          <p:cNvSpPr txBox="1"/>
          <p:nvPr/>
        </p:nvSpPr>
        <p:spPr>
          <a:xfrm>
            <a:off x="1619672" y="5334000"/>
            <a:ext cx="4095328" cy="1477328"/>
          </a:xfrm>
          <a:prstGeom prst="rect">
            <a:avLst/>
          </a:prstGeom>
          <a:noFill/>
        </p:spPr>
        <p:txBody>
          <a:bodyPr wrap="square" rtlCol="0">
            <a:spAutoFit/>
          </a:bodyPr>
          <a:lstStyle/>
          <a:p>
            <a:r>
              <a:rPr lang="ru-RU" b="1" dirty="0" smtClean="0"/>
              <a:t>Через море, через горы</a:t>
            </a:r>
          </a:p>
          <a:p>
            <a:r>
              <a:rPr lang="ru-RU" b="1" dirty="0" smtClean="0"/>
              <a:t>Стайкой птицы к нам летят.</a:t>
            </a:r>
          </a:p>
          <a:p>
            <a:r>
              <a:rPr lang="ru-RU" b="1" dirty="0" smtClean="0"/>
              <a:t>Мы для них построим город,</a:t>
            </a:r>
          </a:p>
          <a:p>
            <a:r>
              <a:rPr lang="ru-RU" b="1" dirty="0" smtClean="0"/>
              <a:t>Птичий город – </a:t>
            </a:r>
            <a:r>
              <a:rPr lang="ru-RU" b="1" u="sng" dirty="0" err="1" smtClean="0"/>
              <a:t>Птицеград</a:t>
            </a:r>
            <a:r>
              <a:rPr lang="ru-RU" b="1" u="sng" dirty="0" smtClean="0"/>
              <a:t>!</a:t>
            </a:r>
          </a:p>
          <a:p>
            <a:endParaRPr lang="ru-RU" dirty="0"/>
          </a:p>
        </p:txBody>
      </p:sp>
      <p:pic>
        <p:nvPicPr>
          <p:cNvPr id="21" name="Рисунок 20" descr="птицеград.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62600" y="5105400"/>
            <a:ext cx="1967336" cy="1476000"/>
          </a:xfrm>
          <a:prstGeom prst="rect">
            <a:avLst/>
          </a:prstGeom>
        </p:spPr>
      </p:pic>
    </p:spTree>
    <p:extLst>
      <p:ext uri="{BB962C8B-B14F-4D97-AF65-F5344CB8AC3E}">
        <p14:creationId xmlns:p14="http://schemas.microsoft.com/office/powerpoint/2010/main" val="278240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MP9004331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33400" y="152400"/>
            <a:ext cx="7583743" cy="400110"/>
          </a:xfrm>
          <a:prstGeom prst="rect">
            <a:avLst/>
          </a:prstGeom>
          <a:noFill/>
        </p:spPr>
        <p:txBody>
          <a:bodyPr wrap="square" rtlCol="0">
            <a:spAutoFit/>
          </a:bodyPr>
          <a:lstStyle/>
          <a:p>
            <a:pPr algn="ctr"/>
            <a:r>
              <a:rPr lang="ru-RU" sz="2000" b="1" dirty="0" smtClean="0">
                <a:solidFill>
                  <a:srgbClr val="FF0066"/>
                </a:solidFill>
              </a:rPr>
              <a:t>Изготовление скворечников</a:t>
            </a:r>
            <a:endParaRPr lang="ru-RU" sz="2000" b="1" dirty="0">
              <a:solidFill>
                <a:srgbClr val="FF0066"/>
              </a:solidFill>
            </a:endParaRPr>
          </a:p>
        </p:txBody>
      </p:sp>
      <p:sp>
        <p:nvSpPr>
          <p:cNvPr id="4" name="TextBox 3"/>
          <p:cNvSpPr txBox="1"/>
          <p:nvPr/>
        </p:nvSpPr>
        <p:spPr>
          <a:xfrm>
            <a:off x="0" y="533400"/>
            <a:ext cx="10511973" cy="369332"/>
          </a:xfrm>
          <a:prstGeom prst="rect">
            <a:avLst/>
          </a:prstGeom>
          <a:noFill/>
        </p:spPr>
        <p:txBody>
          <a:bodyPr wrap="square" rtlCol="0">
            <a:spAutoFit/>
          </a:bodyPr>
          <a:lstStyle/>
          <a:p>
            <a:r>
              <a:rPr lang="ru-RU" b="1" dirty="0" smtClean="0">
                <a:solidFill>
                  <a:srgbClr val="FFFF00"/>
                </a:solidFill>
              </a:rPr>
              <a:t>Речь с движением « Пила»</a:t>
            </a:r>
            <a:endParaRPr lang="ru-RU" b="1" dirty="0">
              <a:solidFill>
                <a:srgbClr val="FFFF00"/>
              </a:solidFill>
            </a:endParaRPr>
          </a:p>
        </p:txBody>
      </p:sp>
      <p:sp>
        <p:nvSpPr>
          <p:cNvPr id="5" name="TextBox 4"/>
          <p:cNvSpPr txBox="1"/>
          <p:nvPr/>
        </p:nvSpPr>
        <p:spPr>
          <a:xfrm>
            <a:off x="1" y="914400"/>
            <a:ext cx="3352799" cy="1815882"/>
          </a:xfrm>
          <a:prstGeom prst="rect">
            <a:avLst/>
          </a:prstGeom>
          <a:noFill/>
        </p:spPr>
        <p:txBody>
          <a:bodyPr wrap="square" rtlCol="0">
            <a:spAutoFit/>
          </a:bodyPr>
          <a:lstStyle/>
          <a:p>
            <a:r>
              <a:rPr lang="ru-RU" sz="1400" b="1" dirty="0" smtClean="0"/>
              <a:t>Запилила  пила, зажужжала как пчела</a:t>
            </a:r>
          </a:p>
          <a:p>
            <a:r>
              <a:rPr lang="ru-RU" sz="1400" b="1" dirty="0" smtClean="0"/>
              <a:t> Ж – Ж – Ж – Ж –</a:t>
            </a:r>
          </a:p>
          <a:p>
            <a:r>
              <a:rPr lang="ru-RU" sz="1400" b="1" dirty="0" smtClean="0"/>
              <a:t> Ж – Ж – Ж – Ж </a:t>
            </a:r>
          </a:p>
          <a:p>
            <a:r>
              <a:rPr lang="ru-RU" sz="1400" b="1" dirty="0" smtClean="0"/>
              <a:t>Отпилила кусок, наскочила на сучок,</a:t>
            </a:r>
          </a:p>
          <a:p>
            <a:r>
              <a:rPr lang="ru-RU" sz="1400" b="1" dirty="0" smtClean="0"/>
              <a:t>Лопнула и встала, начинай сначала.</a:t>
            </a:r>
            <a:endParaRPr lang="ru-RU" sz="1400" b="1" dirty="0"/>
          </a:p>
        </p:txBody>
      </p:sp>
      <p:pic>
        <p:nvPicPr>
          <p:cNvPr id="6" name="Рисунок 5" descr="IMG_036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928" y="511851"/>
            <a:ext cx="2208000" cy="1656000"/>
          </a:xfrm>
          <a:prstGeom prst="rect">
            <a:avLst/>
          </a:prstGeom>
        </p:spPr>
      </p:pic>
      <p:pic>
        <p:nvPicPr>
          <p:cNvPr id="7" name="Рисунок 6" descr="IMG_036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21087"/>
            <a:ext cx="2019300" cy="2400097"/>
          </a:xfrm>
          <a:prstGeom prst="rect">
            <a:avLst/>
          </a:prstGeom>
        </p:spPr>
      </p:pic>
      <p:pic>
        <p:nvPicPr>
          <p:cNvPr id="8" name="Рисунок 7" descr="IMG_038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0800" y="228600"/>
            <a:ext cx="2448000" cy="1836000"/>
          </a:xfrm>
          <a:prstGeom prst="rect">
            <a:avLst/>
          </a:prstGeom>
        </p:spPr>
      </p:pic>
      <p:sp>
        <p:nvSpPr>
          <p:cNvPr id="9" name="TextBox 8"/>
          <p:cNvSpPr txBox="1"/>
          <p:nvPr/>
        </p:nvSpPr>
        <p:spPr>
          <a:xfrm>
            <a:off x="3352800" y="2438400"/>
            <a:ext cx="4953000" cy="677108"/>
          </a:xfrm>
          <a:prstGeom prst="rect">
            <a:avLst/>
          </a:prstGeom>
          <a:noFill/>
        </p:spPr>
        <p:txBody>
          <a:bodyPr wrap="square" rtlCol="0">
            <a:spAutoFit/>
          </a:bodyPr>
          <a:lstStyle/>
          <a:p>
            <a:pPr algn="ctr"/>
            <a:r>
              <a:rPr lang="ru-RU" sz="2000" b="1" dirty="0" smtClean="0">
                <a:solidFill>
                  <a:srgbClr val="006600"/>
                </a:solidFill>
              </a:rPr>
              <a:t>Викторина « Угадай и назови!»</a:t>
            </a:r>
          </a:p>
          <a:p>
            <a:pPr algn="ctr"/>
            <a:endParaRPr lang="ru-RU" dirty="0"/>
          </a:p>
        </p:txBody>
      </p:sp>
      <p:sp>
        <p:nvSpPr>
          <p:cNvPr id="10" name="TextBox 9"/>
          <p:cNvSpPr txBox="1"/>
          <p:nvPr/>
        </p:nvSpPr>
        <p:spPr>
          <a:xfrm>
            <a:off x="1763689" y="2747771"/>
            <a:ext cx="7380312" cy="4739759"/>
          </a:xfrm>
          <a:prstGeom prst="rect">
            <a:avLst/>
          </a:prstGeom>
          <a:noFill/>
        </p:spPr>
        <p:txBody>
          <a:bodyPr wrap="square" rtlCol="0">
            <a:spAutoFit/>
          </a:bodyPr>
          <a:lstStyle/>
          <a:p>
            <a:pPr marL="342900" indent="-342900">
              <a:buAutoNum type="arabicPeriod"/>
            </a:pPr>
            <a:r>
              <a:rPr lang="ru-RU" sz="1400" b="1" dirty="0" smtClean="0"/>
              <a:t>Какая птица носит чёрный галстук на жёлтой манишке? ( Синица)</a:t>
            </a:r>
          </a:p>
          <a:p>
            <a:pPr marL="342900" indent="-342900">
              <a:buAutoNum type="arabicPeriod"/>
            </a:pPr>
            <a:r>
              <a:rPr lang="ru-RU" sz="1400" b="1" dirty="0" smtClean="0"/>
              <a:t>Какая птица днём спит, а ночью охотится на мышей? ( Сова, филин)</a:t>
            </a:r>
          </a:p>
          <a:p>
            <a:pPr marL="342900" indent="-342900">
              <a:buAutoNum type="arabicPeriod"/>
            </a:pPr>
            <a:r>
              <a:rPr lang="ru-RU" sz="1400" b="1" dirty="0" smtClean="0"/>
              <a:t>Какую птицу называют санитаром леса? ( Дятел)</a:t>
            </a:r>
          </a:p>
          <a:p>
            <a:pPr marL="342900" indent="-342900">
              <a:buAutoNum type="arabicPeriod"/>
            </a:pPr>
            <a:r>
              <a:rPr lang="ru-RU" sz="1400" b="1" dirty="0" smtClean="0"/>
              <a:t>Болотная птица, стоит на одной ноге, поджав другую. ( Цапля)</a:t>
            </a:r>
          </a:p>
          <a:p>
            <a:pPr marL="342900" indent="-342900">
              <a:buAutoNum type="arabicPeriod"/>
            </a:pPr>
            <a:r>
              <a:rPr lang="ru-RU" sz="1400" b="1" dirty="0" smtClean="0"/>
              <a:t>Какая птица не вьёт своего гнезда? ( Кукушка)</a:t>
            </a:r>
          </a:p>
          <a:p>
            <a:pPr marL="342900" indent="-342900">
              <a:buAutoNum type="arabicPeriod"/>
            </a:pPr>
            <a:r>
              <a:rPr lang="ru-RU" sz="1400" b="1" dirty="0" smtClean="0"/>
              <a:t>Как называется птичий дом? ( Гнездо, дупло)</a:t>
            </a:r>
          </a:p>
          <a:p>
            <a:pPr marL="342900" indent="-342900">
              <a:buAutoNum type="arabicPeriod"/>
            </a:pPr>
            <a:r>
              <a:rPr lang="ru-RU" sz="1400" b="1" dirty="0" smtClean="0"/>
              <a:t>Какая птица не умеет летать, но хорошо плавает, ныряет</a:t>
            </a:r>
          </a:p>
          <a:p>
            <a:pPr marL="342900" indent="-342900"/>
            <a:r>
              <a:rPr lang="ru-RU" sz="1400" b="1" dirty="0" smtClean="0"/>
              <a:t>       и не боится холода? ( Пингвин)</a:t>
            </a:r>
          </a:p>
          <a:p>
            <a:pPr marL="342900" indent="-342900">
              <a:buAutoNum type="arabicPeriod" startAt="8"/>
            </a:pPr>
            <a:r>
              <a:rPr lang="ru-RU" sz="1400" b="1" dirty="0" smtClean="0"/>
              <a:t>Какая крупная птица не умеет летать, но зато хорошо бегает?</a:t>
            </a:r>
          </a:p>
          <a:p>
            <a:pPr marL="342900" indent="-342900"/>
            <a:r>
              <a:rPr lang="ru-RU" sz="1400" b="1" dirty="0" smtClean="0"/>
              <a:t>       ( Страус)</a:t>
            </a:r>
          </a:p>
          <a:p>
            <a:pPr marL="342900" indent="-342900">
              <a:buAutoNum type="arabicPeriod" startAt="9"/>
            </a:pPr>
            <a:r>
              <a:rPr lang="ru-RU" sz="1400" b="1" dirty="0" smtClean="0"/>
              <a:t>Кого из птиц называют воровкой? ( Сороку)</a:t>
            </a:r>
          </a:p>
          <a:p>
            <a:pPr marL="342900" indent="-342900">
              <a:buAutoNum type="arabicPeriod" startAt="9"/>
            </a:pPr>
            <a:r>
              <a:rPr lang="ru-RU" sz="1400" b="1" dirty="0" smtClean="0"/>
              <a:t>Как называют дом для птиц, сделанный человеком?  ( Скворечник)</a:t>
            </a:r>
          </a:p>
          <a:p>
            <a:pPr marL="342900" indent="-342900">
              <a:buAutoNum type="arabicPeriod" startAt="9"/>
            </a:pPr>
            <a:r>
              <a:rPr lang="ru-RU" sz="1400" b="1" dirty="0" smtClean="0"/>
              <a:t>Кто выводит птенцов зимой? ( Снегирь, а в конце февраля и клёст)</a:t>
            </a:r>
          </a:p>
          <a:p>
            <a:pPr marL="342900" indent="-342900">
              <a:buAutoNum type="arabicPeriod" startAt="9"/>
            </a:pPr>
            <a:r>
              <a:rPr lang="ru-RU" sz="1400" b="1" dirty="0" smtClean="0"/>
              <a:t>Птица, неуклюжая на берегу и красавица на воде? ( Лебедь)</a:t>
            </a:r>
          </a:p>
          <a:p>
            <a:pPr marL="342900" lvl="3" indent="-342900"/>
            <a:r>
              <a:rPr lang="ru-RU" sz="1400" b="1" dirty="0" smtClean="0"/>
              <a:t>13.  Какая птица бывает почтовой?  ( Голубь)</a:t>
            </a:r>
          </a:p>
          <a:p>
            <a:pPr marL="342900" indent="-342900">
              <a:buAutoNum type="arabicPeriod" startAt="9"/>
            </a:pPr>
            <a:endParaRPr lang="ru-RU" dirty="0" smtClean="0"/>
          </a:p>
          <a:p>
            <a:endParaRPr lang="ru-RU" dirty="0"/>
          </a:p>
        </p:txBody>
      </p:sp>
    </p:spTree>
    <p:extLst>
      <p:ext uri="{BB962C8B-B14F-4D97-AF65-F5344CB8AC3E}">
        <p14:creationId xmlns:p14="http://schemas.microsoft.com/office/powerpoint/2010/main" val="314607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MP900433113.JPG"/>
          <p:cNvPicPr>
            <a:picLocks noChangeAspect="1" noChangeArrowheads="1"/>
          </p:cNvPicPr>
          <p:nvPr/>
        </p:nvPicPr>
        <p:blipFill>
          <a:blip r:embed="rId2"/>
          <a:srcRect/>
          <a:stretch>
            <a:fillRect/>
          </a:stretch>
        </p:blipFill>
        <p:spPr bwMode="auto">
          <a:xfrm>
            <a:off x="0" y="0"/>
            <a:ext cx="9144000" cy="7010399"/>
          </a:xfrm>
          <a:prstGeom prst="rect">
            <a:avLst/>
          </a:prstGeom>
          <a:noFill/>
        </p:spPr>
      </p:pic>
      <p:sp>
        <p:nvSpPr>
          <p:cNvPr id="3" name="TextBox 2"/>
          <p:cNvSpPr txBox="1"/>
          <p:nvPr/>
        </p:nvSpPr>
        <p:spPr>
          <a:xfrm>
            <a:off x="1" y="0"/>
            <a:ext cx="9144000" cy="461665"/>
          </a:xfrm>
          <a:prstGeom prst="rect">
            <a:avLst/>
          </a:prstGeom>
          <a:noFill/>
        </p:spPr>
        <p:txBody>
          <a:bodyPr wrap="square" rtlCol="0">
            <a:spAutoFit/>
          </a:bodyPr>
          <a:lstStyle/>
          <a:p>
            <a:pPr algn="ctr"/>
            <a:r>
              <a:rPr lang="ru-RU" sz="2400" b="1" dirty="0" smtClean="0">
                <a:solidFill>
                  <a:srgbClr val="FF0066"/>
                </a:solidFill>
              </a:rPr>
              <a:t>Добро пожаловать на Родину!</a:t>
            </a:r>
            <a:endParaRPr lang="ru-RU" sz="2400" b="1" dirty="0">
              <a:solidFill>
                <a:srgbClr val="FF0066"/>
              </a:solidFill>
            </a:endParaRPr>
          </a:p>
        </p:txBody>
      </p:sp>
      <p:pic>
        <p:nvPicPr>
          <p:cNvPr id="5" name="Рисунок 4" descr="утка.jpeg"/>
          <p:cNvPicPr>
            <a:picLocks noChangeAspect="1"/>
          </p:cNvPicPr>
          <p:nvPr/>
        </p:nvPicPr>
        <p:blipFill>
          <a:blip r:embed="rId3"/>
          <a:stretch>
            <a:fillRect/>
          </a:stretch>
        </p:blipFill>
        <p:spPr>
          <a:xfrm>
            <a:off x="228600" y="215400"/>
            <a:ext cx="1620000" cy="1080000"/>
          </a:xfrm>
          <a:prstGeom prst="rect">
            <a:avLst/>
          </a:prstGeom>
        </p:spPr>
      </p:pic>
      <p:sp>
        <p:nvSpPr>
          <p:cNvPr id="6" name="TextBox 5"/>
          <p:cNvSpPr txBox="1"/>
          <p:nvPr/>
        </p:nvSpPr>
        <p:spPr>
          <a:xfrm>
            <a:off x="228600" y="1295400"/>
            <a:ext cx="8077200" cy="1169551"/>
          </a:xfrm>
          <a:prstGeom prst="rect">
            <a:avLst/>
          </a:prstGeom>
          <a:noFill/>
        </p:spPr>
        <p:txBody>
          <a:bodyPr wrap="square" rtlCol="0">
            <a:spAutoFit/>
          </a:bodyPr>
          <a:lstStyle/>
          <a:p>
            <a:r>
              <a:rPr lang="ru-RU" sz="1400" b="1" dirty="0" smtClean="0"/>
              <a:t>Здравствуй, Весна!</a:t>
            </a:r>
          </a:p>
          <a:p>
            <a:r>
              <a:rPr lang="ru-RU" sz="1400" b="1" dirty="0" smtClean="0"/>
              <a:t>Здравствуй, птичка – невеличка!</a:t>
            </a:r>
          </a:p>
          <a:p>
            <a:r>
              <a:rPr lang="ru-RU" sz="1400" b="1" dirty="0" smtClean="0"/>
              <a:t>Здравствуй, добрая Синичка!</a:t>
            </a:r>
          </a:p>
          <a:p>
            <a:r>
              <a:rPr lang="ru-RU" sz="1400" b="1" dirty="0" smtClean="0"/>
              <a:t>Здравствуй, Дятел наш приятель!</a:t>
            </a:r>
          </a:p>
          <a:p>
            <a:r>
              <a:rPr lang="ru-RU" sz="1400" b="1" dirty="0" smtClean="0"/>
              <a:t>Здравствуй, Голубь и Снегирь!</a:t>
            </a:r>
            <a:endParaRPr lang="ru-RU" sz="1400" b="1" dirty="0"/>
          </a:p>
        </p:txBody>
      </p:sp>
      <p:sp>
        <p:nvSpPr>
          <p:cNvPr id="8" name="TextBox 7"/>
          <p:cNvSpPr txBox="1"/>
          <p:nvPr/>
        </p:nvSpPr>
        <p:spPr>
          <a:xfrm>
            <a:off x="1" y="320925"/>
            <a:ext cx="8915400" cy="584775"/>
          </a:xfrm>
          <a:prstGeom prst="rect">
            <a:avLst/>
          </a:prstGeom>
          <a:noFill/>
        </p:spPr>
        <p:txBody>
          <a:bodyPr wrap="square" rtlCol="0">
            <a:spAutoFit/>
          </a:bodyPr>
          <a:lstStyle/>
          <a:p>
            <a:pPr algn="ctr"/>
            <a:r>
              <a:rPr lang="ru-RU" sz="1600" b="1" dirty="0" smtClean="0">
                <a:solidFill>
                  <a:srgbClr val="FFFF00"/>
                </a:solidFill>
              </a:rPr>
              <a:t>Расскажите, птицы, где вы побывали?</a:t>
            </a:r>
          </a:p>
          <a:p>
            <a:pPr algn="ctr"/>
            <a:r>
              <a:rPr lang="ru-RU" sz="1600" b="1" dirty="0" smtClean="0">
                <a:solidFill>
                  <a:srgbClr val="FFFF00"/>
                </a:solidFill>
              </a:rPr>
              <a:t>Расскажите, птицы, что вы повидали?</a:t>
            </a:r>
            <a:endParaRPr lang="ru-RU" sz="1600" b="1" dirty="0">
              <a:solidFill>
                <a:srgbClr val="FFFF00"/>
              </a:solidFill>
            </a:endParaRPr>
          </a:p>
        </p:txBody>
      </p:sp>
      <p:pic>
        <p:nvPicPr>
          <p:cNvPr id="9" name="Рисунок 8" descr="1976766889_547727867_182749833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2438400"/>
            <a:ext cx="1105781" cy="1081682"/>
          </a:xfrm>
          <a:prstGeom prst="rect">
            <a:avLst/>
          </a:prstGeom>
        </p:spPr>
      </p:pic>
      <p:sp>
        <p:nvSpPr>
          <p:cNvPr id="10" name="TextBox 9"/>
          <p:cNvSpPr txBox="1"/>
          <p:nvPr/>
        </p:nvSpPr>
        <p:spPr>
          <a:xfrm>
            <a:off x="1524000" y="2514600"/>
            <a:ext cx="3196857" cy="954107"/>
          </a:xfrm>
          <a:prstGeom prst="rect">
            <a:avLst/>
          </a:prstGeom>
          <a:noFill/>
        </p:spPr>
        <p:txBody>
          <a:bodyPr wrap="square" rtlCol="0">
            <a:spAutoFit/>
          </a:bodyPr>
          <a:lstStyle/>
          <a:p>
            <a:r>
              <a:rPr lang="ru-RU" sz="1400" b="1" dirty="0" smtClean="0"/>
              <a:t>В жарких странах</a:t>
            </a:r>
          </a:p>
          <a:p>
            <a:r>
              <a:rPr lang="ru-RU" sz="1400" b="1" dirty="0" smtClean="0"/>
              <a:t>Жаркое лето.</a:t>
            </a:r>
          </a:p>
          <a:p>
            <a:r>
              <a:rPr lang="ru-RU" sz="1400" b="1" dirty="0" smtClean="0"/>
              <a:t>Ни зимы, ни снега</a:t>
            </a:r>
          </a:p>
          <a:p>
            <a:r>
              <a:rPr lang="ru-RU" sz="1400" b="1" dirty="0" smtClean="0"/>
              <a:t>Там нету.</a:t>
            </a:r>
            <a:endParaRPr lang="ru-RU" sz="1400" b="1" dirty="0"/>
          </a:p>
        </p:txBody>
      </p:sp>
      <p:pic>
        <p:nvPicPr>
          <p:cNvPr id="11" name="Рисунок 10" descr="466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3810000"/>
            <a:ext cx="1488000" cy="1116000"/>
          </a:xfrm>
          <a:prstGeom prst="rect">
            <a:avLst/>
          </a:prstGeom>
        </p:spPr>
      </p:pic>
      <p:sp>
        <p:nvSpPr>
          <p:cNvPr id="12" name="TextBox 11"/>
          <p:cNvSpPr txBox="1"/>
          <p:nvPr/>
        </p:nvSpPr>
        <p:spPr>
          <a:xfrm>
            <a:off x="1787674" y="3520082"/>
            <a:ext cx="2590800" cy="954107"/>
          </a:xfrm>
          <a:prstGeom prst="rect">
            <a:avLst/>
          </a:prstGeom>
          <a:noFill/>
        </p:spPr>
        <p:txBody>
          <a:bodyPr wrap="square" rtlCol="0">
            <a:spAutoFit/>
          </a:bodyPr>
          <a:lstStyle/>
          <a:p>
            <a:r>
              <a:rPr lang="ru-RU" sz="1400" b="1" dirty="0" smtClean="0"/>
              <a:t>Бродят там слоны – великаны,</a:t>
            </a:r>
          </a:p>
          <a:p>
            <a:r>
              <a:rPr lang="ru-RU" sz="1400" b="1" dirty="0" smtClean="0"/>
              <a:t>Целый день кричат обезьяны.</a:t>
            </a:r>
          </a:p>
          <a:p>
            <a:r>
              <a:rPr lang="ru-RU" sz="1400" b="1" dirty="0" smtClean="0"/>
              <a:t>Там растут деревья – лианы,</a:t>
            </a:r>
          </a:p>
          <a:p>
            <a:r>
              <a:rPr lang="ru-RU" sz="1400" b="1" dirty="0" smtClean="0"/>
              <a:t>Там висят на пальмах бананы.</a:t>
            </a:r>
            <a:endParaRPr lang="ru-RU" sz="1400" b="1" dirty="0"/>
          </a:p>
        </p:txBody>
      </p:sp>
      <p:sp>
        <p:nvSpPr>
          <p:cNvPr id="14" name="TextBox 13"/>
          <p:cNvSpPr txBox="1"/>
          <p:nvPr/>
        </p:nvSpPr>
        <p:spPr>
          <a:xfrm>
            <a:off x="304800" y="5267384"/>
            <a:ext cx="4388276" cy="1015663"/>
          </a:xfrm>
          <a:prstGeom prst="rect">
            <a:avLst/>
          </a:prstGeom>
          <a:noFill/>
        </p:spPr>
        <p:txBody>
          <a:bodyPr wrap="square" rtlCol="0">
            <a:spAutoFit/>
          </a:bodyPr>
          <a:lstStyle/>
          <a:p>
            <a:r>
              <a:rPr lang="ru-RU" sz="1400" b="1" dirty="0" smtClean="0"/>
              <a:t>Хорошо вы жили вдалеке от дома?</a:t>
            </a:r>
          </a:p>
          <a:p>
            <a:r>
              <a:rPr lang="ru-RU" sz="1400" b="1" dirty="0" smtClean="0"/>
              <a:t>С кем вы там дружили в странах незнакомых?</a:t>
            </a:r>
          </a:p>
          <a:p>
            <a:endParaRPr lang="ru-RU" dirty="0"/>
          </a:p>
        </p:txBody>
      </p:sp>
      <p:pic>
        <p:nvPicPr>
          <p:cNvPr id="15" name="Рисунок 14" descr="скворец.jpeg"/>
          <p:cNvPicPr>
            <a:picLocks noChangeAspect="1"/>
          </p:cNvPicPr>
          <p:nvPr/>
        </p:nvPicPr>
        <p:blipFill>
          <a:blip r:embed="rId6"/>
          <a:stretch>
            <a:fillRect/>
          </a:stretch>
        </p:blipFill>
        <p:spPr>
          <a:xfrm>
            <a:off x="152400" y="6063130"/>
            <a:ext cx="1476000" cy="797853"/>
          </a:xfrm>
          <a:prstGeom prst="rect">
            <a:avLst/>
          </a:prstGeom>
        </p:spPr>
      </p:pic>
      <p:sp>
        <p:nvSpPr>
          <p:cNvPr id="16" name="TextBox 15"/>
          <p:cNvSpPr txBox="1"/>
          <p:nvPr/>
        </p:nvSpPr>
        <p:spPr>
          <a:xfrm>
            <a:off x="1752600" y="5775215"/>
            <a:ext cx="6518846" cy="1384995"/>
          </a:xfrm>
          <a:prstGeom prst="rect">
            <a:avLst/>
          </a:prstGeom>
          <a:noFill/>
        </p:spPr>
        <p:txBody>
          <a:bodyPr wrap="square" rtlCol="0">
            <a:spAutoFit/>
          </a:bodyPr>
          <a:lstStyle/>
          <a:p>
            <a:r>
              <a:rPr lang="ru-RU" sz="1600" b="1" dirty="0" smtClean="0"/>
              <a:t>Мы скучали по деревне,</a:t>
            </a:r>
          </a:p>
          <a:p>
            <a:r>
              <a:rPr lang="ru-RU" sz="1600" b="1" dirty="0" smtClean="0"/>
              <a:t>По звенящему ручью,</a:t>
            </a:r>
          </a:p>
          <a:p>
            <a:r>
              <a:rPr lang="ru-RU" sz="1600" b="1" dirty="0" smtClean="0"/>
              <a:t>По скворечне, по деревьям,</a:t>
            </a:r>
          </a:p>
          <a:p>
            <a:r>
              <a:rPr lang="ru-RU" sz="1600" b="1" dirty="0" smtClean="0"/>
              <a:t>По соседу – воробью</a:t>
            </a:r>
            <a:r>
              <a:rPr lang="ru-RU" b="1" dirty="0" smtClean="0"/>
              <a:t>.</a:t>
            </a:r>
          </a:p>
          <a:p>
            <a:endParaRPr lang="ru-RU" dirty="0"/>
          </a:p>
        </p:txBody>
      </p:sp>
      <p:pic>
        <p:nvPicPr>
          <p:cNvPr id="17" name="Рисунок 16" descr="IMG_036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10400" y="304800"/>
            <a:ext cx="1440000" cy="1080000"/>
          </a:xfrm>
          <a:prstGeom prst="rect">
            <a:avLst/>
          </a:prstGeom>
        </p:spPr>
      </p:pic>
      <p:sp>
        <p:nvSpPr>
          <p:cNvPr id="19" name="TextBox 18"/>
          <p:cNvSpPr txBox="1"/>
          <p:nvPr/>
        </p:nvSpPr>
        <p:spPr>
          <a:xfrm>
            <a:off x="4952999" y="1524000"/>
            <a:ext cx="2712335" cy="369332"/>
          </a:xfrm>
          <a:prstGeom prst="rect">
            <a:avLst/>
          </a:prstGeom>
          <a:noFill/>
        </p:spPr>
        <p:txBody>
          <a:bodyPr wrap="square" rtlCol="0">
            <a:spAutoFit/>
          </a:bodyPr>
          <a:lstStyle/>
          <a:p>
            <a:pPr algn="ctr"/>
            <a:r>
              <a:rPr lang="ru-RU" b="1" dirty="0" smtClean="0">
                <a:solidFill>
                  <a:srgbClr val="006600"/>
                </a:solidFill>
              </a:rPr>
              <a:t>Игра-фантазия</a:t>
            </a:r>
          </a:p>
        </p:txBody>
      </p:sp>
      <p:sp>
        <p:nvSpPr>
          <p:cNvPr id="20" name="TextBox 19"/>
          <p:cNvSpPr txBox="1"/>
          <p:nvPr/>
        </p:nvSpPr>
        <p:spPr>
          <a:xfrm>
            <a:off x="4781550" y="1256526"/>
            <a:ext cx="4267200" cy="646331"/>
          </a:xfrm>
          <a:prstGeom prst="rect">
            <a:avLst/>
          </a:prstGeom>
          <a:noFill/>
        </p:spPr>
        <p:txBody>
          <a:bodyPr wrap="square" rtlCol="0">
            <a:spAutoFit/>
          </a:bodyPr>
          <a:lstStyle/>
          <a:p>
            <a:r>
              <a:rPr lang="ru-RU" b="1" dirty="0" smtClean="0">
                <a:solidFill>
                  <a:srgbClr val="FF0066"/>
                </a:solidFill>
              </a:rPr>
              <a:t>« Перевирание сказки»</a:t>
            </a:r>
          </a:p>
          <a:p>
            <a:r>
              <a:rPr lang="ru-RU" dirty="0" smtClean="0"/>
              <a:t>  </a:t>
            </a:r>
            <a:endParaRPr lang="ru-RU" dirty="0"/>
          </a:p>
        </p:txBody>
      </p:sp>
      <p:sp>
        <p:nvSpPr>
          <p:cNvPr id="21" name="TextBox 20"/>
          <p:cNvSpPr txBox="1"/>
          <p:nvPr/>
        </p:nvSpPr>
        <p:spPr>
          <a:xfrm>
            <a:off x="4800601" y="1981200"/>
            <a:ext cx="4343400" cy="4031873"/>
          </a:xfrm>
          <a:prstGeom prst="rect">
            <a:avLst/>
          </a:prstGeom>
          <a:noFill/>
        </p:spPr>
        <p:txBody>
          <a:bodyPr wrap="square" rtlCol="0">
            <a:spAutoFit/>
          </a:bodyPr>
          <a:lstStyle/>
          <a:p>
            <a:r>
              <a:rPr lang="ru-RU" b="1" dirty="0" smtClean="0"/>
              <a:t>-</a:t>
            </a:r>
            <a:r>
              <a:rPr lang="ru-RU" sz="1400" b="1" dirty="0" smtClean="0"/>
              <a:t>Послушайте сказку известную вам с самого детства, а называется она  « Курочка      Пеструшка».</a:t>
            </a:r>
            <a:endParaRPr lang="ru-RU" sz="1400" b="1" dirty="0" smtClean="0">
              <a:solidFill>
                <a:schemeClr val="bg1"/>
              </a:solidFill>
            </a:endParaRPr>
          </a:p>
          <a:p>
            <a:pPr>
              <a:buFontTx/>
              <a:buChar char="-"/>
            </a:pPr>
            <a:r>
              <a:rPr lang="ru-RU" sz="1400" b="1" dirty="0" smtClean="0"/>
              <a:t>Жили – были папа и мама.</a:t>
            </a:r>
            <a:endParaRPr lang="ru-RU" sz="1400" b="1" dirty="0" smtClean="0">
              <a:solidFill>
                <a:schemeClr val="bg1"/>
              </a:solidFill>
            </a:endParaRPr>
          </a:p>
          <a:p>
            <a:pPr>
              <a:buFontTx/>
              <a:buChar char="-"/>
            </a:pPr>
            <a:r>
              <a:rPr lang="ru-RU" sz="1400" b="1" dirty="0" smtClean="0"/>
              <a:t>И была у них утка Пеструшка.</a:t>
            </a:r>
            <a:endParaRPr lang="ru-RU" sz="1400" b="1" dirty="0" smtClean="0">
              <a:solidFill>
                <a:schemeClr val="bg1"/>
              </a:solidFill>
            </a:endParaRPr>
          </a:p>
          <a:p>
            <a:pPr>
              <a:buFontTx/>
              <a:buChar char="-"/>
            </a:pPr>
            <a:r>
              <a:rPr lang="ru-RU" sz="1400" b="1" dirty="0" smtClean="0"/>
              <a:t>Снесла курочка цыплёнка.</a:t>
            </a:r>
            <a:endParaRPr lang="ru-RU" sz="1400" b="1" dirty="0" smtClean="0">
              <a:solidFill>
                <a:schemeClr val="bg1"/>
              </a:solidFill>
            </a:endParaRPr>
          </a:p>
          <a:p>
            <a:pPr>
              <a:buFontTx/>
              <a:buChar char="-"/>
            </a:pPr>
            <a:r>
              <a:rPr lang="ru-RU" sz="1400" b="1" dirty="0" smtClean="0"/>
              <a:t>Не простое, а деревянное.</a:t>
            </a:r>
            <a:endParaRPr lang="ru-RU" sz="1400" b="1" dirty="0" smtClean="0">
              <a:solidFill>
                <a:schemeClr val="bg1"/>
              </a:solidFill>
            </a:endParaRPr>
          </a:p>
          <a:p>
            <a:pPr>
              <a:buFontTx/>
              <a:buChar char="-"/>
            </a:pPr>
            <a:r>
              <a:rPr lang="ru-RU" sz="1400" b="1" dirty="0" smtClean="0"/>
              <a:t>Молодцы, эту сказку вы знаете. А теперь сказка посложнее.</a:t>
            </a:r>
          </a:p>
          <a:p>
            <a:r>
              <a:rPr lang="ru-RU" sz="1400" b="1" dirty="0" smtClean="0"/>
              <a:t> Называется она « Лиса и аист».</a:t>
            </a:r>
            <a:endParaRPr lang="ru-RU" sz="1400" b="1" dirty="0" smtClean="0">
              <a:solidFill>
                <a:schemeClr val="bg1"/>
              </a:solidFill>
            </a:endParaRPr>
          </a:p>
          <a:p>
            <a:pPr>
              <a:buFontTx/>
              <a:buChar char="-"/>
            </a:pPr>
            <a:r>
              <a:rPr lang="ru-RU" sz="1400" b="1" dirty="0" smtClean="0"/>
              <a:t>Слушайте внимательно. Лиса и павлин подружились.</a:t>
            </a:r>
            <a:endParaRPr lang="ru-RU" sz="1400" b="1" dirty="0" smtClean="0">
              <a:solidFill>
                <a:schemeClr val="bg1"/>
              </a:solidFill>
            </a:endParaRPr>
          </a:p>
          <a:p>
            <a:pPr>
              <a:buFontTx/>
              <a:buChar char="-"/>
            </a:pPr>
            <a:r>
              <a:rPr lang="ru-RU" sz="1400" b="1" dirty="0" smtClean="0"/>
              <a:t>Вот вздумала лиса угостить журавля и пошла звать его в кафе.</a:t>
            </a:r>
            <a:endParaRPr lang="ru-RU" sz="1400" b="1" dirty="0" smtClean="0">
              <a:solidFill>
                <a:schemeClr val="bg1"/>
              </a:solidFill>
            </a:endParaRPr>
          </a:p>
          <a:p>
            <a:pPr>
              <a:buFontTx/>
              <a:buChar char="-"/>
            </a:pPr>
            <a:r>
              <a:rPr lang="ru-RU" sz="1400" b="1" dirty="0" smtClean="0"/>
              <a:t>Пошёл журавль в гости. А лиса нажарила картошки.</a:t>
            </a:r>
            <a:endParaRPr lang="ru-RU" sz="1400" b="1" dirty="0" smtClean="0">
              <a:solidFill>
                <a:schemeClr val="bg1"/>
              </a:solidFill>
            </a:endParaRPr>
          </a:p>
          <a:p>
            <a:pPr>
              <a:buFontTx/>
              <a:buChar char="-"/>
            </a:pPr>
            <a:r>
              <a:rPr lang="ru-RU" sz="1400" b="1" dirty="0" smtClean="0"/>
              <a:t>И размазала по стол</a:t>
            </a:r>
            <a:endParaRPr lang="ru-RU" sz="1400" b="1" dirty="0" smtClean="0">
              <a:solidFill>
                <a:schemeClr val="bg1"/>
              </a:solidFill>
            </a:endParaRPr>
          </a:p>
          <a:p>
            <a:r>
              <a:rPr lang="ru-RU" sz="1400" b="1" dirty="0" smtClean="0"/>
              <a:t>- Молодцы, и с этой сказкой вы справились.</a:t>
            </a:r>
          </a:p>
          <a:p>
            <a:endParaRPr lang="ru-RU" sz="1400" b="1" dirty="0" smtClean="0"/>
          </a:p>
          <a:p>
            <a:endParaRPr lang="ru-RU" sz="1400" dirty="0"/>
          </a:p>
        </p:txBody>
      </p:sp>
      <p:pic>
        <p:nvPicPr>
          <p:cNvPr id="23" name="Рисунок 22" descr="75607386_2642543_1642_Lis_Jurav.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0" y="5562600"/>
            <a:ext cx="1614671" cy="1295400"/>
          </a:xfrm>
          <a:prstGeom prst="rect">
            <a:avLst/>
          </a:prstGeom>
        </p:spPr>
      </p:pic>
    </p:spTree>
    <p:extLst>
      <p:ext uri="{BB962C8B-B14F-4D97-AF65-F5344CB8AC3E}">
        <p14:creationId xmlns:p14="http://schemas.microsoft.com/office/powerpoint/2010/main" val="393374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MP900433113.JPG"/>
          <p:cNvPicPr>
            <a:picLocks noChangeAspect="1" noChangeArrowheads="1"/>
          </p:cNvPicPr>
          <p:nvPr/>
        </p:nvPicPr>
        <p:blipFill>
          <a:blip r:embed="rId2"/>
          <a:srcRect/>
          <a:stretch>
            <a:fillRect/>
          </a:stretch>
        </p:blipFill>
        <p:spPr bwMode="auto">
          <a:xfrm>
            <a:off x="0" y="0"/>
            <a:ext cx="10058400" cy="7391400"/>
          </a:xfrm>
          <a:prstGeom prst="rect">
            <a:avLst/>
          </a:prstGeom>
          <a:noFill/>
        </p:spPr>
      </p:pic>
      <p:sp>
        <p:nvSpPr>
          <p:cNvPr id="3" name="TextBox 2"/>
          <p:cNvSpPr txBox="1"/>
          <p:nvPr/>
        </p:nvSpPr>
        <p:spPr>
          <a:xfrm>
            <a:off x="609600" y="0"/>
            <a:ext cx="7667676" cy="584775"/>
          </a:xfrm>
          <a:prstGeom prst="rect">
            <a:avLst/>
          </a:prstGeom>
          <a:noFill/>
        </p:spPr>
        <p:txBody>
          <a:bodyPr wrap="square" rtlCol="0">
            <a:spAutoFit/>
          </a:bodyPr>
          <a:lstStyle/>
          <a:p>
            <a:pPr algn="ctr"/>
            <a:r>
              <a:rPr lang="ru-RU" sz="3200" b="1" dirty="0" smtClean="0">
                <a:solidFill>
                  <a:srgbClr val="FFFF00"/>
                </a:solidFill>
              </a:rPr>
              <a:t>Закончился дождик и побежали ручейки.</a:t>
            </a:r>
            <a:endParaRPr lang="ru-RU" sz="3200" b="1" dirty="0">
              <a:solidFill>
                <a:srgbClr val="FFFF00"/>
              </a:solidFill>
            </a:endParaRPr>
          </a:p>
        </p:txBody>
      </p:sp>
      <p:sp>
        <p:nvSpPr>
          <p:cNvPr id="4" name="TextBox 3"/>
          <p:cNvSpPr txBox="1"/>
          <p:nvPr/>
        </p:nvSpPr>
        <p:spPr>
          <a:xfrm>
            <a:off x="539551" y="966893"/>
            <a:ext cx="7128793" cy="707886"/>
          </a:xfrm>
          <a:prstGeom prst="rect">
            <a:avLst/>
          </a:prstGeom>
          <a:noFill/>
        </p:spPr>
        <p:txBody>
          <a:bodyPr wrap="square" rtlCol="0">
            <a:spAutoFit/>
          </a:bodyPr>
          <a:lstStyle/>
          <a:p>
            <a:pPr algn="ctr"/>
            <a:r>
              <a:rPr lang="ru-RU" sz="3200" b="1" dirty="0" smtClean="0">
                <a:solidFill>
                  <a:srgbClr val="FF0066"/>
                </a:solidFill>
              </a:rPr>
              <a:t>Игра – хоровод « Ручеёк</a:t>
            </a:r>
            <a:r>
              <a:rPr lang="ru-RU" sz="4000" b="1" dirty="0" smtClean="0">
                <a:solidFill>
                  <a:srgbClr val="FF0066"/>
                </a:solidFill>
              </a:rPr>
              <a:t>»</a:t>
            </a:r>
            <a:endParaRPr lang="ru-RU" sz="4000" b="1" dirty="0">
              <a:solidFill>
                <a:srgbClr val="FF0066"/>
              </a:solidFill>
            </a:endParaRPr>
          </a:p>
        </p:txBody>
      </p:sp>
      <p:sp>
        <p:nvSpPr>
          <p:cNvPr id="6" name="TextBox 5"/>
          <p:cNvSpPr txBox="1"/>
          <p:nvPr/>
        </p:nvSpPr>
        <p:spPr>
          <a:xfrm>
            <a:off x="1752600" y="1676400"/>
            <a:ext cx="5638531" cy="369332"/>
          </a:xfrm>
          <a:prstGeom prst="rect">
            <a:avLst/>
          </a:prstGeom>
          <a:noFill/>
        </p:spPr>
        <p:txBody>
          <a:bodyPr wrap="square" rtlCol="0">
            <a:spAutoFit/>
          </a:bodyPr>
          <a:lstStyle/>
          <a:p>
            <a:r>
              <a:rPr lang="ru-RU" b="1" dirty="0" smtClean="0"/>
              <a:t>Песня «Ручеёк» слова Л. </a:t>
            </a:r>
            <a:r>
              <a:rPr lang="ru-RU" b="1" dirty="0" err="1" smtClean="0"/>
              <a:t>Чадовой</a:t>
            </a:r>
            <a:r>
              <a:rPr lang="ru-RU" b="1" dirty="0" smtClean="0"/>
              <a:t>, музыка Т. Лунёвой.</a:t>
            </a:r>
            <a:endParaRPr lang="ru-RU" b="1" dirty="0"/>
          </a:p>
        </p:txBody>
      </p:sp>
      <p:sp>
        <p:nvSpPr>
          <p:cNvPr id="7" name="TextBox 6"/>
          <p:cNvSpPr txBox="1"/>
          <p:nvPr/>
        </p:nvSpPr>
        <p:spPr>
          <a:xfrm>
            <a:off x="0" y="2204864"/>
            <a:ext cx="9448800" cy="1200329"/>
          </a:xfrm>
          <a:prstGeom prst="rect">
            <a:avLst/>
          </a:prstGeom>
          <a:noFill/>
        </p:spPr>
        <p:txBody>
          <a:bodyPr wrap="square" rtlCol="0">
            <a:spAutoFit/>
          </a:bodyPr>
          <a:lstStyle/>
          <a:p>
            <a:r>
              <a:rPr lang="ru-RU" b="1" u="sng" dirty="0" smtClean="0"/>
              <a:t>Описание:</a:t>
            </a:r>
            <a:r>
              <a:rPr lang="ru-RU" b="1" dirty="0" smtClean="0"/>
              <a:t> На первый куплет дети водят хоровод. Весна в кругу идёт им навстречу, держа перед собой « ручеёк». На второй куплет дети делают движения в соответствии с текстом, а  Весна выбирает одного ребёнка на роль Ручейка. На проигрыш дети хлопают, а Весна и Ручеёк танцуют по желанию. Дети-гости присоединяются к игре.</a:t>
            </a:r>
            <a:endParaRPr lang="ru-RU" b="1" dirty="0"/>
          </a:p>
        </p:txBody>
      </p:sp>
      <p:sp>
        <p:nvSpPr>
          <p:cNvPr id="9" name="TextBox 8"/>
          <p:cNvSpPr txBox="1"/>
          <p:nvPr/>
        </p:nvSpPr>
        <p:spPr>
          <a:xfrm>
            <a:off x="257127" y="3922931"/>
            <a:ext cx="8934546" cy="646331"/>
          </a:xfrm>
          <a:prstGeom prst="rect">
            <a:avLst/>
          </a:prstGeom>
          <a:noFill/>
        </p:spPr>
        <p:txBody>
          <a:bodyPr wrap="square" numCol="1" rtlCol="0">
            <a:spAutoFit/>
          </a:bodyPr>
          <a:lstStyle/>
          <a:p>
            <a:pPr marL="342900" indent="-342900">
              <a:buAutoNum type="arabicPeriod"/>
            </a:pPr>
            <a:r>
              <a:rPr lang="ru-RU" b="1" dirty="0" smtClean="0">
                <a:solidFill>
                  <a:srgbClr val="006600"/>
                </a:solidFill>
              </a:rPr>
              <a:t>Ручеёк, ручеёк мы тебя встречаем         2. Ручеёк, ручеёк попляши-ка с нами,</a:t>
            </a:r>
          </a:p>
          <a:p>
            <a:pPr marL="342900" indent="-342900"/>
            <a:r>
              <a:rPr lang="ru-RU" b="1" dirty="0" smtClean="0">
                <a:solidFill>
                  <a:srgbClr val="006600"/>
                </a:solidFill>
              </a:rPr>
              <a:t>       Ручеёк, ручеёк в гости приглашаем.           Мы в ладоши хлопаем топаем ногами.</a:t>
            </a:r>
            <a:endParaRPr lang="ru-RU" b="1" dirty="0">
              <a:solidFill>
                <a:srgbClr val="006600"/>
              </a:solidFill>
            </a:endParaRPr>
          </a:p>
        </p:txBody>
      </p:sp>
      <p:pic>
        <p:nvPicPr>
          <p:cNvPr id="10" name="Рисунок 9" descr="87b855ba784f.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501" y="159159"/>
            <a:ext cx="2289124" cy="1615467"/>
          </a:xfrm>
          <a:prstGeom prst="rect">
            <a:avLst/>
          </a:prstGeom>
        </p:spPr>
      </p:pic>
      <p:pic>
        <p:nvPicPr>
          <p:cNvPr id="12" name="Рисунок 11" descr="IMG_037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952" y="4941168"/>
            <a:ext cx="2880000" cy="2160000"/>
          </a:xfrm>
          <a:prstGeom prst="rect">
            <a:avLst/>
          </a:prstGeom>
        </p:spPr>
      </p:pic>
    </p:spTree>
    <p:extLst>
      <p:ext uri="{BB962C8B-B14F-4D97-AF65-F5344CB8AC3E}">
        <p14:creationId xmlns:p14="http://schemas.microsoft.com/office/powerpoint/2010/main" val="210460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Рабочий стол\Весна-------\0012-012-9.-Kakaja-ptitsa-priletaet-v-nashi-kraja-pervoj.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16632"/>
            <a:ext cx="7668344"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6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extLst>
              <p:ext uri="{D42A27DB-BD31-4B8C-83A1-F6EECF244321}">
                <p14:modId xmlns:p14="http://schemas.microsoft.com/office/powerpoint/2010/main" val="2543956574"/>
              </p:ext>
            </p:extLst>
          </p:nvPr>
        </p:nvGraphicFramePr>
        <p:xfrm>
          <a:off x="179388" y="981075"/>
          <a:ext cx="8640761" cy="4265649"/>
        </p:xfrm>
        <a:graphic>
          <a:graphicData uri="http://schemas.openxmlformats.org/drawingml/2006/table">
            <a:tbl>
              <a:tblPr/>
              <a:tblGrid>
                <a:gridCol w="2891937"/>
                <a:gridCol w="725936"/>
                <a:gridCol w="724102"/>
                <a:gridCol w="725936"/>
                <a:gridCol w="656276"/>
                <a:gridCol w="753433"/>
                <a:gridCol w="766265"/>
                <a:gridCol w="766265"/>
                <a:gridCol w="630611"/>
              </a:tblGrid>
              <a:tr h="881241">
                <a:tc>
                  <a:txBody>
                    <a:bodyPr/>
                    <a:lstStyle/>
                    <a:p>
                      <a:pPr marL="0" marR="0" lvl="0" indent="0" algn="l"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1400" b="0" i="1" u="none" strike="noStrike" cap="none" normalizeH="0" baseline="0" dirty="0" smtClean="0">
                          <a:ln>
                            <a:noFill/>
                          </a:ln>
                          <a:solidFill>
                            <a:schemeClr val="tx1"/>
                          </a:solidFill>
                          <a:effectLst/>
                          <a:latin typeface="Times New Roman" pitchFamily="18" charset="0"/>
                          <a:cs typeface="Times New Roman" pitchFamily="18" charset="0"/>
                        </a:rPr>
                        <a:t>Название птиц</a:t>
                      </a: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1400" b="0" i="1" u="none" strike="noStrike" cap="none" normalizeH="0" baseline="0" dirty="0" smtClean="0">
                          <a:ln>
                            <a:noFill/>
                          </a:ln>
                          <a:solidFill>
                            <a:schemeClr val="tx1"/>
                          </a:solidFill>
                          <a:effectLst/>
                          <a:latin typeface="Times New Roman" pitchFamily="18" charset="0"/>
                          <a:cs typeface="Times New Roman" pitchFamily="18" charset="0"/>
                        </a:rPr>
                        <a:t>             Месяц, число</a:t>
                      </a: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3200" b="0" i="0" u="none" strike="noStrike" cap="none" normalizeH="0" baseline="0" dirty="0" smtClean="0">
                          <a:ln>
                            <a:noFill/>
                          </a:ln>
                          <a:solidFill>
                            <a:schemeClr val="tx1"/>
                          </a:solidFill>
                          <a:effectLst/>
                          <a:latin typeface="Calibri" pitchFamily="34" charset="0"/>
                          <a:cs typeface="Times New Roman" pitchFamily="18" charset="0"/>
                        </a:rPr>
                        <a:t>март</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2800" b="1" i="0" u="none" strike="noStrike" cap="none" normalizeH="0" baseline="0" dirty="0" smtClean="0">
                          <a:ln>
                            <a:noFill/>
                          </a:ln>
                          <a:solidFill>
                            <a:schemeClr val="tx1"/>
                          </a:solidFill>
                          <a:effectLst/>
                          <a:latin typeface="Calibri" pitchFamily="34" charset="0"/>
                          <a:cs typeface="Times New Roman" pitchFamily="18" charset="0"/>
                        </a:rPr>
                        <a:t>апрель</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846102">
                <a:tc>
                  <a:txBody>
                    <a:bodyPr/>
                    <a:lstStyle/>
                    <a:p>
                      <a:pPr marL="0" marR="0" lvl="0" indent="0" algn="l"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1800" b="0" i="0" u="none" strike="noStrike" cap="none" normalizeH="0" baseline="0" dirty="0" smtClean="0">
                          <a:ln>
                            <a:noFill/>
                          </a:ln>
                          <a:solidFill>
                            <a:schemeClr val="tx1"/>
                          </a:solidFill>
                          <a:effectLst/>
                          <a:latin typeface="Calibri" pitchFamily="34" charset="0"/>
                          <a:cs typeface="Times New Roman" pitchFamily="18" charset="0"/>
                        </a:rPr>
                        <a:t>кукушки</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02">
                <a:tc>
                  <a:txBody>
                    <a:bodyPr/>
                    <a:lstStyle/>
                    <a:p>
                      <a:pPr marL="0" marR="0" lvl="0" indent="0" algn="l"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1800" b="0" i="1" u="none" strike="noStrike" cap="none" normalizeH="0" baseline="0" dirty="0" smtClean="0">
                          <a:ln>
                            <a:noFill/>
                          </a:ln>
                          <a:solidFill>
                            <a:schemeClr val="tx1"/>
                          </a:solidFill>
                          <a:effectLst/>
                          <a:latin typeface="Times New Roman" pitchFamily="18" charset="0"/>
                          <a:cs typeface="Times New Roman" pitchFamily="18" charset="0"/>
                        </a:rPr>
                        <a:t>ласточки</a:t>
                      </a:r>
                      <a:endParaRPr kumimoji="0" lang="ru-RU"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02">
                <a:tc>
                  <a:txBody>
                    <a:bodyPr/>
                    <a:lstStyle/>
                    <a:p>
                      <a:pPr marL="0" marR="0" lvl="0" indent="0" algn="l"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1800" b="0" i="1" u="none" strike="noStrike" cap="none" normalizeH="0" baseline="0" dirty="0" smtClean="0">
                          <a:ln>
                            <a:noFill/>
                          </a:ln>
                          <a:solidFill>
                            <a:schemeClr val="tx1"/>
                          </a:solidFill>
                          <a:effectLst/>
                          <a:latin typeface="Times New Roman" pitchFamily="18" charset="0"/>
                          <a:cs typeface="Times New Roman" pitchFamily="18" charset="0"/>
                        </a:rPr>
                        <a:t>грачи</a:t>
                      </a:r>
                      <a:endParaRPr kumimoji="0" lang="ru-RU"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02">
                <a:tc>
                  <a:txBody>
                    <a:bodyPr/>
                    <a:lstStyle/>
                    <a:p>
                      <a:pPr marL="0" marR="0" lvl="0" indent="0" algn="l"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r>
                        <a:rPr kumimoji="0" lang="ru-RU" sz="1800" b="0" i="0" u="none" strike="noStrike" cap="none" normalizeH="0" baseline="0" dirty="0" smtClean="0">
                          <a:ln>
                            <a:noFill/>
                          </a:ln>
                          <a:solidFill>
                            <a:schemeClr val="tx1"/>
                          </a:solidFill>
                          <a:effectLst/>
                          <a:latin typeface="Calibri" pitchFamily="34" charset="0"/>
                          <a:cs typeface="Times New Roman" pitchFamily="18" charset="0"/>
                        </a:rPr>
                        <a:t>скворцы</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49263" algn="l"/>
                          <a:tab pos="720725" algn="l"/>
                          <a:tab pos="901700" algn="l"/>
                          <a:tab pos="6221413" algn="l"/>
                          <a:tab pos="6311900" algn="l"/>
                          <a:tab pos="6491288" algn="l"/>
                          <a:tab pos="6672263" algn="l"/>
                        </a:tabLst>
                      </a:pPr>
                      <a:endParaRPr kumimoji="0" lang="ru-RU"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734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450850" algn="l"/>
                <a:tab pos="720725" algn="l"/>
                <a:tab pos="901700" algn="l"/>
                <a:tab pos="6221413" algn="l"/>
                <a:tab pos="6311900" algn="l"/>
                <a:tab pos="6492875" algn="l"/>
                <a:tab pos="6672263" algn="l"/>
              </a:tabLst>
            </a:pPr>
            <a:endParaRPr lang="ru-RU"/>
          </a:p>
        </p:txBody>
      </p:sp>
    </p:spTree>
    <p:extLst>
      <p:ext uri="{BB962C8B-B14F-4D97-AF65-F5344CB8AC3E}">
        <p14:creationId xmlns:p14="http://schemas.microsoft.com/office/powerpoint/2010/main" val="4229843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05385219"/>
              </p:ext>
            </p:extLst>
          </p:nvPr>
        </p:nvGraphicFramePr>
        <p:xfrm>
          <a:off x="214280" y="910096"/>
          <a:ext cx="8501124" cy="5679638"/>
        </p:xfrm>
        <a:graphic>
          <a:graphicData uri="http://schemas.openxmlformats.org/drawingml/2006/table">
            <a:tbl>
              <a:tblPr firstRow="1" bandRow="1">
                <a:tableStyleId>{69CF1AB2-1976-4502-BF36-3FF5EA218861}</a:tableStyleId>
              </a:tblPr>
              <a:tblGrid>
                <a:gridCol w="2661970"/>
                <a:gridCol w="3864146"/>
                <a:gridCol w="1975008"/>
              </a:tblGrid>
              <a:tr h="712946">
                <a:tc>
                  <a:txBody>
                    <a:bodyPr/>
                    <a:lstStyle/>
                    <a:p>
                      <a:r>
                        <a:rPr lang="ru-RU" sz="1400" dirty="0" smtClean="0"/>
                        <a:t>Образовательная область</a:t>
                      </a:r>
                      <a:endParaRPr lang="ru-RU" sz="1400" b="1" dirty="0"/>
                    </a:p>
                  </a:txBody>
                  <a:tcPr/>
                </a:tc>
                <a:tc>
                  <a:txBody>
                    <a:bodyPr/>
                    <a:lstStyle/>
                    <a:p>
                      <a:r>
                        <a:rPr lang="ru-RU" sz="1400" baseline="0" dirty="0" smtClean="0"/>
                        <a:t>Формы работы с детьми</a:t>
                      </a:r>
                      <a:endParaRPr lang="ru-RU" sz="1400" b="1" dirty="0"/>
                    </a:p>
                  </a:txBody>
                  <a:tcPr/>
                </a:tc>
                <a:tc>
                  <a:txBody>
                    <a:bodyPr/>
                    <a:lstStyle/>
                    <a:p>
                      <a:r>
                        <a:rPr lang="ru-RU" sz="1400" dirty="0" smtClean="0"/>
                        <a:t>Активные</a:t>
                      </a:r>
                      <a:r>
                        <a:rPr lang="ru-RU" sz="1400" baseline="0" dirty="0" smtClean="0"/>
                        <a:t> формы работы с родителями</a:t>
                      </a:r>
                      <a:endParaRPr lang="ru-RU" sz="1400" b="1" dirty="0"/>
                    </a:p>
                  </a:txBody>
                  <a:tcPr/>
                </a:tc>
              </a:tr>
              <a:tr h="2082998">
                <a:tc>
                  <a:txBody>
                    <a:bodyPr/>
                    <a:lstStyle/>
                    <a:p>
                      <a:r>
                        <a:rPr lang="ru-RU" sz="1400" dirty="0" smtClean="0"/>
                        <a:t>1 Физическая культура. Здоровье.</a:t>
                      </a:r>
                      <a:endParaRPr lang="ru-RU"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ru-RU" sz="1400" kern="1200" dirty="0" smtClean="0">
                          <a:solidFill>
                            <a:schemeClr val="tx1"/>
                          </a:solidFill>
                          <a:latin typeface="+mn-lt"/>
                          <a:ea typeface="+mn-ea"/>
                          <a:cs typeface="+mn-cs"/>
                        </a:rPr>
                        <a:t>Подвижные игры: </a:t>
                      </a:r>
                      <a:r>
                        <a:rPr lang="ru-RU" sz="1800" i="1" kern="1200" dirty="0" smtClean="0">
                          <a:solidFill>
                            <a:schemeClr val="dk1"/>
                          </a:solidFill>
                          <a:effectLst/>
                          <a:latin typeface="+mn-lt"/>
                          <a:ea typeface="+mn-ea"/>
                          <a:cs typeface="+mn-cs"/>
                        </a:rPr>
                        <a:t>"Грачи летят". </a:t>
                      </a:r>
                      <a:endParaRPr lang="ru-RU" sz="1800" kern="1200" dirty="0" smtClean="0">
                        <a:solidFill>
                          <a:schemeClr val="dk1"/>
                        </a:solidFill>
                        <a:effectLst/>
                        <a:latin typeface="+mn-lt"/>
                        <a:ea typeface="+mn-ea"/>
                        <a:cs typeface="+mn-cs"/>
                      </a:endParaRPr>
                    </a:p>
                    <a:p>
                      <a:r>
                        <a:rPr kumimoji="0" lang="ru-RU" sz="1400" kern="1200" dirty="0" smtClean="0">
                          <a:solidFill>
                            <a:schemeClr val="tx1"/>
                          </a:solidFill>
                          <a:latin typeface="+mn-lt"/>
                          <a:ea typeface="+mn-ea"/>
                          <a:cs typeface="+mn-cs"/>
                        </a:rPr>
                        <a:t>   «Стайка»  «Птички и кошка»</a:t>
                      </a:r>
                    </a:p>
                    <a:p>
                      <a:r>
                        <a:rPr kumimoji="0" lang="ru-RU" sz="1400" kern="1200" dirty="0" smtClean="0">
                          <a:solidFill>
                            <a:schemeClr val="tx1"/>
                          </a:solidFill>
                          <a:latin typeface="+mn-lt"/>
                          <a:ea typeface="+mn-ea"/>
                          <a:cs typeface="+mn-cs"/>
                        </a:rPr>
                        <a:t>Пальчиковая гимнастика «Кормушка» «Птички прилетели…» «Птичек стайка»</a:t>
                      </a:r>
                    </a:p>
                    <a:p>
                      <a:r>
                        <a:rPr kumimoji="0" lang="ru-RU" sz="1400" kern="1200" dirty="0" smtClean="0">
                          <a:solidFill>
                            <a:schemeClr val="tx1"/>
                          </a:solidFill>
                          <a:latin typeface="+mn-lt"/>
                          <a:ea typeface="+mn-ea"/>
                          <a:cs typeface="+mn-cs"/>
                        </a:rPr>
                        <a:t>Упражнение «Совушка – сова»</a:t>
                      </a:r>
                    </a:p>
                    <a:p>
                      <a:endParaRPr kumimoji="0" lang="ru-RU" sz="1400" kern="1200" dirty="0" smtClean="0">
                        <a:solidFill>
                          <a:schemeClr val="tx1"/>
                        </a:solidFill>
                        <a:latin typeface="+mn-lt"/>
                        <a:ea typeface="+mn-ea"/>
                        <a:cs typeface="+mn-cs"/>
                      </a:endParaRPr>
                    </a:p>
                    <a:p>
                      <a:r>
                        <a:rPr kumimoji="0" lang="ru-RU" sz="1400" b="1" u="sng" kern="1200" dirty="0" smtClean="0">
                          <a:solidFill>
                            <a:schemeClr val="tx1"/>
                          </a:solidFill>
                          <a:latin typeface="+mn-lt"/>
                          <a:ea typeface="+mn-ea"/>
                          <a:cs typeface="+mn-cs"/>
                        </a:rPr>
                        <a:t>Конечный  продукт </a:t>
                      </a:r>
                      <a:r>
                        <a:rPr kumimoji="0" lang="ru-RU" sz="1400" b="1" kern="1200" dirty="0" smtClean="0">
                          <a:solidFill>
                            <a:schemeClr val="tx1"/>
                          </a:solidFill>
                          <a:latin typeface="+mn-lt"/>
                          <a:ea typeface="+mn-ea"/>
                          <a:cs typeface="+mn-cs"/>
                        </a:rPr>
                        <a:t>«Фотомонтаж -  гуляем и наблюдаем»  </a:t>
                      </a:r>
                    </a:p>
                  </a:txBody>
                  <a:tcPr/>
                </a:tc>
                <a:tc>
                  <a:txBody>
                    <a:bodyPr/>
                    <a:lstStyle/>
                    <a:p>
                      <a:r>
                        <a:rPr lang="ru-RU" sz="1400" dirty="0" smtClean="0"/>
                        <a:t>В лес</a:t>
                      </a:r>
                      <a:r>
                        <a:rPr lang="ru-RU" sz="1400" baseline="0" dirty="0" smtClean="0"/>
                        <a:t> в парк активный отдых всей семьей.- фотоальбом.</a:t>
                      </a:r>
                    </a:p>
                    <a:p>
                      <a:r>
                        <a:rPr lang="ru-RU" sz="1400" baseline="0" dirty="0" smtClean="0"/>
                        <a:t>«Что мы видели в лесу»</a:t>
                      </a:r>
                      <a:endParaRPr lang="ru-RU" sz="1400" dirty="0"/>
                    </a:p>
                  </a:txBody>
                  <a:tcPr/>
                </a:tc>
              </a:tr>
              <a:tr h="2688374">
                <a:tc>
                  <a:txBody>
                    <a:bodyPr/>
                    <a:lstStyle/>
                    <a:p>
                      <a:r>
                        <a:rPr lang="ru-RU" sz="1400" dirty="0" smtClean="0"/>
                        <a:t>2 Социализация.</a:t>
                      </a:r>
                    </a:p>
                    <a:p>
                      <a:pPr lvl="0">
                        <a:buFont typeface="Wingdings" pitchFamily="2" charset="2"/>
                        <a:buChar char="v"/>
                      </a:pPr>
                      <a:r>
                        <a:rPr kumimoji="0" lang="ru-RU" sz="1400" kern="1200" dirty="0" smtClean="0"/>
                        <a:t>Развитие игровой деятельности детей;</a:t>
                      </a:r>
                    </a:p>
                    <a:p>
                      <a:pPr lvl="0">
                        <a:buFont typeface="Wingdings" pitchFamily="2" charset="2"/>
                        <a:buChar char="v"/>
                      </a:pPr>
                      <a:r>
                        <a:rPr kumimoji="0" lang="ru-RU" sz="1400" kern="1200" dirty="0" smtClean="0"/>
                        <a:t>Приобщение к элементарным общепринятым нормам и правилам</a:t>
                      </a:r>
                    </a:p>
                    <a:p>
                      <a:pPr lvl="0">
                        <a:buFont typeface="Wingdings" pitchFamily="2" charset="2"/>
                        <a:buChar char="v"/>
                      </a:pPr>
                      <a:r>
                        <a:rPr kumimoji="0" lang="ru-RU" sz="1400" kern="1200" dirty="0" smtClean="0"/>
                        <a:t>Формирование семейной, гражданской принадлежности, патриотических чувств, </a:t>
                      </a:r>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smtClean="0"/>
                        <a:t>Экскурсия – в парк </a:t>
                      </a:r>
                    </a:p>
                    <a:p>
                      <a:pPr lvl="0"/>
                      <a:r>
                        <a:rPr lang="ru-RU" sz="1400" dirty="0" smtClean="0"/>
                        <a:t>Рассматривание иллюстраций –</a:t>
                      </a:r>
                    </a:p>
                    <a:p>
                      <a:pPr lvl="0"/>
                      <a:r>
                        <a:rPr lang="ru-RU" sz="1600" kern="1200" dirty="0" smtClean="0">
                          <a:solidFill>
                            <a:schemeClr val="dk1"/>
                          </a:solidFill>
                          <a:effectLst/>
                          <a:latin typeface="+mn-lt"/>
                          <a:ea typeface="+mn-ea"/>
                          <a:cs typeface="+mn-cs"/>
                        </a:rPr>
                        <a:t>Д/И “Птичьи</a:t>
                      </a:r>
                      <a:r>
                        <a:rPr lang="ru-RU" sz="1600" kern="1200" baseline="0" dirty="0" smtClean="0">
                          <a:solidFill>
                            <a:schemeClr val="dk1"/>
                          </a:solidFill>
                          <a:effectLst/>
                          <a:latin typeface="+mn-lt"/>
                          <a:ea typeface="+mn-ea"/>
                          <a:cs typeface="+mn-cs"/>
                        </a:rPr>
                        <a:t> гнезда</a:t>
                      </a:r>
                      <a:r>
                        <a:rPr lang="ru-RU" sz="1600" kern="1200" dirty="0" smtClean="0">
                          <a:solidFill>
                            <a:schemeClr val="dk1"/>
                          </a:solidFill>
                          <a:effectLst/>
                          <a:latin typeface="+mn-lt"/>
                          <a:ea typeface="+mn-ea"/>
                          <a:cs typeface="+mn-cs"/>
                        </a:rPr>
                        <a:t>.</a:t>
                      </a:r>
                    </a:p>
                    <a:p>
                      <a:pPr lvl="0"/>
                      <a:r>
                        <a:rPr lang="ru-RU" sz="1600" kern="1200" dirty="0" smtClean="0">
                          <a:solidFill>
                            <a:schemeClr val="dk1"/>
                          </a:solidFill>
                          <a:effectLst/>
                          <a:latin typeface="+mn-lt"/>
                          <a:ea typeface="+mn-ea"/>
                          <a:cs typeface="+mn-cs"/>
                        </a:rPr>
                        <a:t>Моделирование птиц.</a:t>
                      </a:r>
                    </a:p>
                    <a:p>
                      <a:pPr lvl="0"/>
                      <a:r>
                        <a:rPr lang="ru-RU" sz="1600" kern="1200" dirty="0" smtClean="0">
                          <a:solidFill>
                            <a:schemeClr val="dk1"/>
                          </a:solidFill>
                          <a:effectLst/>
                          <a:latin typeface="+mn-lt"/>
                          <a:ea typeface="+mn-ea"/>
                          <a:cs typeface="+mn-cs"/>
                        </a:rPr>
                        <a:t>Д/И “Чей клюв”</a:t>
                      </a:r>
                    </a:p>
                    <a:p>
                      <a:pPr lvl="0"/>
                      <a:r>
                        <a:rPr lang="ru-RU" sz="1600" kern="1200" dirty="0" smtClean="0">
                          <a:solidFill>
                            <a:schemeClr val="dk1"/>
                          </a:solidFill>
                          <a:effectLst/>
                          <a:latin typeface="+mn-lt"/>
                          <a:ea typeface="+mn-ea"/>
                          <a:cs typeface="+mn-cs"/>
                        </a:rPr>
                        <a:t>Пальчиковая гимнастика “Птички”.</a:t>
                      </a:r>
                    </a:p>
                  </a:txBody>
                  <a:tcPr/>
                </a:tc>
                <a:tc>
                  <a:txBody>
                    <a:bodyPr/>
                    <a:lstStyle/>
                    <a:p>
                      <a:r>
                        <a:rPr lang="ru-RU" sz="1400" dirty="0" smtClean="0"/>
                        <a:t>«Выставка книг о птицах»-  предлагаем</a:t>
                      </a:r>
                      <a:r>
                        <a:rPr lang="ru-RU" sz="1400" baseline="0" dirty="0" smtClean="0"/>
                        <a:t> почитать дома с детьми.</a:t>
                      </a:r>
                    </a:p>
                    <a:p>
                      <a:endParaRPr lang="ru-RU" sz="1400" baseline="0" dirty="0" smtClean="0"/>
                    </a:p>
                    <a:p>
                      <a:r>
                        <a:rPr lang="ru-RU" sz="1400" baseline="0" dirty="0" smtClean="0"/>
                        <a:t>Предложить родителям найти и оформить информацию о птицах прилетевших к нам весной</a:t>
                      </a:r>
                      <a:endParaRPr lang="ru-RU" sz="1400" dirty="0"/>
                    </a:p>
                  </a:txBody>
                  <a:tcPr/>
                </a:tc>
              </a:tr>
            </a:tbl>
          </a:graphicData>
        </a:graphic>
      </p:graphicFrame>
      <p:sp>
        <p:nvSpPr>
          <p:cNvPr id="4" name="Прямоугольник 3"/>
          <p:cNvSpPr/>
          <p:nvPr/>
        </p:nvSpPr>
        <p:spPr>
          <a:xfrm>
            <a:off x="1428728" y="142852"/>
            <a:ext cx="6357982"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РЕАЛИЗАЦИЯ ПОЕКТА ЧЕРЕЗ ОБРАЗОВАТЕЛЬНЫЙ ОБЛАСТИ</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03921087"/>
              </p:ext>
            </p:extLst>
          </p:nvPr>
        </p:nvGraphicFramePr>
        <p:xfrm>
          <a:off x="214282" y="214291"/>
          <a:ext cx="8929718" cy="6286543"/>
        </p:xfrm>
        <a:graphic>
          <a:graphicData uri="http://schemas.openxmlformats.org/drawingml/2006/table">
            <a:tbl>
              <a:tblPr firstRow="1" bandRow="1">
                <a:tableStyleId>{69CF1AB2-1976-4502-BF36-3FF5EA218861}</a:tableStyleId>
              </a:tblPr>
              <a:tblGrid>
                <a:gridCol w="2688251"/>
                <a:gridCol w="3902294"/>
                <a:gridCol w="2339173"/>
              </a:tblGrid>
              <a:tr h="3136456">
                <a:tc>
                  <a:txBody>
                    <a:bodyPr/>
                    <a:lstStyle/>
                    <a:p>
                      <a:pPr lvl="0"/>
                      <a:r>
                        <a:rPr lang="ru-RU" sz="1400" dirty="0" smtClean="0"/>
                        <a:t>3Труд.</a:t>
                      </a:r>
                      <a:r>
                        <a:rPr kumimoji="0" lang="ru-RU" sz="1400" kern="1200" dirty="0" smtClean="0"/>
                        <a:t> </a:t>
                      </a:r>
                    </a:p>
                    <a:p>
                      <a:pPr lvl="0">
                        <a:buFont typeface="Wingdings" pitchFamily="2" charset="2"/>
                        <a:buChar char="v"/>
                      </a:pPr>
                      <a:r>
                        <a:rPr kumimoji="0" lang="ru-RU" sz="1400" b="0" kern="1200" dirty="0" smtClean="0"/>
                        <a:t>Развитие трудовой деятельности;</a:t>
                      </a:r>
                    </a:p>
                    <a:p>
                      <a:pPr lvl="0"/>
                      <a:r>
                        <a:rPr kumimoji="0" lang="ru-RU" sz="1400" b="0" kern="1200" dirty="0" smtClean="0"/>
                        <a:t>воспитание ценностного отношения к собственному труду, труду других людей и его результатам;</a:t>
                      </a:r>
                    </a:p>
                    <a:p>
                      <a:pPr lvl="0">
                        <a:buFont typeface="Wingdings" pitchFamily="2" charset="2"/>
                        <a:buChar char="v"/>
                      </a:pPr>
                      <a:r>
                        <a:rPr kumimoji="0" lang="ru-RU" sz="1400" b="0" kern="1200" dirty="0" smtClean="0"/>
                        <a:t>Формирование первичных представлений о труде взрослых, его роли в обществе и жизни каждого человека».</a:t>
                      </a:r>
                    </a:p>
                    <a:p>
                      <a:endParaRPr lang="ru-RU" sz="1400" dirty="0"/>
                    </a:p>
                  </a:txBody>
                  <a:tcPr/>
                </a:tc>
                <a:tc>
                  <a:txBody>
                    <a:bodyPr/>
                    <a:lstStyle/>
                    <a:p>
                      <a:endParaRPr kumimoji="0" lang="ru-RU" sz="1400" kern="1200" dirty="0" smtClean="0"/>
                    </a:p>
                    <a:p>
                      <a:r>
                        <a:rPr kumimoji="0" lang="ru-RU" sz="1400" kern="1200" dirty="0" smtClean="0"/>
                        <a:t>-</a:t>
                      </a:r>
                      <a:r>
                        <a:rPr kumimoji="0" lang="ru-RU" sz="1400" b="0" kern="1200" dirty="0" smtClean="0"/>
                        <a:t>Изготовление  скворечников (коллективный труд.)</a:t>
                      </a:r>
                    </a:p>
                    <a:p>
                      <a:r>
                        <a:rPr kumimoji="0" lang="ru-RU" sz="1400" b="0" kern="1200" baseline="0" dirty="0" smtClean="0"/>
                        <a:t> наблюдение  за птицами во время прогулки.</a:t>
                      </a:r>
                      <a:endParaRPr kumimoji="0" lang="ru-RU" sz="1400" b="0" kern="1200" dirty="0" smtClean="0"/>
                    </a:p>
                    <a:p>
                      <a:r>
                        <a:rPr kumimoji="0" lang="ru-RU" sz="1400" b="0" kern="1200" dirty="0" smtClean="0"/>
                        <a:t>-Украшение участка,</a:t>
                      </a:r>
                      <a:r>
                        <a:rPr kumimoji="0" lang="ru-RU" sz="1400" b="0" kern="1200" baseline="0" dirty="0" smtClean="0"/>
                        <a:t> вывешивание скворечников.</a:t>
                      </a:r>
                    </a:p>
                    <a:p>
                      <a:pPr marL="0" indent="0">
                        <a:buFontTx/>
                        <a:buNone/>
                      </a:pPr>
                      <a:endParaRPr kumimoji="0" lang="ru-RU" sz="1400" kern="1200" baseline="0" dirty="0" smtClean="0"/>
                    </a:p>
                    <a:p>
                      <a:pPr marL="285750" indent="-285750">
                        <a:buFontTx/>
                        <a:buChar char="-"/>
                      </a:pPr>
                      <a:endParaRPr kumimoji="0" lang="ru-RU" sz="1400" kern="1200" baseline="0" dirty="0" smtClean="0"/>
                    </a:p>
                    <a:p>
                      <a:pPr marL="285750" indent="-285750">
                        <a:buFontTx/>
                        <a:buChar char="-"/>
                      </a:pPr>
                      <a:endParaRPr kumimoji="0" lang="ru-RU" sz="1400" kern="1200" baseline="0" dirty="0" smtClean="0"/>
                    </a:p>
                    <a:p>
                      <a:pPr marL="285750" indent="-285750">
                        <a:buFontTx/>
                        <a:buChar char="-"/>
                      </a:pPr>
                      <a:endParaRPr kumimoji="0" lang="ru-RU" sz="1400" kern="1200" baseline="0" dirty="0" smtClean="0"/>
                    </a:p>
                    <a:p>
                      <a:pPr marL="285750" indent="-285750">
                        <a:buFontTx/>
                        <a:buChar char="-"/>
                      </a:pPr>
                      <a:r>
                        <a:rPr kumimoji="0" lang="ru-RU" sz="1400" u="sng" kern="1200" baseline="0" dirty="0" smtClean="0"/>
                        <a:t>Конечный продукт</a:t>
                      </a:r>
                      <a:r>
                        <a:rPr kumimoji="0" lang="ru-RU" sz="1400" kern="1200" baseline="0" dirty="0" smtClean="0"/>
                        <a:t>: конкурс на лучшую птичью столовую.</a:t>
                      </a:r>
                      <a:endParaRPr lang="ru-RU" sz="1400" dirty="0"/>
                    </a:p>
                  </a:txBody>
                  <a:tcPr/>
                </a:tc>
                <a:tc>
                  <a:txBody>
                    <a:bodyPr/>
                    <a:lstStyle/>
                    <a:p>
                      <a:r>
                        <a:rPr kumimoji="0" lang="ru-RU" sz="1400" kern="1200" dirty="0" smtClean="0"/>
                        <a:t>Совместное изготовление с родителями скворечников</a:t>
                      </a:r>
                      <a:r>
                        <a:rPr kumimoji="0" lang="ru-RU" sz="1400" kern="1200" baseline="0" dirty="0" smtClean="0"/>
                        <a:t> </a:t>
                      </a:r>
                      <a:r>
                        <a:rPr kumimoji="0" lang="ru-RU" sz="1400" kern="1200" dirty="0" smtClean="0"/>
                        <a:t>для птиц.</a:t>
                      </a:r>
                    </a:p>
                    <a:p>
                      <a:endParaRPr kumimoji="0" lang="ru-RU" sz="1400" kern="1200" dirty="0" smtClean="0"/>
                    </a:p>
                    <a:p>
                      <a:r>
                        <a:rPr lang="ru-RU" sz="1400" dirty="0" smtClean="0"/>
                        <a:t>  </a:t>
                      </a:r>
                      <a:endParaRPr lang="ru-RU" sz="1400" dirty="0"/>
                    </a:p>
                  </a:txBody>
                  <a:tcPr/>
                </a:tc>
              </a:tr>
              <a:tr h="3150087">
                <a:tc>
                  <a:txBody>
                    <a:bodyPr/>
                    <a:lstStyle/>
                    <a:p>
                      <a:pPr lvl="0">
                        <a:buFont typeface="Wingdings" pitchFamily="2" charset="2"/>
                        <a:buNone/>
                      </a:pPr>
                      <a:r>
                        <a:rPr lang="ru-RU" sz="1400" b="1" dirty="0" smtClean="0"/>
                        <a:t>4Безопасность.</a:t>
                      </a:r>
                      <a:r>
                        <a:rPr kumimoji="0" lang="ru-RU" sz="1400" b="1" kern="1200" dirty="0" smtClean="0"/>
                        <a:t> </a:t>
                      </a:r>
                    </a:p>
                    <a:p>
                      <a:pPr lvl="0">
                        <a:buFont typeface="Wingdings" pitchFamily="2" charset="2"/>
                        <a:buChar char="v"/>
                      </a:pPr>
                      <a:r>
                        <a:rPr kumimoji="0" lang="ru-RU" sz="1400" kern="1200" dirty="0" smtClean="0"/>
                        <a:t>Формирование представлений об опасных для человека и окружающего мира природы ситуациях и способах поведения в них;</a:t>
                      </a:r>
                    </a:p>
                    <a:p>
                      <a:pPr lvl="0">
                        <a:buFont typeface="Wingdings" pitchFamily="2" charset="2"/>
                        <a:buChar char="v"/>
                      </a:pPr>
                      <a:r>
                        <a:rPr kumimoji="0" lang="ru-RU" sz="1400" kern="1200" dirty="0" smtClean="0"/>
                        <a:t>Приобщение к правилам безопасного для человека поведения;</a:t>
                      </a:r>
                    </a:p>
                  </a:txBody>
                  <a:tcPr/>
                </a:tc>
                <a:tc>
                  <a:txBody>
                    <a:bodyPr/>
                    <a:lstStyle/>
                    <a:p>
                      <a:r>
                        <a:rPr kumimoji="0" lang="ru-RU" sz="1400" kern="1200" dirty="0" smtClean="0"/>
                        <a:t>Инструктаж по технике безопасности. «Не считай ворон, переходя дорогу»</a:t>
                      </a:r>
                    </a:p>
                    <a:p>
                      <a:r>
                        <a:rPr kumimoji="0" lang="ru-RU" sz="1400" kern="1200" dirty="0" smtClean="0"/>
                        <a:t>Составления памятки </a:t>
                      </a:r>
                      <a:r>
                        <a:rPr kumimoji="0" lang="ru-RU" sz="1400" kern="1200" baseline="0" dirty="0" smtClean="0"/>
                        <a:t>    «</a:t>
                      </a:r>
                      <a:r>
                        <a:rPr kumimoji="0" lang="ru-RU" sz="1400" kern="1200" dirty="0" smtClean="0"/>
                        <a:t>Люди – будьте добры</a:t>
                      </a:r>
                      <a:r>
                        <a:rPr kumimoji="0" lang="ru-RU" sz="1400" kern="1200" baseline="0" dirty="0" smtClean="0"/>
                        <a:t> и внимательны.</a:t>
                      </a:r>
                      <a:r>
                        <a:rPr kumimoji="0" lang="ru-RU" sz="1400" kern="1200" dirty="0" smtClean="0"/>
                        <a:t>»</a:t>
                      </a:r>
                    </a:p>
                    <a:p>
                      <a:endParaRPr kumimoji="0" lang="ru-RU" sz="1400" kern="1200" baseline="0" dirty="0" smtClean="0"/>
                    </a:p>
                    <a:p>
                      <a:endParaRPr kumimoji="0" lang="ru-RU" sz="1400" kern="1200" baseline="0" dirty="0" smtClean="0"/>
                    </a:p>
                    <a:p>
                      <a:endParaRPr kumimoji="0" lang="ru-RU" sz="1400" kern="1200" baseline="0" dirty="0" smtClean="0"/>
                    </a:p>
                    <a:p>
                      <a:endParaRPr kumimoji="0" lang="ru-RU" sz="1400" kern="1200" baseline="0" dirty="0" smtClean="0"/>
                    </a:p>
                    <a:p>
                      <a:endParaRPr kumimoji="0" lang="ru-RU" sz="1400" kern="1200" baseline="0" dirty="0" smtClean="0"/>
                    </a:p>
                    <a:p>
                      <a:endParaRPr kumimoji="0" lang="ru-RU" sz="1400" kern="1200" baseline="0" dirty="0" smtClean="0"/>
                    </a:p>
                    <a:p>
                      <a:r>
                        <a:rPr kumimoji="0" lang="ru-RU" sz="1400" b="1" u="sng" kern="1200" baseline="0" dirty="0" smtClean="0"/>
                        <a:t>Конечный продукт:    </a:t>
                      </a:r>
                      <a:r>
                        <a:rPr kumimoji="0" lang="ru-RU" sz="1400" b="1" u="none" kern="1200" baseline="0" dirty="0" smtClean="0"/>
                        <a:t>Р</a:t>
                      </a:r>
                      <a:r>
                        <a:rPr kumimoji="0" lang="ru-RU" sz="1400" b="1" kern="1200" baseline="0" dirty="0" smtClean="0"/>
                        <a:t>аспространение памяток среди родителей  «Люди , будьте добры и внимательны» </a:t>
                      </a:r>
                    </a:p>
                  </a:txBody>
                  <a:tcPr/>
                </a:tc>
                <a:tc>
                  <a:txBody>
                    <a:bodyPr/>
                    <a:lstStyle/>
                    <a:p>
                      <a:endParaRPr lang="ru-RU" sz="1400" dirty="0" smtClean="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576564963"/>
              </p:ext>
            </p:extLst>
          </p:nvPr>
        </p:nvGraphicFramePr>
        <p:xfrm>
          <a:off x="285721" y="183434"/>
          <a:ext cx="8858279" cy="6485926"/>
        </p:xfrm>
        <a:graphic>
          <a:graphicData uri="http://schemas.openxmlformats.org/drawingml/2006/table">
            <a:tbl>
              <a:tblPr firstRow="1" bandRow="1">
                <a:tableStyleId>{69CF1AB2-1976-4502-BF36-3FF5EA218861}</a:tableStyleId>
              </a:tblPr>
              <a:tblGrid>
                <a:gridCol w="3554034"/>
                <a:gridCol w="3468549"/>
                <a:gridCol w="1835696"/>
              </a:tblGrid>
              <a:tr h="3074261">
                <a:tc>
                  <a:txBody>
                    <a:bodyPr/>
                    <a:lstStyle/>
                    <a:p>
                      <a:r>
                        <a:rPr lang="ru-RU" sz="1400" dirty="0" smtClean="0"/>
                        <a:t>5Познание.</a:t>
                      </a:r>
                    </a:p>
                    <a:p>
                      <a:pPr lvl="0">
                        <a:buFont typeface="Wingdings" pitchFamily="2" charset="2"/>
                        <a:buChar char="v"/>
                      </a:pPr>
                      <a:r>
                        <a:rPr kumimoji="0" lang="ru-RU" sz="1400" kern="1200" dirty="0" smtClean="0"/>
                        <a:t>Развитие познавательно исследовательской и продуктивной (конструктивной) деятельности;</a:t>
                      </a:r>
                    </a:p>
                    <a:p>
                      <a:pPr lvl="0"/>
                      <a:r>
                        <a:rPr kumimoji="0" lang="ru-RU" sz="1400" kern="1200" dirty="0" smtClean="0"/>
                        <a:t>формирование элементарных математических представлений;</a:t>
                      </a:r>
                    </a:p>
                    <a:p>
                      <a:pPr lvl="0">
                        <a:buFont typeface="Wingdings" pitchFamily="2" charset="2"/>
                        <a:buChar char="v"/>
                      </a:pPr>
                      <a:r>
                        <a:rPr kumimoji="0" lang="ru-RU" sz="1400" kern="1200" dirty="0" smtClean="0"/>
                        <a:t>Формирование целостной картины мира, </a:t>
                      </a:r>
                    </a:p>
                    <a:p>
                      <a:pPr lvl="0">
                        <a:buFont typeface="Wingdings" pitchFamily="2" charset="2"/>
                        <a:buChar char="v"/>
                      </a:pPr>
                      <a:r>
                        <a:rPr kumimoji="0" lang="ru-RU" sz="1400" kern="1200" dirty="0" smtClean="0"/>
                        <a:t>Расширение кругозора детей».</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ru-RU" sz="1400" u="sng" kern="1200" dirty="0" smtClean="0"/>
                        <a:t>Беседы</a:t>
                      </a:r>
                      <a:r>
                        <a:rPr kumimoji="0" lang="ru-RU" sz="1400" kern="1200" dirty="0" smtClean="0"/>
                        <a:t>: </a:t>
                      </a:r>
                      <a:r>
                        <a:rPr lang="ru-RU" sz="1600" b="0" kern="1200" dirty="0" smtClean="0">
                          <a:solidFill>
                            <a:schemeClr val="dk1"/>
                          </a:solidFill>
                          <a:effectLst/>
                          <a:latin typeface="+mn-lt"/>
                          <a:ea typeface="+mn-ea"/>
                          <a:cs typeface="+mn-cs"/>
                        </a:rPr>
                        <a:t>Наблюдение за птицами на прогулке. Чтение природоведческой литературы: </a:t>
                      </a:r>
                      <a:r>
                        <a:rPr lang="ru-RU" sz="1600" b="0" kern="1200" dirty="0" err="1" smtClean="0">
                          <a:solidFill>
                            <a:schemeClr val="dk1"/>
                          </a:solidFill>
                          <a:effectLst/>
                          <a:latin typeface="+mn-lt"/>
                          <a:ea typeface="+mn-ea"/>
                          <a:cs typeface="+mn-cs"/>
                        </a:rPr>
                        <a:t>Г.Снегирева</a:t>
                      </a:r>
                      <a:r>
                        <a:rPr lang="ru-RU" sz="1600" b="0" kern="1200" dirty="0" smtClean="0">
                          <a:solidFill>
                            <a:schemeClr val="dk1"/>
                          </a:solidFill>
                          <a:effectLst/>
                          <a:latin typeface="+mn-lt"/>
                          <a:ea typeface="+mn-ea"/>
                          <a:cs typeface="+mn-cs"/>
                        </a:rPr>
                        <a:t> “Про птиц”, </a:t>
                      </a:r>
                      <a:r>
                        <a:rPr lang="ru-RU" sz="1600" b="0" kern="1200" dirty="0" err="1" smtClean="0">
                          <a:solidFill>
                            <a:schemeClr val="dk1"/>
                          </a:solidFill>
                          <a:effectLst/>
                          <a:latin typeface="+mn-lt"/>
                          <a:ea typeface="+mn-ea"/>
                          <a:cs typeface="+mn-cs"/>
                        </a:rPr>
                        <a:t>В.Зотова</a:t>
                      </a:r>
                      <a:r>
                        <a:rPr lang="ru-RU" sz="1600" b="0" kern="1200" dirty="0" smtClean="0">
                          <a:solidFill>
                            <a:schemeClr val="dk1"/>
                          </a:solidFill>
                          <a:effectLst/>
                          <a:latin typeface="+mn-lt"/>
                          <a:ea typeface="+mn-ea"/>
                          <a:cs typeface="+mn-cs"/>
                        </a:rPr>
                        <a:t> “Клест”, “О птицах”, </a:t>
                      </a:r>
                      <a:r>
                        <a:rPr lang="ru-RU" sz="1600" b="0" kern="1200" dirty="0" err="1" smtClean="0">
                          <a:solidFill>
                            <a:schemeClr val="dk1"/>
                          </a:solidFill>
                          <a:effectLst/>
                          <a:latin typeface="+mn-lt"/>
                          <a:ea typeface="+mn-ea"/>
                          <a:cs typeface="+mn-cs"/>
                        </a:rPr>
                        <a:t>В.Бианки</a:t>
                      </a:r>
                      <a:r>
                        <a:rPr lang="ru-RU" sz="1600" b="0" kern="1200" dirty="0" smtClean="0">
                          <a:solidFill>
                            <a:schemeClr val="dk1"/>
                          </a:solidFill>
                          <a:effectLst/>
                          <a:latin typeface="+mn-lt"/>
                          <a:ea typeface="+mn-ea"/>
                          <a:cs typeface="+mn-cs"/>
                        </a:rPr>
                        <a:t> “Кто в</a:t>
                      </a:r>
                      <a:r>
                        <a:rPr lang="ru-RU" sz="1600" b="0" kern="1200" baseline="0" dirty="0" smtClean="0">
                          <a:solidFill>
                            <a:schemeClr val="dk1"/>
                          </a:solidFill>
                          <a:effectLst/>
                          <a:latin typeface="+mn-lt"/>
                          <a:ea typeface="+mn-ea"/>
                          <a:cs typeface="+mn-cs"/>
                        </a:rPr>
                        <a:t> скворечник</a:t>
                      </a:r>
                      <a:r>
                        <a:rPr lang="ru-RU" sz="1600" b="0" kern="1200" dirty="0" smtClean="0">
                          <a:solidFill>
                            <a:schemeClr val="dk1"/>
                          </a:solidFill>
                          <a:effectLst/>
                          <a:latin typeface="+mn-lt"/>
                          <a:ea typeface="+mn-ea"/>
                          <a:cs typeface="+mn-cs"/>
                        </a:rPr>
                        <a:t> прилетел?”</a:t>
                      </a:r>
                      <a:r>
                        <a:rPr lang="ru-RU" sz="1800" b="1" kern="1200" dirty="0" smtClean="0">
                          <a:solidFill>
                            <a:schemeClr val="dk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Викторина: «угадай и назови»</a:t>
                      </a:r>
                    </a:p>
                    <a:p>
                      <a:r>
                        <a:rPr kumimoji="0" lang="ru-RU" sz="1400" kern="1200" baseline="0" dirty="0" smtClean="0"/>
                        <a:t>Конечный продукт:  книга жалоб и предложений.  « Не разоряйте дети гнезд!!!!»</a:t>
                      </a:r>
                      <a:endParaRPr kumimoji="0" lang="ru-RU" sz="1400" kern="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r>
                        <a:rPr lang="ru-RU" sz="1400" b="0" dirty="0" smtClean="0"/>
                        <a:t>Как определить погоду по поведению птиц- поисковая деятельность родителей.</a:t>
                      </a:r>
                      <a:endParaRPr lang="ru-RU" sz="1400" b="0" dirty="0"/>
                    </a:p>
                  </a:txBody>
                  <a:tcPr/>
                </a:tc>
              </a:tr>
              <a:tr h="3411665">
                <a:tc>
                  <a:txBody>
                    <a:bodyPr/>
                    <a:lstStyle/>
                    <a:p>
                      <a:r>
                        <a:rPr lang="ru-RU" sz="1400" dirty="0" smtClean="0"/>
                        <a:t>6Коммуникация.</a:t>
                      </a:r>
                    </a:p>
                    <a:p>
                      <a:pPr>
                        <a:buFont typeface="Wingdings" pitchFamily="2" charset="2"/>
                        <a:buChar char="v"/>
                      </a:pPr>
                      <a:r>
                        <a:rPr lang="ru-RU" sz="1400" dirty="0" smtClean="0"/>
                        <a:t>Побуждать детей составлять рассказ по схеме,</a:t>
                      </a:r>
                      <a:r>
                        <a:rPr lang="ru-RU" sz="1400" baseline="0" dirty="0" smtClean="0"/>
                        <a:t> отгадывать сказочных персонажей по описанию.</a:t>
                      </a:r>
                    </a:p>
                    <a:p>
                      <a:pPr lvl="0">
                        <a:buFont typeface="Wingdings" pitchFamily="2" charset="2"/>
                        <a:buChar char="v"/>
                      </a:pPr>
                      <a:r>
                        <a:rPr kumimoji="0" lang="ru-RU" sz="1400" kern="1200" dirty="0" smtClean="0"/>
                        <a:t>Развитие свободного общения со взрослыми и детьми; развитие всех компонентов устной речи детей (лексической стороны, грамматического   строя   речи, в различных формах и видах детской деятельности;</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u="sng" kern="1200" dirty="0" err="1" smtClean="0">
                          <a:solidFill>
                            <a:schemeClr val="tx1"/>
                          </a:solidFill>
                          <a:latin typeface="+mn-lt"/>
                          <a:ea typeface="+mn-ea"/>
                          <a:cs typeface="+mn-cs"/>
                        </a:rPr>
                        <a:t>Логоритмика</a:t>
                      </a:r>
                      <a:r>
                        <a:rPr kumimoji="0" lang="ru-RU" sz="1400" kern="1200" dirty="0" smtClean="0">
                          <a:solidFill>
                            <a:schemeClr val="tx1"/>
                          </a:solidFill>
                          <a:latin typeface="+mn-lt"/>
                          <a:ea typeface="+mn-ea"/>
                          <a:cs typeface="+mn-cs"/>
                        </a:rPr>
                        <a:t>   «Стайка птиц летит на юг…»</a:t>
                      </a:r>
                      <a:r>
                        <a:rPr lang="ru-RU" sz="1800" b="1" kern="1200" dirty="0" smtClean="0">
                          <a:solidFill>
                            <a:schemeClr val="dk1"/>
                          </a:solidFill>
                          <a:effectLst/>
                          <a:latin typeface="+mn-lt"/>
                          <a:ea typeface="+mn-ea"/>
                          <a:cs typeface="+mn-cs"/>
                        </a:rPr>
                        <a:t> </a:t>
                      </a:r>
                      <a:r>
                        <a:rPr lang="ru-RU" sz="1400" b="0" kern="1200" dirty="0" smtClean="0">
                          <a:solidFill>
                            <a:schemeClr val="dk1"/>
                          </a:solidFill>
                          <a:effectLst/>
                          <a:latin typeface="+mn-lt"/>
                          <a:ea typeface="+mn-ea"/>
                          <a:cs typeface="+mn-cs"/>
                        </a:rPr>
                        <a:t>Упражнение «Подбирай, называй, запоминай»: Закончи </a:t>
                      </a:r>
                      <a:r>
                        <a:rPr lang="ru-RU" sz="1400" kern="1200" dirty="0" smtClean="0">
                          <a:solidFill>
                            <a:schemeClr val="dk1"/>
                          </a:solidFill>
                          <a:effectLst/>
                          <a:latin typeface="+mn-lt"/>
                          <a:ea typeface="+mn-ea"/>
                          <a:cs typeface="+mn-cs"/>
                        </a:rPr>
                        <a:t>предложения (подбери и</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назови как можно больше слов-признаков и действий).</a:t>
                      </a:r>
                      <a:r>
                        <a:rPr lang="ru-RU" sz="1400" b="1" kern="1200" dirty="0" smtClean="0">
                          <a:solidFill>
                            <a:schemeClr val="dk1"/>
                          </a:solidFill>
                          <a:effectLst/>
                          <a:latin typeface="+mn-lt"/>
                          <a:ea typeface="+mn-ea"/>
                          <a:cs typeface="+mn-cs"/>
                        </a:rPr>
                        <a:t>«Скажи одним словом»: </a:t>
                      </a:r>
                      <a:r>
                        <a:rPr lang="ru-RU" sz="1400" kern="1200" dirty="0" smtClean="0">
                          <a:solidFill>
                            <a:schemeClr val="dk1"/>
                          </a:solidFill>
                          <a:effectLst/>
                          <a:latin typeface="+mn-lt"/>
                          <a:ea typeface="+mn-ea"/>
                          <a:cs typeface="+mn-cs"/>
                        </a:rPr>
                        <a:t>Закончи предложения по образцу.</a:t>
                      </a:r>
                      <a:br>
                        <a:rPr lang="ru-RU" sz="1400" kern="1200" dirty="0" smtClean="0">
                          <a:solidFill>
                            <a:schemeClr val="dk1"/>
                          </a:solidFill>
                          <a:effectLst/>
                          <a:latin typeface="+mn-lt"/>
                          <a:ea typeface="+mn-ea"/>
                          <a:cs typeface="+mn-cs"/>
                        </a:rPr>
                      </a:br>
                      <a:r>
                        <a:rPr lang="ru-RU" sz="1400" kern="1200" dirty="0" smtClean="0">
                          <a:solidFill>
                            <a:schemeClr val="dk1"/>
                          </a:solidFill>
                          <a:effectLst/>
                          <a:latin typeface="+mn-lt"/>
                          <a:ea typeface="+mn-ea"/>
                          <a:cs typeface="+mn-cs"/>
                        </a:rPr>
                        <a:t>У аиста ноги длинные, поэтому его называют </a:t>
                      </a:r>
                      <a:r>
                        <a:rPr lang="ru-RU" sz="1400" b="1" kern="1200" dirty="0" smtClean="0">
                          <a:solidFill>
                            <a:schemeClr val="dk1"/>
                          </a:solidFill>
                          <a:effectLst/>
                          <a:latin typeface="+mn-lt"/>
                          <a:ea typeface="+mn-ea"/>
                          <a:cs typeface="+mn-cs"/>
                        </a:rPr>
                        <a:t>длинноногим. «Считай и называй»: </a:t>
                      </a:r>
                      <a:r>
                        <a:rPr lang="ru-RU" sz="1400" kern="1200" dirty="0" smtClean="0">
                          <a:solidFill>
                            <a:schemeClr val="dk1"/>
                          </a:solidFill>
                          <a:effectLst/>
                          <a:latin typeface="+mn-lt"/>
                          <a:ea typeface="+mn-ea"/>
                          <a:cs typeface="+mn-cs"/>
                        </a:rPr>
                        <a:t>Помоги ребятам посчи­тать сфотографированных птиц (запиши в кружки или обозначь количество точками) и назвать их.</a:t>
                      </a:r>
                      <a:endParaRPr kumimoji="0" lang="ru-RU" sz="1400" kern="1200" dirty="0" smtClean="0">
                        <a:solidFill>
                          <a:schemeClr val="dk1"/>
                        </a:solidFill>
                        <a:effectLst/>
                        <a:latin typeface="+mn-lt"/>
                        <a:ea typeface="+mn-ea"/>
                        <a:cs typeface="+mn-cs"/>
                      </a:endParaRPr>
                    </a:p>
                  </a:txBody>
                  <a:tcPr/>
                </a:tc>
                <a:tc>
                  <a:txBody>
                    <a:bodyPr/>
                    <a:lstStyle/>
                    <a:p>
                      <a:r>
                        <a:rPr lang="ru-RU" dirty="0" smtClean="0"/>
                        <a:t>  </a:t>
                      </a:r>
                      <a:r>
                        <a:rPr lang="ru-RU" sz="1400" dirty="0" smtClean="0"/>
                        <a:t>Сочинение стихов  о птицах.</a:t>
                      </a:r>
                    </a:p>
                    <a:p>
                      <a:endParaRPr lang="ru-RU" sz="1400" dirty="0" smtClean="0"/>
                    </a:p>
                    <a:p>
                      <a:r>
                        <a:rPr lang="ru-RU" sz="1400" dirty="0" smtClean="0"/>
                        <a:t>Подборка и оформление  пословиц и поговорок</a:t>
                      </a:r>
                      <a:r>
                        <a:rPr lang="ru-RU" sz="1400" baseline="0" dirty="0" smtClean="0"/>
                        <a:t>  в участием птиц  нашего края</a:t>
                      </a:r>
                      <a:endParaRPr lang="ru-RU" sz="1400"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1285164"/>
              </p:ext>
            </p:extLst>
          </p:nvPr>
        </p:nvGraphicFramePr>
        <p:xfrm>
          <a:off x="107504" y="188640"/>
          <a:ext cx="8786875" cy="6286543"/>
        </p:xfrm>
        <a:graphic>
          <a:graphicData uri="http://schemas.openxmlformats.org/drawingml/2006/table">
            <a:tbl>
              <a:tblPr firstRow="1" bandRow="1">
                <a:tableStyleId>{69CF1AB2-1976-4502-BF36-3FF5EA218861}</a:tableStyleId>
              </a:tblPr>
              <a:tblGrid>
                <a:gridCol w="2590009"/>
                <a:gridCol w="4004924"/>
                <a:gridCol w="2191942"/>
              </a:tblGrid>
              <a:tr h="6286543">
                <a:tc>
                  <a:txBody>
                    <a:bodyPr/>
                    <a:lstStyle/>
                    <a:p>
                      <a:r>
                        <a:rPr lang="ru-RU" sz="1400" dirty="0" smtClean="0"/>
                        <a:t>7.Чтение художественной литературы.</a:t>
                      </a:r>
                    </a:p>
                    <a:p>
                      <a:pPr>
                        <a:buFont typeface="Wingdings" pitchFamily="2" charset="2"/>
                        <a:buChar char="v"/>
                      </a:pPr>
                      <a:r>
                        <a:rPr kumimoji="0" lang="ru-RU" sz="1400" kern="1200" dirty="0" smtClean="0"/>
                        <a:t>Формирования интереса и потребности в чтении </a:t>
                      </a:r>
                    </a:p>
                    <a:p>
                      <a:pPr lvl="0">
                        <a:buFont typeface="Wingdings" pitchFamily="2" charset="2"/>
                        <a:buChar char="v"/>
                      </a:pPr>
                      <a:r>
                        <a:rPr kumimoji="0" lang="ru-RU" sz="1400" kern="1200" dirty="0" smtClean="0"/>
                        <a:t>Формирование целостной картины мира, в том числе первичных ценностных представлений;</a:t>
                      </a:r>
                    </a:p>
                    <a:p>
                      <a:pPr lvl="0"/>
                      <a:r>
                        <a:rPr kumimoji="0" lang="ru-RU" sz="1400" kern="1200" dirty="0" smtClean="0"/>
                        <a:t>развитие литературной речи;</a:t>
                      </a:r>
                    </a:p>
                    <a:p>
                      <a:pPr lvl="0">
                        <a:buFont typeface="Wingdings" pitchFamily="2" charset="2"/>
                        <a:buChar char="v"/>
                      </a:pPr>
                      <a:r>
                        <a:rPr kumimoji="0" lang="ru-RU" sz="1400" kern="1200" dirty="0" smtClean="0"/>
                        <a:t>Приобщение к словесному искусству, в том числе развитие художественного восприятия и эстетического вкуса»</a:t>
                      </a:r>
                    </a:p>
                    <a:p>
                      <a:endParaRPr lang="ru-RU" sz="1400" dirty="0"/>
                    </a:p>
                  </a:txBody>
                  <a:tcPr/>
                </a:tc>
                <a:tc>
                  <a:txBody>
                    <a:bodyPr/>
                    <a:lstStyle/>
                    <a:p>
                      <a:pPr>
                        <a:buFont typeface="Wingdings" pitchFamily="2" charset="2"/>
                        <a:buChar char="v"/>
                      </a:pPr>
                      <a:r>
                        <a:rPr lang="ru-RU" sz="1400" b="0" dirty="0" smtClean="0"/>
                        <a:t>Загадывание загадок на</a:t>
                      </a:r>
                      <a:r>
                        <a:rPr lang="ru-RU" sz="1400" b="0" baseline="0" dirty="0" smtClean="0"/>
                        <a:t> тему птицы.</a:t>
                      </a:r>
                      <a:r>
                        <a:rPr kumimoji="0" lang="ru-RU" sz="1400" b="0" kern="1200" dirty="0" smtClean="0"/>
                        <a:t> </a:t>
                      </a:r>
                    </a:p>
                    <a:p>
                      <a:pPr>
                        <a:buFont typeface="Wingdings" pitchFamily="2" charset="2"/>
                        <a:buChar char="v"/>
                      </a:pPr>
                      <a:r>
                        <a:rPr kumimoji="0" lang="ru-RU" sz="1400" b="0" kern="1200" dirty="0" smtClean="0"/>
                        <a:t>чтение</a:t>
                      </a:r>
                    </a:p>
                    <a:p>
                      <a:r>
                        <a:rPr lang="ru-RU" sz="1400" b="0" kern="1200" dirty="0" err="1" smtClean="0">
                          <a:solidFill>
                            <a:schemeClr val="dk1"/>
                          </a:solidFill>
                          <a:effectLst/>
                          <a:latin typeface="+mn-lt"/>
                          <a:ea typeface="+mn-ea"/>
                          <a:cs typeface="+mn-cs"/>
                        </a:rPr>
                        <a:t>Н.Сладков</a:t>
                      </a:r>
                      <a:r>
                        <a:rPr lang="ru-RU" sz="1400" b="0" kern="1200" dirty="0" smtClean="0">
                          <a:solidFill>
                            <a:schemeClr val="dk1"/>
                          </a:solidFill>
                          <a:effectLst/>
                          <a:latin typeface="+mn-lt"/>
                          <a:ea typeface="+mn-ea"/>
                          <a:cs typeface="+mn-cs"/>
                        </a:rPr>
                        <a:t>.   Синичий запас.</a:t>
                      </a:r>
                    </a:p>
                    <a:p>
                      <a:r>
                        <a:rPr lang="ru-RU" sz="1400" b="0" kern="1200" dirty="0" err="1" smtClean="0">
                          <a:solidFill>
                            <a:schemeClr val="dk1"/>
                          </a:solidFill>
                          <a:effectLst/>
                          <a:latin typeface="+mn-lt"/>
                          <a:ea typeface="+mn-ea"/>
                          <a:cs typeface="+mn-cs"/>
                        </a:rPr>
                        <a:t>В.А.Тетюрев</a:t>
                      </a:r>
                      <a:r>
                        <a:rPr lang="ru-RU" sz="1400" b="0" kern="1200" dirty="0" smtClean="0">
                          <a:solidFill>
                            <a:schemeClr val="dk1"/>
                          </a:solidFill>
                          <a:effectLst/>
                          <a:latin typeface="+mn-lt"/>
                          <a:ea typeface="+mn-ea"/>
                          <a:cs typeface="+mn-cs"/>
                        </a:rPr>
                        <a:t>. Синицы возле жилья.</a:t>
                      </a:r>
                    </a:p>
                    <a:p>
                      <a:r>
                        <a:rPr lang="ru-RU" sz="1400" b="0" kern="1200" dirty="0" err="1" smtClean="0">
                          <a:solidFill>
                            <a:schemeClr val="dk1"/>
                          </a:solidFill>
                          <a:effectLst/>
                          <a:latin typeface="+mn-lt"/>
                          <a:ea typeface="+mn-ea"/>
                          <a:cs typeface="+mn-cs"/>
                        </a:rPr>
                        <a:t>С.Есенин</a:t>
                      </a:r>
                      <a:r>
                        <a:rPr lang="ru-RU" sz="1400" b="0" kern="1200" dirty="0" smtClean="0">
                          <a:solidFill>
                            <a:schemeClr val="dk1"/>
                          </a:solidFill>
                          <a:effectLst/>
                          <a:latin typeface="+mn-lt"/>
                          <a:ea typeface="+mn-ea"/>
                          <a:cs typeface="+mn-cs"/>
                        </a:rPr>
                        <a:t>. </a:t>
                      </a:r>
                      <a:r>
                        <a:rPr lang="ru-RU" sz="1400" b="0" kern="1200" dirty="0" err="1" smtClean="0">
                          <a:solidFill>
                            <a:schemeClr val="dk1"/>
                          </a:solidFill>
                          <a:effectLst/>
                          <a:latin typeface="+mn-lt"/>
                          <a:ea typeface="+mn-ea"/>
                          <a:cs typeface="+mn-cs"/>
                        </a:rPr>
                        <a:t>Тинь-тинь</a:t>
                      </a:r>
                      <a:r>
                        <a:rPr lang="ru-RU" sz="1400" b="0" kern="1200" dirty="0" smtClean="0">
                          <a:solidFill>
                            <a:schemeClr val="dk1"/>
                          </a:solidFill>
                          <a:effectLst/>
                          <a:latin typeface="+mn-lt"/>
                          <a:ea typeface="+mn-ea"/>
                          <a:cs typeface="+mn-cs"/>
                        </a:rPr>
                        <a:t>, синица!</a:t>
                      </a:r>
                    </a:p>
                    <a:p>
                      <a:r>
                        <a:rPr lang="ru-RU" sz="1400" b="0" kern="1200" dirty="0" smtClean="0">
                          <a:solidFill>
                            <a:schemeClr val="dk1"/>
                          </a:solidFill>
                          <a:effectLst/>
                          <a:latin typeface="+mn-lt"/>
                          <a:ea typeface="+mn-ea"/>
                          <a:cs typeface="+mn-cs"/>
                        </a:rPr>
                        <a:t>.</a:t>
                      </a:r>
                      <a:r>
                        <a:rPr lang="ru-RU" sz="1400" b="0" kern="1200" dirty="0" err="1" smtClean="0">
                          <a:solidFill>
                            <a:schemeClr val="dk1"/>
                          </a:solidFill>
                          <a:effectLst/>
                          <a:latin typeface="+mn-lt"/>
                          <a:ea typeface="+mn-ea"/>
                          <a:cs typeface="+mn-cs"/>
                        </a:rPr>
                        <a:t>В.Чаплина</a:t>
                      </a:r>
                      <a:r>
                        <a:rPr lang="ru-RU" sz="1400" b="0" kern="1200" dirty="0" smtClean="0">
                          <a:solidFill>
                            <a:schemeClr val="dk1"/>
                          </a:solidFill>
                          <a:effectLst/>
                          <a:latin typeface="+mn-lt"/>
                          <a:ea typeface="+mn-ea"/>
                          <a:cs typeface="+mn-cs"/>
                        </a:rPr>
                        <a:t>. Лесная кормушка</a:t>
                      </a:r>
                      <a:endParaRPr kumimoji="0" lang="ru-RU" sz="1400" b="0" kern="1200" dirty="0" smtClean="0"/>
                    </a:p>
                    <a:p>
                      <a:pPr>
                        <a:buFont typeface="Wingdings" pitchFamily="2" charset="2"/>
                        <a:buChar char="v"/>
                      </a:pPr>
                      <a:r>
                        <a:rPr kumimoji="0" lang="ru-RU" sz="1400" b="0" kern="1200" dirty="0" smtClean="0"/>
                        <a:t>Для заучивания наизусть Возле леса  на опушке мы повесили кормушку»</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kumimoji="0" lang="ru-RU" sz="1400" b="0" kern="1200" dirty="0" smtClean="0"/>
                    </a:p>
                    <a:p>
                      <a:r>
                        <a:rPr lang="ru-RU" sz="1400" b="0" kern="1200" dirty="0" smtClean="0">
                          <a:solidFill>
                            <a:schemeClr val="dk1"/>
                          </a:solidFill>
                          <a:effectLst/>
                          <a:latin typeface="+mn-lt"/>
                          <a:ea typeface="+mn-ea"/>
                          <a:cs typeface="+mn-cs"/>
                        </a:rPr>
                        <a:t>Приметы, пословицы</a:t>
                      </a:r>
                      <a:r>
                        <a:rPr lang="ru-RU" sz="1400" b="1" kern="1200" dirty="0" smtClean="0">
                          <a:solidFill>
                            <a:schemeClr val="dk1"/>
                          </a:solidFill>
                          <a:effectLst/>
                          <a:latin typeface="+mn-lt"/>
                          <a:ea typeface="+mn-ea"/>
                          <a:cs typeface="+mn-cs"/>
                        </a:rPr>
                        <a:t>, </a:t>
                      </a:r>
                      <a:r>
                        <a:rPr lang="ru-RU" sz="1400" b="0" kern="1200" dirty="0" smtClean="0">
                          <a:solidFill>
                            <a:schemeClr val="dk1"/>
                          </a:solidFill>
                          <a:effectLst/>
                          <a:latin typeface="+mn-lt"/>
                          <a:ea typeface="+mn-ea"/>
                          <a:cs typeface="+mn-cs"/>
                        </a:rPr>
                        <a:t>поговорки, стихи о весне. Разучивание стихов Ф. Тютчев “Весна”, “Весенние воды”, С. Есенин “Черемуха”, </a:t>
                      </a:r>
                      <a:r>
                        <a:rPr lang="ru-RU" sz="1400" b="0" kern="1200" dirty="0" err="1" smtClean="0">
                          <a:solidFill>
                            <a:schemeClr val="dk1"/>
                          </a:solidFill>
                          <a:effectLst/>
                          <a:latin typeface="+mn-lt"/>
                          <a:ea typeface="+mn-ea"/>
                          <a:cs typeface="+mn-cs"/>
                        </a:rPr>
                        <a:t>А.Майков</a:t>
                      </a:r>
                      <a:r>
                        <a:rPr lang="ru-RU" sz="1400" b="0" kern="1200" dirty="0" smtClean="0">
                          <a:solidFill>
                            <a:schemeClr val="dk1"/>
                          </a:solidFill>
                          <a:effectLst/>
                          <a:latin typeface="+mn-lt"/>
                          <a:ea typeface="+mn-ea"/>
                          <a:cs typeface="+mn-cs"/>
                        </a:rPr>
                        <a:t> “В мае”.</a:t>
                      </a:r>
                      <a:r>
                        <a:rPr lang="ru-RU" sz="1400" b="1" kern="1200" dirty="0" smtClean="0">
                          <a:solidFill>
                            <a:schemeClr val="dk1"/>
                          </a:solidFill>
                          <a:effectLst/>
                          <a:latin typeface="+mn-lt"/>
                          <a:ea typeface="+mn-ea"/>
                          <a:cs typeface="+mn-cs"/>
                        </a:rPr>
                        <a:t> </a:t>
                      </a:r>
                      <a:r>
                        <a:rPr lang="ru-RU" sz="1400" b="0" kern="1200" dirty="0" smtClean="0">
                          <a:solidFill>
                            <a:schemeClr val="dk1"/>
                          </a:solidFill>
                          <a:effectLst/>
                          <a:latin typeface="+mn-lt"/>
                          <a:ea typeface="+mn-ea"/>
                          <a:cs typeface="+mn-cs"/>
                        </a:rPr>
                        <a:t>Чтение словацкой народной сказки «У солнышка в гостях»</a:t>
                      </a:r>
                    </a:p>
                    <a:p>
                      <a:r>
                        <a:rPr lang="ru-RU" sz="1400" b="0" kern="1200" dirty="0" smtClean="0">
                          <a:solidFill>
                            <a:schemeClr val="dk1"/>
                          </a:solidFill>
                          <a:effectLst/>
                          <a:latin typeface="+mn-lt"/>
                          <a:ea typeface="+mn-ea"/>
                          <a:cs typeface="+mn-cs"/>
                        </a:rPr>
                        <a:t>Пересказ рассказа </a:t>
                      </a:r>
                      <a:r>
                        <a:rPr lang="ru-RU" sz="1400" b="0" kern="1200" dirty="0" err="1" smtClean="0">
                          <a:solidFill>
                            <a:schemeClr val="dk1"/>
                          </a:solidFill>
                          <a:effectLst/>
                          <a:latin typeface="+mn-lt"/>
                          <a:ea typeface="+mn-ea"/>
                          <a:cs typeface="+mn-cs"/>
                        </a:rPr>
                        <a:t>Е.Чарушина</a:t>
                      </a:r>
                      <a:r>
                        <a:rPr lang="ru-RU" sz="1400" b="0" kern="1200" dirty="0" smtClean="0">
                          <a:solidFill>
                            <a:schemeClr val="dk1"/>
                          </a:solidFill>
                          <a:effectLst/>
                          <a:latin typeface="+mn-lt"/>
                          <a:ea typeface="+mn-ea"/>
                          <a:cs typeface="+mn-cs"/>
                        </a:rPr>
                        <a:t> «Воробей»   </a:t>
                      </a:r>
                    </a:p>
                    <a:p>
                      <a:endParaRPr lang="ru-RU" sz="1400" b="0" kern="1200" dirty="0" smtClean="0">
                        <a:solidFill>
                          <a:schemeClr val="dk1"/>
                        </a:solidFill>
                        <a:effectLst/>
                        <a:latin typeface="+mn-lt"/>
                        <a:ea typeface="+mn-ea"/>
                        <a:cs typeface="+mn-cs"/>
                      </a:endParaRPr>
                    </a:p>
                    <a:p>
                      <a:r>
                        <a:rPr lang="ru-RU" sz="1400" b="0" i="1" kern="1200" dirty="0" smtClean="0">
                          <a:solidFill>
                            <a:schemeClr val="dk1"/>
                          </a:solidFill>
                          <a:effectLst/>
                          <a:latin typeface="+mn-lt"/>
                          <a:ea typeface="+mn-ea"/>
                          <a:cs typeface="+mn-cs"/>
                        </a:rPr>
                        <a:t>Цель:</a:t>
                      </a:r>
                      <a:r>
                        <a:rPr lang="ru-RU" sz="1400" b="0" kern="1200" dirty="0" smtClean="0">
                          <a:solidFill>
                            <a:schemeClr val="dk1"/>
                          </a:solidFill>
                          <a:effectLst/>
                          <a:latin typeface="+mn-lt"/>
                          <a:ea typeface="+mn-ea"/>
                          <a:cs typeface="+mn-cs"/>
                        </a:rPr>
                        <a:t> развивать связную</a:t>
                      </a:r>
                      <a:r>
                        <a:rPr lang="ru-RU" sz="1400" b="1" kern="1200" dirty="0" smtClean="0">
                          <a:solidFill>
                            <a:schemeClr val="dk1"/>
                          </a:solidFill>
                          <a:effectLst/>
                          <a:latin typeface="+mn-lt"/>
                          <a:ea typeface="+mn-ea"/>
                          <a:cs typeface="+mn-cs"/>
                        </a:rPr>
                        <a:t> </a:t>
                      </a:r>
                      <a:r>
                        <a:rPr lang="ru-RU" sz="1400" b="0" kern="1200" dirty="0" smtClean="0">
                          <a:solidFill>
                            <a:schemeClr val="dk1"/>
                          </a:solidFill>
                          <a:effectLst/>
                          <a:latin typeface="+mn-lt"/>
                          <a:ea typeface="+mn-ea"/>
                          <a:cs typeface="+mn-cs"/>
                        </a:rPr>
                        <a:t>речь, память; продолжать учить детей понимать смысл </a:t>
                      </a:r>
                      <a:r>
                        <a:rPr lang="ru-RU" sz="1800" b="0" kern="1200" dirty="0" smtClean="0">
                          <a:solidFill>
                            <a:schemeClr val="dk1"/>
                          </a:solidFill>
                          <a:effectLst/>
                          <a:latin typeface="+mn-lt"/>
                          <a:ea typeface="+mn-ea"/>
                          <a:cs typeface="+mn-cs"/>
                        </a:rPr>
                        <a:t>пословиц, поговорок.</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ru-RU" sz="14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400" kern="1200" baseline="0" dirty="0" smtClean="0">
                          <a:solidFill>
                            <a:schemeClr val="tx1"/>
                          </a:solidFill>
                          <a:latin typeface="+mn-lt"/>
                          <a:ea typeface="+mn-ea"/>
                          <a:cs typeface="+mn-cs"/>
                        </a:rPr>
                        <a:t>Конечный продукт : Конкурс стихов  о птицах.</a:t>
                      </a:r>
                      <a:endParaRPr kumimoji="0" lang="ru-RU" sz="1400" kern="1200" dirty="0" smtClean="0">
                        <a:solidFill>
                          <a:schemeClr val="tx1"/>
                        </a:solidFill>
                        <a:latin typeface="+mn-lt"/>
                        <a:ea typeface="+mn-ea"/>
                        <a:cs typeface="+mn-cs"/>
                      </a:endParaRPr>
                    </a:p>
                  </a:txBody>
                  <a:tcPr/>
                </a:tc>
                <a:tc>
                  <a:txBody>
                    <a:bodyPr/>
                    <a:lstStyle/>
                    <a:p>
                      <a:r>
                        <a:rPr kumimoji="0" lang="ru-RU" sz="1400" kern="1200" dirty="0" smtClean="0"/>
                        <a:t>Проведение: </a:t>
                      </a:r>
                    </a:p>
                    <a:p>
                      <a:endParaRPr kumimoji="0" lang="ru-RU" sz="1400" kern="1200" dirty="0" smtClean="0"/>
                    </a:p>
                    <a:p>
                      <a:r>
                        <a:rPr kumimoji="0" lang="ru-RU" sz="1400" kern="1200" dirty="0" smtClean="0"/>
                        <a:t>Конкурса детско-родительских творческих работ</a:t>
                      </a:r>
                    </a:p>
                    <a:p>
                      <a:endParaRPr kumimoji="0" lang="ru-RU"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smtClean="0"/>
                        <a:t>Разучивание стихов и песен с детьми дома.</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r>
                        <a:rPr lang="ru-RU" sz="1400" b="1" dirty="0" smtClean="0">
                          <a:solidFill>
                            <a:schemeClr val="bg2">
                              <a:lumMod val="50000"/>
                            </a:schemeClr>
                          </a:solidFill>
                        </a:rPr>
                        <a:t>Консультация для родителей </a:t>
                      </a:r>
                      <a:r>
                        <a:rPr lang="ru-RU" sz="1400" b="1" dirty="0" smtClean="0"/>
                        <a:t>«Приучите птиц зимой к своему окну, чтоб без песен не пришлось  вам встречать весну»</a:t>
                      </a:r>
                      <a:endParaRPr lang="ru-RU" sz="1400" dirty="0"/>
                    </a:p>
                  </a:txBody>
                  <a:tcPr/>
                </a:tc>
              </a:tr>
            </a:tbl>
          </a:graphicData>
        </a:graphic>
      </p:graphicFrame>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5373216"/>
            <a:ext cx="1944216" cy="10081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755649" y="333375"/>
            <a:ext cx="8296209" cy="576263"/>
          </a:xfrm>
          <a:prstGeom prst="rect">
            <a:avLst/>
          </a:prstGeom>
          <a:noFill/>
          <a:ln w="9525">
            <a:solidFill>
              <a:schemeClr val="bg2">
                <a:lumMod val="50000"/>
              </a:schemeClr>
            </a:solidFill>
            <a:miter lim="800000"/>
            <a:headEnd/>
            <a:tailEnd/>
          </a:ln>
        </p:spPr>
        <p:txBody>
          <a:bodyPr wrap="none" anchor="ctr"/>
          <a:lstStyle/>
          <a:p>
            <a:r>
              <a:rPr lang="ru-RU" sz="3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ХАРАКТЕРИСТИКА</a:t>
            </a:r>
            <a:r>
              <a:rPr lang="ru-RU" sz="3200" b="1" u="sng" dirty="0">
                <a:solidFill>
                  <a:srgbClr val="FFFF00"/>
                </a:solidFill>
              </a:rPr>
              <a:t>  </a:t>
            </a:r>
            <a:r>
              <a:rPr lang="ru-RU" sz="3200" b="1" u="sng" dirty="0" smtClean="0">
                <a:solidFill>
                  <a:srgbClr val="FFFF00"/>
                </a:solidFill>
              </a:rPr>
              <a:t>       </a:t>
            </a:r>
            <a:r>
              <a:rPr lang="ru-RU"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ПРОЕКТА</a:t>
            </a:r>
            <a:endParaRPr lang="ru-RU" sz="3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3908" name="Rectangle 4"/>
          <p:cNvSpPr>
            <a:spLocks noChangeArrowheads="1"/>
          </p:cNvSpPr>
          <p:nvPr/>
        </p:nvSpPr>
        <p:spPr bwMode="auto">
          <a:xfrm rot="5400000">
            <a:off x="1810885" y="-603249"/>
            <a:ext cx="503237" cy="3529012"/>
          </a:xfrm>
          <a:prstGeom prst="rect">
            <a:avLst/>
          </a:prstGeom>
          <a:ln w="38100">
            <a:solidFill>
              <a:schemeClr val="bg2">
                <a:lumMod val="50000"/>
              </a:schemeClr>
            </a:solidFill>
            <a:headEnd/>
            <a:tailEnd/>
          </a:ln>
        </p:spPr>
        <p:style>
          <a:lnRef idx="2">
            <a:schemeClr val="accent1"/>
          </a:lnRef>
          <a:fillRef idx="1">
            <a:schemeClr val="lt1"/>
          </a:fillRef>
          <a:effectRef idx="0">
            <a:schemeClr val="accent1"/>
          </a:effectRef>
          <a:fontRef idx="minor">
            <a:schemeClr val="dk1"/>
          </a:fontRef>
        </p:style>
        <p:txBody>
          <a:bodyPr rot="10800000" vert="eaVert" wrap="none" anchor="ctr"/>
          <a:lstStyle/>
          <a:p>
            <a:pPr>
              <a:defRPr/>
            </a:pPr>
            <a:r>
              <a:rPr lang="ru-RU" sz="1600" b="1" dirty="0" smtClean="0"/>
              <a:t>        ТИП </a:t>
            </a:r>
            <a:r>
              <a:rPr lang="ru-RU" sz="1600" b="1" dirty="0"/>
              <a:t>ПРОЕКТА</a:t>
            </a:r>
          </a:p>
        </p:txBody>
      </p:sp>
      <p:sp>
        <p:nvSpPr>
          <p:cNvPr id="123909" name="Rectangle 5"/>
          <p:cNvSpPr>
            <a:spLocks noChangeArrowheads="1"/>
          </p:cNvSpPr>
          <p:nvPr/>
        </p:nvSpPr>
        <p:spPr bwMode="auto">
          <a:xfrm rot="5400000">
            <a:off x="7432608" y="-44467"/>
            <a:ext cx="503238" cy="2735264"/>
          </a:xfrm>
          <a:prstGeom prst="rect">
            <a:avLst/>
          </a:prstGeom>
          <a:ln w="38100">
            <a:solidFill>
              <a:schemeClr val="bg2">
                <a:lumMod val="50000"/>
              </a:schemeClr>
            </a:solidFill>
            <a:headEnd/>
            <a:tailEnd/>
          </a:ln>
        </p:spPr>
        <p:style>
          <a:lnRef idx="2">
            <a:schemeClr val="accent1"/>
          </a:lnRef>
          <a:fillRef idx="1">
            <a:schemeClr val="lt1"/>
          </a:fillRef>
          <a:effectRef idx="0">
            <a:schemeClr val="accent1"/>
          </a:effectRef>
          <a:fontRef idx="minor">
            <a:schemeClr val="dk1"/>
          </a:fontRef>
        </p:style>
        <p:txBody>
          <a:bodyPr rot="10800000" vert="eaVert" wrap="none" anchor="ctr"/>
          <a:lstStyle/>
          <a:p>
            <a:pPr>
              <a:defRPr/>
            </a:pPr>
            <a:r>
              <a:rPr lang="ru-RU" sz="1600" b="1" dirty="0"/>
              <a:t>УЧАСТНИКИ ПРОЕКТА</a:t>
            </a:r>
          </a:p>
        </p:txBody>
      </p:sp>
      <p:sp>
        <p:nvSpPr>
          <p:cNvPr id="123910" name="Rectangle 6"/>
          <p:cNvSpPr>
            <a:spLocks noChangeArrowheads="1"/>
          </p:cNvSpPr>
          <p:nvPr/>
        </p:nvSpPr>
        <p:spPr bwMode="auto">
          <a:xfrm rot="5400000">
            <a:off x="1316949" y="1962935"/>
            <a:ext cx="503238" cy="2428892"/>
          </a:xfrm>
          <a:prstGeom prst="rect">
            <a:avLst/>
          </a:prstGeom>
          <a:ln w="38100">
            <a:solidFill>
              <a:srgbClr val="FFC000"/>
            </a:solidFill>
            <a:headEnd/>
            <a:tailEnd/>
          </a:ln>
        </p:spPr>
        <p:style>
          <a:lnRef idx="2">
            <a:schemeClr val="accent1"/>
          </a:lnRef>
          <a:fillRef idx="1">
            <a:schemeClr val="lt1"/>
          </a:fillRef>
          <a:effectRef idx="0">
            <a:schemeClr val="accent1"/>
          </a:effectRef>
          <a:fontRef idx="minor">
            <a:schemeClr val="dk1"/>
          </a:fontRef>
        </p:style>
        <p:txBody>
          <a:bodyPr rot="10800000" vert="eaVert" wrap="none" anchor="ctr"/>
          <a:lstStyle/>
          <a:p>
            <a:pPr>
              <a:defRPr/>
            </a:pPr>
            <a:r>
              <a:rPr lang="ru-RU" sz="1600" b="1" dirty="0"/>
              <a:t>ХАРАКТЕР УЧАСТИЯ</a:t>
            </a:r>
          </a:p>
        </p:txBody>
      </p:sp>
      <p:sp>
        <p:nvSpPr>
          <p:cNvPr id="123911" name="Rectangle 7"/>
          <p:cNvSpPr>
            <a:spLocks noChangeArrowheads="1"/>
          </p:cNvSpPr>
          <p:nvPr/>
        </p:nvSpPr>
        <p:spPr bwMode="auto">
          <a:xfrm rot="-5400000">
            <a:off x="6485377" y="3556948"/>
            <a:ext cx="653101" cy="2879725"/>
          </a:xfrm>
          <a:prstGeom prst="rect">
            <a:avLst/>
          </a:prstGeom>
          <a:ln w="38100">
            <a:solidFill>
              <a:srgbClr val="FFC000"/>
            </a:solidFill>
            <a:headEnd/>
            <a:tailEnd/>
          </a:ln>
        </p:spPr>
        <p:style>
          <a:lnRef idx="2">
            <a:schemeClr val="accent1"/>
          </a:lnRef>
          <a:fillRef idx="1">
            <a:schemeClr val="lt1"/>
          </a:fillRef>
          <a:effectRef idx="0">
            <a:schemeClr val="accent1"/>
          </a:effectRef>
          <a:fontRef idx="minor">
            <a:schemeClr val="dk1"/>
          </a:fontRef>
        </p:style>
        <p:txBody>
          <a:bodyPr vert="eaVert" wrap="none" anchor="ctr"/>
          <a:lstStyle/>
          <a:p>
            <a:pPr>
              <a:defRPr/>
            </a:pPr>
            <a:r>
              <a:rPr lang="ru-RU" sz="1600" b="1" dirty="0"/>
              <a:t>СРОКИ  РЕАЛИЗАЦИИ</a:t>
            </a:r>
          </a:p>
        </p:txBody>
      </p:sp>
      <p:sp>
        <p:nvSpPr>
          <p:cNvPr id="123914" name="AutoShape 10"/>
          <p:cNvSpPr>
            <a:spLocks noChangeArrowheads="1"/>
          </p:cNvSpPr>
          <p:nvPr/>
        </p:nvSpPr>
        <p:spPr bwMode="auto">
          <a:xfrm rot="10800000">
            <a:off x="467543" y="1844824"/>
            <a:ext cx="4256032" cy="728676"/>
          </a:xfrm>
          <a:prstGeom prst="wedgeRectCallout">
            <a:avLst>
              <a:gd name="adj1" fmla="val 47185"/>
              <a:gd name="adj2" fmla="val 123157"/>
            </a:avLst>
          </a:prstGeom>
          <a:ln w="38100">
            <a:solidFill>
              <a:srgbClr val="FFC000"/>
            </a:solidFill>
            <a:headEnd/>
            <a:tailEnd/>
          </a:ln>
        </p:spPr>
        <p:style>
          <a:lnRef idx="1">
            <a:schemeClr val="accent2"/>
          </a:lnRef>
          <a:fillRef idx="2">
            <a:schemeClr val="accent2"/>
          </a:fillRef>
          <a:effectRef idx="1">
            <a:schemeClr val="accent2"/>
          </a:effectRef>
          <a:fontRef idx="minor">
            <a:schemeClr val="dk1"/>
          </a:fontRef>
        </p:style>
        <p:txBody>
          <a:bodyPr rot="10800000"/>
          <a:lstStyle/>
          <a:p>
            <a:pPr>
              <a:defRPr/>
            </a:pPr>
            <a:r>
              <a:rPr lang="ru-RU" b="1" i="1" dirty="0" smtClean="0"/>
              <a:t>Информационно- практико-ориентированный</a:t>
            </a:r>
            <a:endParaRPr lang="ru-RU" b="1" i="1" dirty="0"/>
          </a:p>
        </p:txBody>
      </p:sp>
      <p:sp>
        <p:nvSpPr>
          <p:cNvPr id="123915" name="AutoShape 11"/>
          <p:cNvSpPr>
            <a:spLocks noChangeArrowheads="1"/>
          </p:cNvSpPr>
          <p:nvPr/>
        </p:nvSpPr>
        <p:spPr bwMode="auto">
          <a:xfrm rot="10800000">
            <a:off x="4571999" y="2289458"/>
            <a:ext cx="4479858" cy="887923"/>
          </a:xfrm>
          <a:prstGeom prst="wedgeRectCallout">
            <a:avLst>
              <a:gd name="adj1" fmla="val -46264"/>
              <a:gd name="adj2" fmla="val 126208"/>
            </a:avLst>
          </a:prstGeom>
          <a:ln w="38100">
            <a:solidFill>
              <a:srgbClr val="FFC000"/>
            </a:solidFill>
            <a:headEnd/>
            <a:tailEnd/>
          </a:ln>
        </p:spPr>
        <p:style>
          <a:lnRef idx="1">
            <a:schemeClr val="accent2"/>
          </a:lnRef>
          <a:fillRef idx="2">
            <a:schemeClr val="accent2"/>
          </a:fillRef>
          <a:effectRef idx="1">
            <a:schemeClr val="accent2"/>
          </a:effectRef>
          <a:fontRef idx="minor">
            <a:schemeClr val="dk1"/>
          </a:fontRef>
        </p:style>
        <p:txBody>
          <a:bodyPr rot="10800000"/>
          <a:lstStyle/>
          <a:p>
            <a:pPr>
              <a:defRPr/>
            </a:pPr>
            <a:r>
              <a:rPr lang="ru-RU" b="1" i="1" dirty="0"/>
              <a:t>воспитанники среднего дошкольного </a:t>
            </a:r>
            <a:r>
              <a:rPr lang="ru-RU" b="1" i="1" dirty="0" smtClean="0"/>
              <a:t>возраста, педагоги, родители</a:t>
            </a:r>
            <a:endParaRPr lang="ru-RU" b="1" i="1" dirty="0"/>
          </a:p>
        </p:txBody>
      </p:sp>
      <p:sp>
        <p:nvSpPr>
          <p:cNvPr id="123916" name="AutoShape 12"/>
          <p:cNvSpPr>
            <a:spLocks noChangeArrowheads="1"/>
          </p:cNvSpPr>
          <p:nvPr/>
        </p:nvSpPr>
        <p:spPr bwMode="auto">
          <a:xfrm rot="10800000">
            <a:off x="1186000" y="3717032"/>
            <a:ext cx="5143537" cy="1000132"/>
          </a:xfrm>
          <a:prstGeom prst="wedgeRectCallout">
            <a:avLst>
              <a:gd name="adj1" fmla="val 45167"/>
              <a:gd name="adj2" fmla="val 92676"/>
            </a:avLst>
          </a:prstGeom>
          <a:ln>
            <a:headEnd/>
            <a:tailEnd/>
          </a:ln>
        </p:spPr>
        <p:style>
          <a:lnRef idx="1">
            <a:schemeClr val="accent2"/>
          </a:lnRef>
          <a:fillRef idx="2">
            <a:schemeClr val="accent2"/>
          </a:fillRef>
          <a:effectRef idx="1">
            <a:schemeClr val="accent2"/>
          </a:effectRef>
          <a:fontRef idx="minor">
            <a:schemeClr val="dk1"/>
          </a:fontRef>
        </p:style>
        <p:txBody>
          <a:bodyPr rot="10800000"/>
          <a:lstStyle/>
          <a:p>
            <a:pPr>
              <a:defRPr/>
            </a:pPr>
            <a:r>
              <a:rPr lang="ru-RU" b="1" i="1" dirty="0">
                <a:solidFill>
                  <a:srgbClr val="000000"/>
                </a:solidFill>
              </a:rPr>
              <a:t>активная деятельность детей, сотрудничество с </a:t>
            </a:r>
            <a:r>
              <a:rPr lang="ru-RU" b="1" i="1" dirty="0" smtClean="0">
                <a:solidFill>
                  <a:srgbClr val="000000"/>
                </a:solidFill>
              </a:rPr>
              <a:t>родителями, специалистами и воспитателями</a:t>
            </a:r>
            <a:r>
              <a:rPr lang="ru-RU" sz="2000" b="1" i="1" dirty="0" smtClean="0">
                <a:solidFill>
                  <a:srgbClr val="000000"/>
                </a:solidFill>
              </a:rPr>
              <a:t> </a:t>
            </a:r>
            <a:endParaRPr lang="ru-RU" sz="2000" b="1" i="1" dirty="0">
              <a:solidFill>
                <a:srgbClr val="000000"/>
              </a:solidFill>
            </a:endParaRPr>
          </a:p>
        </p:txBody>
      </p:sp>
      <p:sp>
        <p:nvSpPr>
          <p:cNvPr id="123919" name="AutoShape 15"/>
          <p:cNvSpPr>
            <a:spLocks noChangeArrowheads="1"/>
          </p:cNvSpPr>
          <p:nvPr/>
        </p:nvSpPr>
        <p:spPr bwMode="auto">
          <a:xfrm rot="10800000">
            <a:off x="3923928" y="5618291"/>
            <a:ext cx="4143376" cy="432048"/>
          </a:xfrm>
          <a:prstGeom prst="wedgeRectCallout">
            <a:avLst>
              <a:gd name="adj1" fmla="val -50123"/>
              <a:gd name="adj2" fmla="val 166773"/>
            </a:avLst>
          </a:prstGeom>
          <a:ln>
            <a:headEnd/>
            <a:tailEnd/>
          </a:ln>
        </p:spPr>
        <p:style>
          <a:lnRef idx="1">
            <a:schemeClr val="accent2"/>
          </a:lnRef>
          <a:fillRef idx="2">
            <a:schemeClr val="accent2"/>
          </a:fillRef>
          <a:effectRef idx="1">
            <a:schemeClr val="accent2"/>
          </a:effectRef>
          <a:fontRef idx="minor">
            <a:schemeClr val="dk1"/>
          </a:fontRef>
        </p:style>
        <p:txBody>
          <a:bodyPr rot="10800000"/>
          <a:lstStyle/>
          <a:p>
            <a:pPr>
              <a:defRPr/>
            </a:pPr>
            <a:r>
              <a:rPr lang="ru-RU" b="1" i="1" dirty="0" smtClean="0"/>
              <a:t>С2 апреля по10 апреля</a:t>
            </a:r>
            <a:endParaRPr lang="ru-RU" b="1" i="1" dirty="0"/>
          </a:p>
        </p:txBody>
      </p:sp>
      <p:sp>
        <p:nvSpPr>
          <p:cNvPr id="12" name="Rectangle 2"/>
          <p:cNvSpPr>
            <a:spLocks noChangeArrowheads="1"/>
          </p:cNvSpPr>
          <p:nvPr/>
        </p:nvSpPr>
        <p:spPr bwMode="auto">
          <a:xfrm>
            <a:off x="366682" y="366690"/>
            <a:ext cx="8713787" cy="6480175"/>
          </a:xfrm>
          <a:prstGeom prst="rect">
            <a:avLst/>
          </a:prstGeom>
          <a:noFill/>
          <a:ln w="76200" cmpd="tri">
            <a:solidFill>
              <a:srgbClr val="000099"/>
            </a:solidFill>
            <a:miter lim="800000"/>
            <a:headEnd/>
            <a:tailEnd/>
          </a:ln>
        </p:spPr>
        <p:txBody>
          <a:bodyPr wrap="none" anchor="ctr"/>
          <a:lstStyle/>
          <a:p>
            <a:endParaRPr lang="ru-RU" dirty="0"/>
          </a:p>
        </p:txBody>
      </p:sp>
      <p:sp>
        <p:nvSpPr>
          <p:cNvPr id="2" name="Прямоугольник 1"/>
          <p:cNvSpPr/>
          <p:nvPr/>
        </p:nvSpPr>
        <p:spPr>
          <a:xfrm>
            <a:off x="467543" y="5047780"/>
            <a:ext cx="1811447" cy="431801"/>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Вид проекта</a:t>
            </a:r>
            <a:endParaRPr lang="ru-RU" dirty="0"/>
          </a:p>
        </p:txBody>
      </p:sp>
      <p:sp>
        <p:nvSpPr>
          <p:cNvPr id="15" name="AutoShape 15"/>
          <p:cNvSpPr>
            <a:spLocks noChangeArrowheads="1"/>
          </p:cNvSpPr>
          <p:nvPr/>
        </p:nvSpPr>
        <p:spPr bwMode="auto">
          <a:xfrm rot="10800000">
            <a:off x="755649" y="5949280"/>
            <a:ext cx="2582319" cy="647700"/>
          </a:xfrm>
          <a:prstGeom prst="wedgeRectCallout">
            <a:avLst>
              <a:gd name="adj1" fmla="val 46370"/>
              <a:gd name="adj2" fmla="val 126222"/>
            </a:avLst>
          </a:prstGeom>
          <a:ln>
            <a:headEnd/>
            <a:tailEnd/>
          </a:ln>
        </p:spPr>
        <p:style>
          <a:lnRef idx="1">
            <a:schemeClr val="accent2"/>
          </a:lnRef>
          <a:fillRef idx="2">
            <a:schemeClr val="accent2"/>
          </a:fillRef>
          <a:effectRef idx="1">
            <a:schemeClr val="accent2"/>
          </a:effectRef>
          <a:fontRef idx="minor">
            <a:schemeClr val="dk1"/>
          </a:fontRef>
        </p:style>
        <p:txBody>
          <a:bodyPr rot="10800000"/>
          <a:lstStyle/>
          <a:p>
            <a:pPr>
              <a:defRPr/>
            </a:pPr>
            <a:endParaRPr lang="ru-RU" sz="800" b="1" i="1" dirty="0"/>
          </a:p>
          <a:p>
            <a:pPr>
              <a:defRPr/>
            </a:pPr>
            <a:r>
              <a:rPr lang="ru-RU" sz="2000" b="1" i="1" dirty="0"/>
              <a:t>Г</a:t>
            </a:r>
            <a:r>
              <a:rPr lang="ru-RU" sz="2000" b="1" i="1" dirty="0" smtClean="0"/>
              <a:t>рупповой.</a:t>
            </a:r>
            <a:endParaRPr lang="ru-RU" sz="20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p:cTn id="7" dur="500" fill="hold"/>
                                        <p:tgtEl>
                                          <p:spTgt spid="123908"/>
                                        </p:tgtEl>
                                        <p:attrNameLst>
                                          <p:attrName>ppt_w</p:attrName>
                                        </p:attrNameLst>
                                      </p:cBhvr>
                                      <p:tavLst>
                                        <p:tav tm="0">
                                          <p:val>
                                            <p:fltVal val="0"/>
                                          </p:val>
                                        </p:tav>
                                        <p:tav tm="100000">
                                          <p:val>
                                            <p:strVal val="#ppt_w"/>
                                          </p:val>
                                        </p:tav>
                                      </p:tavLst>
                                    </p:anim>
                                    <p:anim calcmode="lin" valueType="num">
                                      <p:cBhvr>
                                        <p:cTn id="8" dur="500" fill="hold"/>
                                        <p:tgtEl>
                                          <p:spTgt spid="123908"/>
                                        </p:tgtEl>
                                        <p:attrNameLst>
                                          <p:attrName>ppt_h</p:attrName>
                                        </p:attrNameLst>
                                      </p:cBhvr>
                                      <p:tavLst>
                                        <p:tav tm="0">
                                          <p:val>
                                            <p:fltVal val="0"/>
                                          </p:val>
                                        </p:tav>
                                        <p:tav tm="100000">
                                          <p:val>
                                            <p:strVal val="#ppt_h"/>
                                          </p:val>
                                        </p:tav>
                                      </p:tavLst>
                                    </p:anim>
                                    <p:animEffect transition="in" filter="fade">
                                      <p:cBhvr>
                                        <p:cTn id="9" dur="500"/>
                                        <p:tgtEl>
                                          <p:spTgt spid="12390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3914"/>
                                        </p:tgtEl>
                                        <p:attrNameLst>
                                          <p:attrName>style.visibility</p:attrName>
                                        </p:attrNameLst>
                                      </p:cBhvr>
                                      <p:to>
                                        <p:strVal val="visible"/>
                                      </p:to>
                                    </p:set>
                                    <p:animEffect transition="in" filter="wipe(left)">
                                      <p:cBhvr>
                                        <p:cTn id="13" dur="500"/>
                                        <p:tgtEl>
                                          <p:spTgt spid="123914"/>
                                        </p:tgtEl>
                                      </p:cBhvr>
                                    </p:animEffect>
                                  </p:childTnLst>
                                </p:cTn>
                              </p:par>
                            </p:childTnLst>
                          </p:cTn>
                        </p:par>
                        <p:par>
                          <p:cTn id="14" fill="hold">
                            <p:stCondLst>
                              <p:cond delay="1000"/>
                            </p:stCondLst>
                            <p:childTnLst>
                              <p:par>
                                <p:cTn id="15" presetID="53" presetClass="entr" presetSubtype="0" fill="hold" grpId="0" nodeType="afterEffect">
                                  <p:stCondLst>
                                    <p:cond delay="1000"/>
                                  </p:stCondLst>
                                  <p:childTnLst>
                                    <p:set>
                                      <p:cBhvr>
                                        <p:cTn id="16" dur="1" fill="hold">
                                          <p:stCondLst>
                                            <p:cond delay="0"/>
                                          </p:stCondLst>
                                        </p:cTn>
                                        <p:tgtEl>
                                          <p:spTgt spid="123909"/>
                                        </p:tgtEl>
                                        <p:attrNameLst>
                                          <p:attrName>style.visibility</p:attrName>
                                        </p:attrNameLst>
                                      </p:cBhvr>
                                      <p:to>
                                        <p:strVal val="visible"/>
                                      </p:to>
                                    </p:set>
                                    <p:anim calcmode="lin" valueType="num">
                                      <p:cBhvr>
                                        <p:cTn id="17" dur="500" fill="hold"/>
                                        <p:tgtEl>
                                          <p:spTgt spid="123909"/>
                                        </p:tgtEl>
                                        <p:attrNameLst>
                                          <p:attrName>ppt_w</p:attrName>
                                        </p:attrNameLst>
                                      </p:cBhvr>
                                      <p:tavLst>
                                        <p:tav tm="0">
                                          <p:val>
                                            <p:fltVal val="0"/>
                                          </p:val>
                                        </p:tav>
                                        <p:tav tm="100000">
                                          <p:val>
                                            <p:strVal val="#ppt_w"/>
                                          </p:val>
                                        </p:tav>
                                      </p:tavLst>
                                    </p:anim>
                                    <p:anim calcmode="lin" valueType="num">
                                      <p:cBhvr>
                                        <p:cTn id="18" dur="500" fill="hold"/>
                                        <p:tgtEl>
                                          <p:spTgt spid="123909"/>
                                        </p:tgtEl>
                                        <p:attrNameLst>
                                          <p:attrName>ppt_h</p:attrName>
                                        </p:attrNameLst>
                                      </p:cBhvr>
                                      <p:tavLst>
                                        <p:tav tm="0">
                                          <p:val>
                                            <p:fltVal val="0"/>
                                          </p:val>
                                        </p:tav>
                                        <p:tav tm="100000">
                                          <p:val>
                                            <p:strVal val="#ppt_h"/>
                                          </p:val>
                                        </p:tav>
                                      </p:tavLst>
                                    </p:anim>
                                    <p:animEffect transition="in" filter="fade">
                                      <p:cBhvr>
                                        <p:cTn id="19" dur="500"/>
                                        <p:tgtEl>
                                          <p:spTgt spid="123909"/>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23915"/>
                                        </p:tgtEl>
                                        <p:attrNameLst>
                                          <p:attrName>style.visibility</p:attrName>
                                        </p:attrNameLst>
                                      </p:cBhvr>
                                      <p:to>
                                        <p:strVal val="visible"/>
                                      </p:to>
                                    </p:set>
                                    <p:animEffect transition="in" filter="wipe(right)">
                                      <p:cBhvr>
                                        <p:cTn id="23" dur="500"/>
                                        <p:tgtEl>
                                          <p:spTgt spid="123915"/>
                                        </p:tgtEl>
                                      </p:cBhvr>
                                    </p:animEffect>
                                  </p:childTnLst>
                                </p:cTn>
                              </p:par>
                            </p:childTnLst>
                          </p:cTn>
                        </p:par>
                        <p:par>
                          <p:cTn id="24" fill="hold">
                            <p:stCondLst>
                              <p:cond delay="3000"/>
                            </p:stCondLst>
                            <p:childTnLst>
                              <p:par>
                                <p:cTn id="25" presetID="53" presetClass="entr" presetSubtype="0" fill="hold" grpId="0" nodeType="afterEffect">
                                  <p:stCondLst>
                                    <p:cond delay="1000"/>
                                  </p:stCondLst>
                                  <p:childTnLst>
                                    <p:set>
                                      <p:cBhvr>
                                        <p:cTn id="26" dur="1" fill="hold">
                                          <p:stCondLst>
                                            <p:cond delay="0"/>
                                          </p:stCondLst>
                                        </p:cTn>
                                        <p:tgtEl>
                                          <p:spTgt spid="123910"/>
                                        </p:tgtEl>
                                        <p:attrNameLst>
                                          <p:attrName>style.visibility</p:attrName>
                                        </p:attrNameLst>
                                      </p:cBhvr>
                                      <p:to>
                                        <p:strVal val="visible"/>
                                      </p:to>
                                    </p:set>
                                    <p:anim calcmode="lin" valueType="num">
                                      <p:cBhvr>
                                        <p:cTn id="27" dur="500" fill="hold"/>
                                        <p:tgtEl>
                                          <p:spTgt spid="123910"/>
                                        </p:tgtEl>
                                        <p:attrNameLst>
                                          <p:attrName>ppt_w</p:attrName>
                                        </p:attrNameLst>
                                      </p:cBhvr>
                                      <p:tavLst>
                                        <p:tav tm="0">
                                          <p:val>
                                            <p:fltVal val="0"/>
                                          </p:val>
                                        </p:tav>
                                        <p:tav tm="100000">
                                          <p:val>
                                            <p:strVal val="#ppt_w"/>
                                          </p:val>
                                        </p:tav>
                                      </p:tavLst>
                                    </p:anim>
                                    <p:anim calcmode="lin" valueType="num">
                                      <p:cBhvr>
                                        <p:cTn id="28" dur="500" fill="hold"/>
                                        <p:tgtEl>
                                          <p:spTgt spid="123910"/>
                                        </p:tgtEl>
                                        <p:attrNameLst>
                                          <p:attrName>ppt_h</p:attrName>
                                        </p:attrNameLst>
                                      </p:cBhvr>
                                      <p:tavLst>
                                        <p:tav tm="0">
                                          <p:val>
                                            <p:fltVal val="0"/>
                                          </p:val>
                                        </p:tav>
                                        <p:tav tm="100000">
                                          <p:val>
                                            <p:strVal val="#ppt_h"/>
                                          </p:val>
                                        </p:tav>
                                      </p:tavLst>
                                    </p:anim>
                                    <p:animEffect transition="in" filter="fade">
                                      <p:cBhvr>
                                        <p:cTn id="29" dur="500"/>
                                        <p:tgtEl>
                                          <p:spTgt spid="123910"/>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123916"/>
                                        </p:tgtEl>
                                        <p:attrNameLst>
                                          <p:attrName>style.visibility</p:attrName>
                                        </p:attrNameLst>
                                      </p:cBhvr>
                                      <p:to>
                                        <p:strVal val="visible"/>
                                      </p:to>
                                    </p:set>
                                    <p:animEffect transition="in" filter="wipe(left)">
                                      <p:cBhvr>
                                        <p:cTn id="33" dur="500"/>
                                        <p:tgtEl>
                                          <p:spTgt spid="123916"/>
                                        </p:tgtEl>
                                      </p:cBhvr>
                                    </p:animEffect>
                                  </p:childTnLst>
                                </p:cTn>
                              </p:par>
                            </p:childTnLst>
                          </p:cTn>
                        </p:par>
                        <p:par>
                          <p:cTn id="34" fill="hold">
                            <p:stCondLst>
                              <p:cond delay="5000"/>
                            </p:stCondLst>
                            <p:childTnLst>
                              <p:par>
                                <p:cTn id="35" presetID="53" presetClass="entr" presetSubtype="0" fill="hold" grpId="0" nodeType="afterEffect">
                                  <p:stCondLst>
                                    <p:cond delay="1000"/>
                                  </p:stCondLst>
                                  <p:childTnLst>
                                    <p:set>
                                      <p:cBhvr>
                                        <p:cTn id="36" dur="1" fill="hold">
                                          <p:stCondLst>
                                            <p:cond delay="0"/>
                                          </p:stCondLst>
                                        </p:cTn>
                                        <p:tgtEl>
                                          <p:spTgt spid="123911"/>
                                        </p:tgtEl>
                                        <p:attrNameLst>
                                          <p:attrName>style.visibility</p:attrName>
                                        </p:attrNameLst>
                                      </p:cBhvr>
                                      <p:to>
                                        <p:strVal val="visible"/>
                                      </p:to>
                                    </p:set>
                                    <p:anim calcmode="lin" valueType="num">
                                      <p:cBhvr>
                                        <p:cTn id="37" dur="500" fill="hold"/>
                                        <p:tgtEl>
                                          <p:spTgt spid="123911"/>
                                        </p:tgtEl>
                                        <p:attrNameLst>
                                          <p:attrName>ppt_w</p:attrName>
                                        </p:attrNameLst>
                                      </p:cBhvr>
                                      <p:tavLst>
                                        <p:tav tm="0">
                                          <p:val>
                                            <p:fltVal val="0"/>
                                          </p:val>
                                        </p:tav>
                                        <p:tav tm="100000">
                                          <p:val>
                                            <p:strVal val="#ppt_w"/>
                                          </p:val>
                                        </p:tav>
                                      </p:tavLst>
                                    </p:anim>
                                    <p:anim calcmode="lin" valueType="num">
                                      <p:cBhvr>
                                        <p:cTn id="38" dur="500" fill="hold"/>
                                        <p:tgtEl>
                                          <p:spTgt spid="123911"/>
                                        </p:tgtEl>
                                        <p:attrNameLst>
                                          <p:attrName>ppt_h</p:attrName>
                                        </p:attrNameLst>
                                      </p:cBhvr>
                                      <p:tavLst>
                                        <p:tav tm="0">
                                          <p:val>
                                            <p:fltVal val="0"/>
                                          </p:val>
                                        </p:tav>
                                        <p:tav tm="100000">
                                          <p:val>
                                            <p:strVal val="#ppt_h"/>
                                          </p:val>
                                        </p:tav>
                                      </p:tavLst>
                                    </p:anim>
                                    <p:animEffect transition="in" filter="fade">
                                      <p:cBhvr>
                                        <p:cTn id="39" dur="500"/>
                                        <p:tgtEl>
                                          <p:spTgt spid="123911"/>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123919"/>
                                        </p:tgtEl>
                                        <p:attrNameLst>
                                          <p:attrName>style.visibility</p:attrName>
                                        </p:attrNameLst>
                                      </p:cBhvr>
                                      <p:to>
                                        <p:strVal val="visible"/>
                                      </p:to>
                                    </p:set>
                                    <p:animEffect transition="in" filter="wipe(left)">
                                      <p:cBhvr>
                                        <p:cTn id="43" dur="500"/>
                                        <p:tgtEl>
                                          <p:spTgt spid="123919"/>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nimBg="1"/>
      <p:bldP spid="123909" grpId="0" animBg="1"/>
      <p:bldP spid="123910" grpId="0" animBg="1"/>
      <p:bldP spid="123911" grpId="0" animBg="1"/>
      <p:bldP spid="123914" grpId="0" animBg="1"/>
      <p:bldP spid="123915" grpId="0" animBg="1"/>
      <p:bldP spid="123916" grpId="0" animBg="1"/>
      <p:bldP spid="123919"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611051765"/>
              </p:ext>
            </p:extLst>
          </p:nvPr>
        </p:nvGraphicFramePr>
        <p:xfrm>
          <a:off x="214282" y="0"/>
          <a:ext cx="8715435" cy="6343688"/>
        </p:xfrm>
        <a:graphic>
          <a:graphicData uri="http://schemas.openxmlformats.org/drawingml/2006/table">
            <a:tbl>
              <a:tblPr firstRow="1" bandRow="1">
                <a:tableStyleId>{69CF1AB2-1976-4502-BF36-3FF5EA218861}</a:tableStyleId>
              </a:tblPr>
              <a:tblGrid>
                <a:gridCol w="2905144"/>
                <a:gridCol w="3449859"/>
                <a:gridCol w="2360432"/>
              </a:tblGrid>
              <a:tr h="908720">
                <a:tc>
                  <a:txBody>
                    <a:bodyPr/>
                    <a:lstStyle/>
                    <a:p>
                      <a:r>
                        <a:rPr lang="ru-RU" sz="1400" dirty="0" smtClean="0"/>
                        <a:t>Образовательная область</a:t>
                      </a:r>
                      <a:endParaRPr lang="ru-RU" sz="1400" dirty="0"/>
                    </a:p>
                  </a:txBody>
                  <a:tcPr/>
                </a:tc>
                <a:tc>
                  <a:txBody>
                    <a:bodyPr/>
                    <a:lstStyle/>
                    <a:p>
                      <a:r>
                        <a:rPr lang="ru-RU" dirty="0" smtClean="0"/>
                        <a:t>Виды</a:t>
                      </a:r>
                      <a:r>
                        <a:rPr lang="ru-RU" baseline="0" dirty="0" smtClean="0"/>
                        <a:t> деятельности и формы работы с детьми</a:t>
                      </a:r>
                      <a:endParaRPr lang="ru-RU" dirty="0"/>
                    </a:p>
                  </a:txBody>
                  <a:tcPr/>
                </a:tc>
                <a:tc>
                  <a:txBody>
                    <a:bodyPr/>
                    <a:lstStyle/>
                    <a:p>
                      <a:r>
                        <a:rPr lang="ru-RU" dirty="0" smtClean="0"/>
                        <a:t>Активные</a:t>
                      </a:r>
                      <a:r>
                        <a:rPr lang="ru-RU" baseline="0" dirty="0" smtClean="0"/>
                        <a:t> формы работы с родителями</a:t>
                      </a:r>
                      <a:endParaRPr lang="ru-RU" dirty="0"/>
                    </a:p>
                  </a:txBody>
                  <a:tcPr/>
                </a:tc>
              </a:tr>
              <a:tr h="5429288">
                <a:tc>
                  <a:txBody>
                    <a:bodyPr/>
                    <a:lstStyle/>
                    <a:p>
                      <a:r>
                        <a:rPr lang="ru-RU" sz="1800" dirty="0" smtClean="0"/>
                        <a:t>8.Художественное творчество</a:t>
                      </a:r>
                    </a:p>
                    <a:p>
                      <a:pPr lvl="0">
                        <a:buFont typeface="Wingdings" pitchFamily="2" charset="2"/>
                        <a:buChar char="v"/>
                      </a:pPr>
                      <a:r>
                        <a:rPr kumimoji="0" lang="ru-RU" sz="1400" kern="1200" dirty="0" smtClean="0"/>
                        <a:t>Развитие продуктивной деятельности детей (рисование, лепка, аппликация, художественный труд);</a:t>
                      </a:r>
                    </a:p>
                    <a:p>
                      <a:pPr lvl="0">
                        <a:buFont typeface="Wingdings" pitchFamily="2" charset="2"/>
                        <a:buChar char="v"/>
                      </a:pPr>
                      <a:r>
                        <a:rPr kumimoji="0" lang="ru-RU" sz="1400" kern="1200" dirty="0" smtClean="0"/>
                        <a:t>развитие детского творчества;</a:t>
                      </a:r>
                    </a:p>
                    <a:p>
                      <a:pPr lvl="0"/>
                      <a:r>
                        <a:rPr kumimoji="0" lang="ru-RU" sz="1400" kern="1200" dirty="0" smtClean="0"/>
                        <a:t>приобщение к изобразительному искусству»*.</a:t>
                      </a:r>
                    </a:p>
                    <a:p>
                      <a:pPr lvl="0"/>
                      <a:endParaRPr kumimoji="0" lang="ru-RU" sz="1400" kern="1200" dirty="0" smtClean="0">
                        <a:solidFill>
                          <a:schemeClr val="dk1"/>
                        </a:solidFill>
                        <a:latin typeface="+mn-lt"/>
                        <a:ea typeface="+mn-ea"/>
                        <a:cs typeface="+mn-cs"/>
                      </a:endParaRPr>
                    </a:p>
                    <a:p>
                      <a:pPr algn="l"/>
                      <a:r>
                        <a:rPr lang="ru-RU" sz="1400" dirty="0" smtClean="0"/>
                        <a:t>9.Музыка.</a:t>
                      </a:r>
                      <a:r>
                        <a:rPr kumimoji="0" lang="ru-RU" sz="1800" kern="1200" dirty="0" smtClean="0"/>
                        <a:t> </a:t>
                      </a:r>
                    </a:p>
                    <a:p>
                      <a:pPr algn="l">
                        <a:buFont typeface="Wingdings" pitchFamily="2" charset="2"/>
                        <a:buChar char="v"/>
                      </a:pPr>
                      <a:r>
                        <a:rPr kumimoji="0" lang="ru-RU" sz="1400" kern="1200" dirty="0" smtClean="0"/>
                        <a:t>Развития музыкальности детей, способности эмоционально воспринимать музыку </a:t>
                      </a:r>
                      <a:endParaRPr lang="ru-RU" sz="1400" dirty="0" smtClean="0"/>
                    </a:p>
                    <a:p>
                      <a:pPr lvl="0" algn="l">
                        <a:buFont typeface="Wingdings" pitchFamily="2" charset="2"/>
                        <a:buChar char="v"/>
                      </a:pPr>
                      <a:r>
                        <a:rPr kumimoji="0" lang="ru-RU" sz="1400" kern="1200" dirty="0" smtClean="0"/>
                        <a:t>Развитие музыкально художественной деятельности;</a:t>
                      </a:r>
                    </a:p>
                    <a:p>
                      <a:pPr lvl="0" algn="l">
                        <a:buFont typeface="Wingdings" pitchFamily="2" charset="2"/>
                        <a:buChar char="v"/>
                      </a:pPr>
                      <a:r>
                        <a:rPr kumimoji="0" lang="ru-RU" sz="1400" kern="1200" dirty="0" smtClean="0"/>
                        <a:t>Приобщение к музыкальному искусству»</a:t>
                      </a:r>
                    </a:p>
                    <a:p>
                      <a:pPr lvl="0"/>
                      <a:endParaRPr kumimoji="0" lang="ru-RU" sz="1400" kern="1200" dirty="0" smtClean="0">
                        <a:solidFill>
                          <a:schemeClr val="dk1"/>
                        </a:solidFill>
                        <a:latin typeface="+mn-lt"/>
                        <a:ea typeface="+mn-ea"/>
                        <a:cs typeface="+mn-cs"/>
                      </a:endParaRPr>
                    </a:p>
                  </a:txBody>
                  <a:tcPr/>
                </a:tc>
                <a:tc>
                  <a:txBody>
                    <a:bodyPr/>
                    <a:lstStyle/>
                    <a:p>
                      <a:r>
                        <a:rPr lang="ru-RU" sz="1400" u="sng" dirty="0" smtClean="0"/>
                        <a:t>Коллективное рисование </a:t>
                      </a:r>
                      <a:r>
                        <a:rPr lang="ru-RU" sz="1400" dirty="0" smtClean="0"/>
                        <a:t>«Чудо </a:t>
                      </a:r>
                      <a:r>
                        <a:rPr lang="ru-RU" sz="1400" baseline="0" dirty="0" smtClean="0"/>
                        <a:t> птица»- развиваем фантазию , творчество.</a:t>
                      </a:r>
                      <a:endParaRPr lang="ru-RU"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effectLst/>
                          <a:latin typeface="+mn-lt"/>
                          <a:ea typeface="+mn-ea"/>
                          <a:cs typeface="+mn-cs"/>
                        </a:rPr>
                        <a:t>Занятия по изобразительному искусству “Ветка с первыми листочками”, “Весенний букет”, “Березы весной”, “Цветущий сад”, “Грачи прилетели”.</a:t>
                      </a:r>
                    </a:p>
                    <a:p>
                      <a:endParaRPr lang="ru-RU" sz="1400" dirty="0" smtClean="0"/>
                    </a:p>
                    <a:p>
                      <a:r>
                        <a:rPr lang="ru-RU" sz="1400" u="sng" dirty="0" smtClean="0"/>
                        <a:t>Лепка:  </a:t>
                      </a:r>
                      <a:r>
                        <a:rPr lang="ru-RU" sz="1400" dirty="0" smtClean="0"/>
                        <a:t>«Прилетели воробьи-вот</a:t>
                      </a:r>
                      <a:r>
                        <a:rPr lang="ru-RU" sz="1400" baseline="0" dirty="0" smtClean="0"/>
                        <a:t> их сколько посмотри!» </a:t>
                      </a:r>
                      <a:r>
                        <a:rPr lang="ru-RU" sz="1400" u="sng" baseline="0" dirty="0" smtClean="0"/>
                        <a:t>Аппликация «Скворечник для скворца»</a:t>
                      </a:r>
                    </a:p>
                    <a:p>
                      <a:r>
                        <a:rPr lang="ru-RU" sz="1400" b="1" baseline="0" dirty="0" smtClean="0"/>
                        <a:t>Конечный продукт:</a:t>
                      </a:r>
                    </a:p>
                    <a:p>
                      <a:endParaRPr lang="ru-RU" sz="14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smtClean="0"/>
                        <a:t>Музыкально-дидактические игры.</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u="none" kern="1200" dirty="0" smtClean="0"/>
                        <a:t>придумай пляску « Воробьи и коршун»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u="none" kern="1200" dirty="0" smtClean="0"/>
                        <a:t>разучивание </a:t>
                      </a:r>
                      <a:r>
                        <a:rPr kumimoji="0" lang="ru-RU" sz="1400" u="none" kern="1200" dirty="0" err="1" smtClean="0"/>
                        <a:t>закличек</a:t>
                      </a:r>
                      <a:endParaRPr kumimoji="0" lang="ru-RU" sz="1400" u="none"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u="none"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200" u="none" kern="1200" dirty="0" smtClean="0"/>
                        <a:t>Слушание-  Звуки леса, голоса </a:t>
                      </a:r>
                      <a:r>
                        <a:rPr kumimoji="0" lang="ru-RU" sz="1200" kern="1200" dirty="0" smtClean="0"/>
                        <a:t>птиц. </a:t>
                      </a:r>
                      <a:r>
                        <a:rPr lang="ru-RU" sz="1200" i="1" kern="1200" dirty="0" smtClean="0">
                          <a:solidFill>
                            <a:schemeClr val="dk1"/>
                          </a:solidFill>
                          <a:effectLst/>
                          <a:latin typeface="+mn-lt"/>
                          <a:ea typeface="+mn-ea"/>
                          <a:cs typeface="+mn-cs"/>
                        </a:rPr>
                        <a:t>Дети прослушивают музыкальную запись "Голоса природы", потом рассказывают, что они услышали</a:t>
                      </a:r>
                      <a:r>
                        <a:rPr lang="ru-RU" sz="1800" i="1" kern="1200" dirty="0" smtClean="0">
                          <a:solidFill>
                            <a:schemeClr val="dk1"/>
                          </a:solidFill>
                          <a:effectLst/>
                          <a:latin typeface="+mn-lt"/>
                          <a:ea typeface="+mn-ea"/>
                          <a:cs typeface="+mn-cs"/>
                        </a:rPr>
                        <a:t>. </a:t>
                      </a:r>
                      <a:endParaRPr lang="ru-RU"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b="1" u="sng" kern="1200" dirty="0" smtClean="0"/>
                        <a:t>Итоговое мероприятие:</a:t>
                      </a:r>
                      <a:endParaRPr kumimoji="0" lang="ru-RU" sz="1400" kern="1200" dirty="0" smtClean="0"/>
                    </a:p>
                    <a:p>
                      <a:endParaRPr lang="ru-RU" sz="1400" b="1" dirty="0"/>
                    </a:p>
                  </a:txBody>
                  <a:tcPr/>
                </a:tc>
                <a:tc>
                  <a:txBody>
                    <a:bodyPr/>
                    <a:lstStyle/>
                    <a:p>
                      <a:r>
                        <a:rPr lang="ru-RU" sz="1400" dirty="0" smtClean="0"/>
                        <a:t>Нетрадиционные техники рисования , пальцем и</a:t>
                      </a:r>
                      <a:r>
                        <a:rPr lang="ru-RU" sz="1400" baseline="0" dirty="0" smtClean="0"/>
                        <a:t> ладонью</a:t>
                      </a:r>
                    </a:p>
                    <a:p>
                      <a:r>
                        <a:rPr lang="ru-RU" sz="1400" baseline="0" dirty="0" smtClean="0"/>
                        <a:t>( Образы волшебных птиц)- совместное творчество.</a:t>
                      </a:r>
                    </a:p>
                    <a:p>
                      <a:endParaRPr lang="ru-RU" sz="1400" baseline="0" dirty="0" smtClean="0"/>
                    </a:p>
                    <a:p>
                      <a:endParaRPr lang="ru-RU" sz="1400" baseline="0" dirty="0" smtClean="0"/>
                    </a:p>
                    <a:p>
                      <a:r>
                        <a:rPr lang="ru-RU" sz="1400" baseline="0" dirty="0" smtClean="0"/>
                        <a:t>Составление рекламного слогана  «Берегите, птиц- не разоряйте гнезд,,,,»  ……для листовок .</a:t>
                      </a:r>
                      <a:endParaRPr lang="ru-RU" sz="1400" dirty="0"/>
                    </a:p>
                  </a:txBody>
                  <a:tcPr/>
                </a:tc>
              </a:tr>
            </a:tbl>
          </a:graphicData>
        </a:graphic>
      </p:graphicFrame>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4725144"/>
            <a:ext cx="1584176" cy="720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42" y="620688"/>
            <a:ext cx="8928992" cy="6032421"/>
          </a:xfrm>
          <a:prstGeom prst="rect">
            <a:avLst/>
          </a:prstGeom>
        </p:spPr>
        <p:txBody>
          <a:bodyPr wrap="square">
            <a:spAutoFit/>
          </a:bodyPr>
          <a:lstStyle/>
          <a:p>
            <a:r>
              <a:rPr lang="ru-RU" b="1" i="1" dirty="0"/>
              <a:t>Проводится игра "Грачи летят". </a:t>
            </a:r>
            <a:endParaRPr lang="ru-RU" b="1" dirty="0"/>
          </a:p>
          <a:p>
            <a:r>
              <a:rPr lang="ru-RU" sz="1600" i="1" dirty="0"/>
              <a:t>Дети становятся в круг, грач ходит внутри круга и произносит свои слов</a:t>
            </a:r>
            <a:r>
              <a:rPr lang="ru-RU" sz="1600" dirty="0"/>
              <a:t> а: </a:t>
            </a:r>
          </a:p>
          <a:p>
            <a:r>
              <a:rPr lang="ru-RU" sz="1600" i="1" dirty="0"/>
              <a:t>Грачи летят, на всю Русь трубят: </a:t>
            </a:r>
            <a:endParaRPr lang="ru-RU" sz="1600" dirty="0"/>
          </a:p>
          <a:p>
            <a:r>
              <a:rPr lang="ru-RU" sz="1600" i="1" dirty="0"/>
              <a:t>"Чу - чу- чу - мы несем весну!" </a:t>
            </a:r>
            <a:endParaRPr lang="ru-RU" sz="1600" dirty="0"/>
          </a:p>
          <a:p>
            <a:r>
              <a:rPr lang="ru-RU" sz="1600" i="1" dirty="0"/>
              <a:t>"Гу-гу-</a:t>
            </a:r>
            <a:r>
              <a:rPr lang="ru-RU" sz="1600" i="1" dirty="0" err="1"/>
              <a:t>гу</a:t>
            </a:r>
            <a:r>
              <a:rPr lang="ru-RU" sz="1600" i="1" dirty="0"/>
              <a:t> - не догнать никому!" </a:t>
            </a:r>
            <a:endParaRPr lang="ru-RU" sz="1600" dirty="0"/>
          </a:p>
          <a:p>
            <a:r>
              <a:rPr lang="ru-RU" sz="1600" i="1" dirty="0"/>
              <a:t>"Летят, летят!" - отвечают дети и машут руками. </a:t>
            </a:r>
            <a:endParaRPr lang="ru-RU" sz="1600" dirty="0"/>
          </a:p>
          <a:p>
            <a:r>
              <a:rPr lang="ru-RU" sz="1600" i="1" dirty="0"/>
              <a:t>Пчелы летят, гудят, бурчат: </a:t>
            </a:r>
            <a:endParaRPr lang="ru-RU" sz="1600" dirty="0"/>
          </a:p>
          <a:p>
            <a:r>
              <a:rPr lang="ru-RU" sz="1600" i="1" dirty="0"/>
              <a:t>"</a:t>
            </a:r>
            <a:r>
              <a:rPr lang="ru-RU" sz="1600" i="1" dirty="0" err="1"/>
              <a:t>Жу-жу-жу</a:t>
            </a:r>
            <a:r>
              <a:rPr lang="ru-RU" sz="1600" i="1" dirty="0"/>
              <a:t> - </a:t>
            </a:r>
            <a:r>
              <a:rPr lang="ru-RU" sz="1600" i="1" dirty="0" err="1"/>
              <a:t>медову</a:t>
            </a:r>
            <a:r>
              <a:rPr lang="ru-RU" sz="1600" i="1" dirty="0"/>
              <a:t> несем сыту" </a:t>
            </a:r>
            <a:endParaRPr lang="ru-RU" sz="1600" dirty="0"/>
          </a:p>
          <a:p>
            <a:r>
              <a:rPr lang="ru-RU" sz="1600" i="1" dirty="0"/>
              <a:t>"Летят! Летят!" - отвечают дети и машут руками. </a:t>
            </a:r>
            <a:endParaRPr lang="ru-RU" sz="1600" dirty="0"/>
          </a:p>
          <a:p>
            <a:r>
              <a:rPr lang="ru-RU" sz="1600" i="1" dirty="0"/>
              <a:t>Поросята летят, полосаты визжат: </a:t>
            </a:r>
            <a:endParaRPr lang="ru-RU" sz="1600" dirty="0"/>
          </a:p>
          <a:p>
            <a:r>
              <a:rPr lang="ru-RU" sz="1600" i="1" dirty="0"/>
              <a:t>"Хрю-хрю-хрю - надело нам в хлеву! </a:t>
            </a:r>
            <a:endParaRPr lang="ru-RU" sz="1600" dirty="0"/>
          </a:p>
          <a:p>
            <a:r>
              <a:rPr lang="ru-RU" sz="1600" i="1" dirty="0"/>
              <a:t>Если кто-то из детей ошибается и машет руками, то грач говорит: </a:t>
            </a:r>
            <a:endParaRPr lang="ru-RU" sz="1600" dirty="0"/>
          </a:p>
          <a:p>
            <a:r>
              <a:rPr lang="ru-RU" sz="1600" i="1" dirty="0"/>
              <a:t>" Кто ошибся? Помните уговор - за ошибку из игры долой. Садитесь и на нас смотрите-уму-разуму учитесь! </a:t>
            </a:r>
            <a:endParaRPr lang="ru-RU" sz="1600" dirty="0"/>
          </a:p>
          <a:p>
            <a:r>
              <a:rPr lang="ru-RU" sz="1600" i="1" dirty="0"/>
              <a:t>Игра продолжается. </a:t>
            </a:r>
            <a:endParaRPr lang="ru-RU" sz="1600" dirty="0"/>
          </a:p>
          <a:p>
            <a:r>
              <a:rPr lang="ru-RU" sz="1600" i="1" dirty="0"/>
              <a:t>Синицы летят, на всю Русь кричат: </a:t>
            </a:r>
            <a:endParaRPr lang="ru-RU" sz="1600" dirty="0"/>
          </a:p>
          <a:p>
            <a:r>
              <a:rPr lang="ru-RU" sz="1600" i="1" dirty="0"/>
              <a:t>"</a:t>
            </a:r>
            <a:r>
              <a:rPr lang="ru-RU" sz="1600" i="1" dirty="0" err="1"/>
              <a:t>Дзю-дзю-дзю</a:t>
            </a:r>
            <a:r>
              <a:rPr lang="ru-RU" sz="1600" i="1" dirty="0"/>
              <a:t> - не поймать никому!" </a:t>
            </a:r>
            <a:endParaRPr lang="ru-RU" sz="1600" dirty="0"/>
          </a:p>
          <a:p>
            <a:r>
              <a:rPr lang="ru-RU" sz="1600" i="1" dirty="0"/>
              <a:t>"Летят! Летят!" - отвечают дети и машут руками. </a:t>
            </a:r>
            <a:endParaRPr lang="ru-RU" sz="1600" dirty="0"/>
          </a:p>
          <a:p>
            <a:r>
              <a:rPr lang="ru-RU" sz="1600" i="1" dirty="0"/>
              <a:t>Комары летят, кричат, пищат: </a:t>
            </a:r>
            <a:endParaRPr lang="ru-RU" sz="1600" dirty="0"/>
          </a:p>
          <a:p>
            <a:r>
              <a:rPr lang="ru-RU" sz="1600" i="1" dirty="0"/>
              <a:t>"</a:t>
            </a:r>
            <a:r>
              <a:rPr lang="ru-RU" sz="1600" i="1" dirty="0" err="1"/>
              <a:t>Ду-ду-ду</a:t>
            </a:r>
            <a:r>
              <a:rPr lang="ru-RU" sz="1600" i="1" dirty="0"/>
              <a:t> - не уйти никому!" </a:t>
            </a:r>
            <a:endParaRPr lang="ru-RU" sz="1600" dirty="0"/>
          </a:p>
          <a:p>
            <a:r>
              <a:rPr lang="ru-RU" sz="1600" i="1" dirty="0"/>
              <a:t>"Летят! Летят!" - отвечают дети и машут </a:t>
            </a:r>
            <a:r>
              <a:rPr lang="ru-RU" sz="1600" i="1" dirty="0" err="1"/>
              <a:t>рукаими</a:t>
            </a:r>
            <a:r>
              <a:rPr lang="ru-RU" sz="1600" i="1" dirty="0"/>
              <a:t>. </a:t>
            </a:r>
            <a:endParaRPr lang="ru-RU" sz="1600" dirty="0"/>
          </a:p>
          <a:p>
            <a:r>
              <a:rPr lang="ru-RU" sz="1600" i="1" dirty="0"/>
              <a:t>Медведи летят, толстопяты рычат: </a:t>
            </a:r>
            <a:endParaRPr lang="ru-RU" sz="1600" dirty="0"/>
          </a:p>
          <a:p>
            <a:r>
              <a:rPr lang="ru-RU" sz="1600" i="1" dirty="0"/>
              <a:t>"</a:t>
            </a:r>
            <a:r>
              <a:rPr lang="ru-RU" sz="1600" i="1" dirty="0" err="1"/>
              <a:t>Ру-ру-ру</a:t>
            </a:r>
            <a:r>
              <a:rPr lang="ru-RU" sz="1600" i="1" dirty="0"/>
              <a:t> - надоело нам в лесу!" </a:t>
            </a:r>
            <a:endParaRPr lang="ru-RU" sz="1600" dirty="0"/>
          </a:p>
          <a:p>
            <a:r>
              <a:rPr lang="ru-RU" sz="1600" i="1" dirty="0"/>
              <a:t>Грач: Кто ошибся, сидит на местах, а кто все правильно делал тот и выиграл. </a:t>
            </a:r>
            <a:endParaRPr lang="ru-RU" sz="1600" dirty="0"/>
          </a:p>
        </p:txBody>
      </p:sp>
    </p:spTree>
    <p:extLst>
      <p:ext uri="{BB962C8B-B14F-4D97-AF65-F5344CB8AC3E}">
        <p14:creationId xmlns:p14="http://schemas.microsoft.com/office/powerpoint/2010/main" val="253655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5417"/>
            <a:ext cx="8784976" cy="6863417"/>
          </a:xfrm>
          <a:prstGeom prst="rect">
            <a:avLst/>
          </a:prstGeom>
        </p:spPr>
        <p:txBody>
          <a:bodyPr wrap="square">
            <a:spAutoFit/>
          </a:bodyPr>
          <a:lstStyle/>
          <a:p>
            <a:r>
              <a:rPr lang="ru-RU" sz="1400" b="1" dirty="0"/>
              <a:t>Вопросы о птицах:</a:t>
            </a:r>
            <a:endParaRPr lang="ru-RU" sz="1400" dirty="0"/>
          </a:p>
          <a:p>
            <a:r>
              <a:rPr lang="ru-RU" sz="1400" b="1" dirty="0"/>
              <a:t>Дятел: </a:t>
            </a:r>
            <a:endParaRPr lang="ru-RU" sz="1400" dirty="0"/>
          </a:p>
          <a:p>
            <a:pPr lvl="0"/>
            <a:r>
              <a:rPr lang="ru-RU" sz="1400" dirty="0"/>
              <a:t>Чем питается? (Летом насекомыми. Достаёт их из под коры. Зимой семенами сосен и елей) </a:t>
            </a:r>
          </a:p>
          <a:p>
            <a:pPr lvl="0"/>
            <a:r>
              <a:rPr lang="ru-RU" sz="1400" dirty="0"/>
              <a:t>Какой у дятла клюв и язык? ( Клюв крепкий, длинный. Язык длинный и узкий)</a:t>
            </a:r>
          </a:p>
          <a:p>
            <a:pPr lvl="0"/>
            <a:r>
              <a:rPr lang="ru-RU" sz="1400" dirty="0"/>
              <a:t>Какие виды дятлов живут в наших лесах? (Чёрный, зелёный, пёстрый.)</a:t>
            </a:r>
          </a:p>
          <a:p>
            <a:pPr lvl="0"/>
            <a:r>
              <a:rPr lang="ru-RU" sz="1400" dirty="0"/>
              <a:t>Как ведёт себя дятел по отношению к другим птицам? (Дятел птица недружелюбная. Соседей не терпит.)</a:t>
            </a:r>
          </a:p>
          <a:p>
            <a:pPr lvl="0"/>
            <a:r>
              <a:rPr lang="ru-RU" sz="1400" dirty="0"/>
              <a:t>Как называют люди дятла и почему? (Лесной санитар. Он избавляет леса и сады от вредителей.) </a:t>
            </a:r>
          </a:p>
          <a:p>
            <a:r>
              <a:rPr lang="ru-RU" sz="1400" b="1" dirty="0"/>
              <a:t>Жаворонок:</a:t>
            </a:r>
            <a:r>
              <a:rPr lang="ru-RU" sz="1400" dirty="0"/>
              <a:t> </a:t>
            </a:r>
          </a:p>
          <a:p>
            <a:pPr lvl="0"/>
            <a:r>
              <a:rPr lang="ru-RU" sz="1400" dirty="0"/>
              <a:t>Какого цвета и размера эта птица? (Жаворонок маленькая птица, чуть крупнее воробья. Коричневое оперенье помогает прятаться от врагов на земле.) </a:t>
            </a:r>
          </a:p>
          <a:p>
            <a:pPr lvl="0"/>
            <a:r>
              <a:rPr lang="ru-RU" sz="1400" dirty="0"/>
              <a:t>Где живёт полевой жаворонок? (Живут на земле, вьют гнёзда и выводят птенцов.)</a:t>
            </a:r>
          </a:p>
          <a:p>
            <a:pPr lvl="0"/>
            <a:r>
              <a:rPr lang="ru-RU" sz="1400" dirty="0"/>
              <a:t>Чем питается и где находят пищу? (Питаются жучками, личинками, семенами трав.)</a:t>
            </a:r>
          </a:p>
          <a:p>
            <a:pPr lvl="0"/>
            <a:r>
              <a:rPr lang="ru-RU" sz="1400" dirty="0"/>
              <a:t>Где поют свои песни жаворонок? (Поёт только в небе, на земле не поёт</a:t>
            </a:r>
            <a:r>
              <a:rPr lang="ru-RU" sz="1400" dirty="0" smtClean="0"/>
              <a:t>.)</a:t>
            </a:r>
          </a:p>
          <a:p>
            <a:r>
              <a:rPr lang="ru-RU" b="1" dirty="0" smtClean="0"/>
              <a:t>Скворец</a:t>
            </a:r>
            <a:r>
              <a:rPr lang="ru-RU" b="1" dirty="0"/>
              <a:t>: </a:t>
            </a:r>
            <a:endParaRPr lang="ru-RU" dirty="0"/>
          </a:p>
          <a:p>
            <a:pPr lvl="0"/>
            <a:r>
              <a:rPr lang="ru-RU" sz="1600" dirty="0"/>
              <a:t>“</a:t>
            </a:r>
            <a:r>
              <a:rPr lang="ru-RU" sz="1400" dirty="0"/>
              <a:t>Скворцы прилетели!” – сообщают люди друг другу. Что это означает? (Это значит, что люди радуются вновь наступившей весне.)</a:t>
            </a:r>
          </a:p>
          <a:p>
            <a:pPr lvl="0"/>
            <a:r>
              <a:rPr lang="ru-RU" sz="1400" dirty="0"/>
              <a:t>Чем помогают скворцы человеку? (Скворцы-спутники и помощники человека. За лето они уничтожают много вредных насекомых. </a:t>
            </a:r>
          </a:p>
          <a:p>
            <a:pPr lvl="0"/>
            <a:r>
              <a:rPr lang="ru-RU" sz="1400" dirty="0"/>
              <a:t>Что делает скворец сразу после прилёта? (Сразу после прилёта начинает искать место для гнезда. Дом, дупло или скворечник.)</a:t>
            </a:r>
          </a:p>
          <a:p>
            <a:pPr lvl="0"/>
            <a:r>
              <a:rPr lang="ru-RU" sz="1400" dirty="0"/>
              <a:t>Убирает скворец своё жилище? (Скворцы сразу убирают старую подстилку, мусор, устилают дно сухой травой.)</a:t>
            </a:r>
          </a:p>
          <a:p>
            <a:pPr lvl="0"/>
            <a:r>
              <a:rPr lang="ru-RU" sz="1400" dirty="0"/>
              <a:t>Какие скворцы родители? (Скворцы за лето дважды выводят потомство. Птенцов высиживают по очереди скворец и скворчиха.) Они трудолюбивые и заботливые родители.)</a:t>
            </a:r>
          </a:p>
          <a:p>
            <a:pPr lvl="0"/>
            <a:r>
              <a:rPr lang="ru-RU" sz="1400" dirty="0"/>
              <a:t>Где живут скворцы, когда вырастают птенцы? (Скворцы улетают из гнезда, собираются в большие стаи и живут в лесу.)</a:t>
            </a:r>
          </a:p>
          <a:p>
            <a:pPr lvl="0"/>
            <a:r>
              <a:rPr lang="ru-RU" sz="1400" dirty="0"/>
              <a:t>Что делают скворцы перед тем, как улететь зимовать? (Скворцы прилетают прощаться с родным гнездом.)</a:t>
            </a:r>
          </a:p>
        </p:txBody>
      </p:sp>
    </p:spTree>
    <p:extLst>
      <p:ext uri="{BB962C8B-B14F-4D97-AF65-F5344CB8AC3E}">
        <p14:creationId xmlns:p14="http://schemas.microsoft.com/office/powerpoint/2010/main" val="1437813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260648"/>
            <a:ext cx="6102424" cy="3139321"/>
          </a:xfrm>
          <a:prstGeom prst="rect">
            <a:avLst/>
          </a:prstGeom>
        </p:spPr>
        <p:txBody>
          <a:bodyPr wrap="square">
            <a:spAutoFit/>
          </a:bodyPr>
          <a:lstStyle/>
          <a:p>
            <a:r>
              <a:rPr lang="ru-RU" b="1" dirty="0" err="1"/>
              <a:t>Закличка</a:t>
            </a:r>
            <a:r>
              <a:rPr lang="ru-RU" b="1" dirty="0"/>
              <a:t> «Солнышко»</a:t>
            </a:r>
            <a:endParaRPr lang="ru-RU" dirty="0"/>
          </a:p>
          <a:p>
            <a:r>
              <a:rPr lang="ru-RU" dirty="0"/>
              <a:t>(с хлопками) Солнышко ясное, нарядись! (хлопки по плечам, скрестив руки на груди) Солнышко красное, покажись! (хлопки в ладоши) Платье алое надень, (хлопки по коленям) Подари нам красный день! (хлопки над головой). (Вношу нарисованное солнце с одним лучом). Солнышко пока к нам добиралось все свои лучики раздарило. Надо как-то исправить положение. Давайте поиграем с лучом. </a:t>
            </a:r>
          </a:p>
        </p:txBody>
      </p:sp>
      <p:sp>
        <p:nvSpPr>
          <p:cNvPr id="7" name="Прямоугольник 6"/>
          <p:cNvSpPr/>
          <p:nvPr/>
        </p:nvSpPr>
        <p:spPr>
          <a:xfrm>
            <a:off x="0" y="3399969"/>
            <a:ext cx="8532440" cy="3046988"/>
          </a:xfrm>
          <a:prstGeom prst="rect">
            <a:avLst/>
          </a:prstGeom>
        </p:spPr>
        <p:txBody>
          <a:bodyPr wrap="square">
            <a:spAutoFit/>
          </a:bodyPr>
          <a:lstStyle/>
          <a:p>
            <a:r>
              <a:rPr lang="ru-RU" sz="1600" b="1" dirty="0"/>
              <a:t>Динамическая пауза «Скворцы»</a:t>
            </a:r>
            <a:endParaRPr lang="ru-RU" sz="1600" dirty="0"/>
          </a:p>
          <a:p>
            <a:r>
              <a:rPr lang="ru-RU" sz="1600" dirty="0"/>
              <a:t>Ой, летали скворушки- скворцы. Махи руками. Все летели, песни распевали, Крыльями махали. </a:t>
            </a:r>
            <a:r>
              <a:rPr lang="ru-RU" sz="1600" dirty="0" err="1"/>
              <a:t>Стайкою</a:t>
            </a:r>
            <a:r>
              <a:rPr lang="ru-RU" sz="1600" dirty="0"/>
              <a:t> на землю сели, Червячков они поели. (Развернуться в сторону кормушки.) </a:t>
            </a:r>
            <a:r>
              <a:rPr lang="ru-RU" sz="1600" dirty="0" err="1"/>
              <a:t>Клю</a:t>
            </a:r>
            <a:r>
              <a:rPr lang="ru-RU" sz="1600" dirty="0"/>
              <a:t>, </a:t>
            </a:r>
            <a:r>
              <a:rPr lang="ru-RU" sz="1600" dirty="0" err="1"/>
              <a:t>клю</a:t>
            </a:r>
            <a:r>
              <a:rPr lang="ru-RU" sz="1600" dirty="0"/>
              <a:t>, </a:t>
            </a:r>
            <a:r>
              <a:rPr lang="ru-RU" sz="1600" dirty="0" err="1"/>
              <a:t>клю</a:t>
            </a:r>
            <a:r>
              <a:rPr lang="ru-RU" sz="1600" dirty="0"/>
              <a:t>, </a:t>
            </a:r>
            <a:r>
              <a:rPr lang="ru-RU" sz="1600" dirty="0" err="1"/>
              <a:t>клю</a:t>
            </a:r>
            <a:r>
              <a:rPr lang="ru-RU" sz="1600" dirty="0"/>
              <a:t>, (Сесть на корточки.) </a:t>
            </a:r>
            <a:r>
              <a:rPr lang="ru-RU" sz="1600" dirty="0" err="1"/>
              <a:t>Клю</a:t>
            </a:r>
            <a:r>
              <a:rPr lang="ru-RU" sz="1600" dirty="0"/>
              <a:t>, </a:t>
            </a:r>
            <a:r>
              <a:rPr lang="ru-RU" sz="1600" dirty="0" err="1"/>
              <a:t>клю</a:t>
            </a:r>
            <a:r>
              <a:rPr lang="ru-RU" sz="1600" dirty="0"/>
              <a:t>, </a:t>
            </a:r>
            <a:r>
              <a:rPr lang="ru-RU" sz="1600" dirty="0" err="1"/>
              <a:t>клю</a:t>
            </a:r>
            <a:r>
              <a:rPr lang="ru-RU" sz="1600" dirty="0"/>
              <a:t>, </a:t>
            </a:r>
            <a:r>
              <a:rPr lang="ru-RU" sz="1600" dirty="0" err="1"/>
              <a:t>клю</a:t>
            </a:r>
            <a:r>
              <a:rPr lang="ru-RU" sz="1600" dirty="0"/>
              <a:t>, Как я червячков люблю. (Указательными пальцами постучать по полу.) Перышки почистим, Чтобы были чище. (Руками потереть предплечья, как бы обнимая себя.) Вот так, вот так, Вот так, вот так, Чтобы были чище. Прыгаем по веткам, Чтоб сильней стать деткам. (Развернуться в сторону деревьев за окнами.) Прыг-скок, прыг-скок, Прыг-скок, прыг-скок, Прыгаем по веткам. Тут собака прибежала И скворцов всех распугала (Развернуться в сторону собаки - игрушка или картинка.) Гав-гав-гав, скворцы взлетели, И в скворечник полетели. (Махи руками</a:t>
            </a:r>
          </a:p>
        </p:txBody>
      </p:sp>
    </p:spTree>
    <p:extLst>
      <p:ext uri="{BB962C8B-B14F-4D97-AF65-F5344CB8AC3E}">
        <p14:creationId xmlns:p14="http://schemas.microsoft.com/office/powerpoint/2010/main" val="1820043971"/>
      </p:ext>
    </p:extLst>
  </p:cSld>
  <p:clrMapOvr>
    <a:masterClrMapping/>
  </p:clrMapOvr>
  <p:transition spd="slow"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3797" y="620688"/>
            <a:ext cx="8513869" cy="4247317"/>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Итоговый праздник птиц </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предшествует </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празднику великой пасхи</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Выход на новый проект:</a:t>
            </a:r>
          </a:p>
          <a:p>
            <a:pPr algn="ct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«Пасхальная ярмарка»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7909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716016" cy="3068960"/>
          </a:xfrm>
          <a:prstGeom prst="rect">
            <a:avLst/>
          </a:prstGeom>
        </p:spPr>
      </p:pic>
      <p:sp>
        <p:nvSpPr>
          <p:cNvPr id="4" name="Прямоугольник 3"/>
          <p:cNvSpPr/>
          <p:nvPr/>
        </p:nvSpPr>
        <p:spPr>
          <a:xfrm>
            <a:off x="0" y="2640360"/>
            <a:ext cx="9144000" cy="3970318"/>
          </a:xfrm>
          <a:prstGeom prst="rect">
            <a:avLst/>
          </a:prstGeom>
        </p:spPr>
        <p:txBody>
          <a:bodyPr wrap="square">
            <a:spAutoFit/>
          </a:bodyPr>
          <a:lstStyle/>
          <a:p>
            <a:r>
              <a:rPr lang="ru-RU" b="1" dirty="0"/>
              <a:t>Цель проекта</a:t>
            </a:r>
          </a:p>
          <a:p>
            <a:r>
              <a:rPr lang="ru-RU" b="1" dirty="0"/>
              <a:t>Развитие у детей дошкольного возраста устойчивого интереса к русской народной культуре в процессе ознакомления с календарными праздниками.</a:t>
            </a:r>
          </a:p>
          <a:p>
            <a:r>
              <a:rPr lang="ru-RU" b="1" dirty="0"/>
              <a:t>Задачи проекта:</a:t>
            </a:r>
          </a:p>
          <a:p>
            <a:pPr lvl="0"/>
            <a:r>
              <a:rPr lang="ru-RU" b="1" dirty="0"/>
              <a:t> познакомить детей с русскими календарными праздниками, которые отмечают в разные  времена года: «</a:t>
            </a:r>
            <a:r>
              <a:rPr lang="ru-RU" b="1" dirty="0" err="1"/>
              <a:t>Осенины</a:t>
            </a:r>
            <a:r>
              <a:rPr lang="ru-RU" b="1" dirty="0"/>
              <a:t>», «Зимние святки»,  «Масленица», «Пасха»;</a:t>
            </a:r>
          </a:p>
          <a:p>
            <a:pPr lvl="0"/>
            <a:r>
              <a:rPr lang="ru-RU" b="1" dirty="0"/>
              <a:t>вызывать у детей желание знакомиться с устным народным творчеством (</a:t>
            </a:r>
            <a:r>
              <a:rPr lang="ru-RU" b="1" dirty="0" err="1"/>
              <a:t>заклички</a:t>
            </a:r>
            <a:r>
              <a:rPr lang="ru-RU" b="1" dirty="0"/>
              <a:t>, стихи - </a:t>
            </a:r>
            <a:r>
              <a:rPr lang="ru-RU" b="1" dirty="0" err="1"/>
              <a:t>зазывалки</a:t>
            </a:r>
            <a:r>
              <a:rPr lang="ru-RU" b="1" dirty="0"/>
              <a:t>, дразнилки, </a:t>
            </a:r>
            <a:r>
              <a:rPr lang="ru-RU" b="1" dirty="0" err="1"/>
              <a:t>потешки</a:t>
            </a:r>
            <a:endParaRPr lang="ru-RU" b="1" dirty="0"/>
          </a:p>
          <a:p>
            <a:r>
              <a:rPr lang="ru-RU" b="1" dirty="0"/>
              <a:t>      и др.);</a:t>
            </a:r>
          </a:p>
          <a:p>
            <a:pPr lvl="0"/>
            <a:r>
              <a:rPr lang="ru-RU" b="1" dirty="0"/>
              <a:t>развивать художественно – творческую деятельность путем ознакомления с предметами декоративно – прикладного искусства русской культуры;</a:t>
            </a:r>
          </a:p>
          <a:p>
            <a:pPr lvl="0"/>
            <a:r>
              <a:rPr lang="ru-RU" b="1" dirty="0"/>
              <a:t>воспитывать у детей чувство причастности к русской культуре, обществу, которое дорожит своим прошлым, как достоянием.</a:t>
            </a:r>
          </a:p>
          <a:p>
            <a:r>
              <a:rPr lang="ru-RU" b="1" dirty="0"/>
              <a:t>Объект исследования: русские народные календарные праздники </a:t>
            </a:r>
          </a:p>
        </p:txBody>
      </p:sp>
    </p:spTree>
    <p:extLst>
      <p:ext uri="{BB962C8B-B14F-4D97-AF65-F5344CB8AC3E}">
        <p14:creationId xmlns:p14="http://schemas.microsoft.com/office/powerpoint/2010/main" val="1433127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285750"/>
            <a:ext cx="2857500" cy="20955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8144" y="4474113"/>
            <a:ext cx="2857500" cy="2095500"/>
          </a:xfrm>
          <a:prstGeom prst="rect">
            <a:avLst/>
          </a:prstGeom>
        </p:spPr>
      </p:pic>
      <p:sp>
        <p:nvSpPr>
          <p:cNvPr id="4" name="Прямоугольник 3"/>
          <p:cNvSpPr/>
          <p:nvPr/>
        </p:nvSpPr>
        <p:spPr>
          <a:xfrm>
            <a:off x="323528" y="2636912"/>
            <a:ext cx="6534472" cy="1477328"/>
          </a:xfrm>
          <a:prstGeom prst="rect">
            <a:avLst/>
          </a:prstGeom>
        </p:spPr>
        <p:txBody>
          <a:bodyPr wrap="square">
            <a:spAutoFit/>
          </a:bodyPr>
          <a:lstStyle/>
          <a:p>
            <a:r>
              <a:rPr lang="ru-RU" dirty="0"/>
              <a:t>Ожидаемые результаты:</a:t>
            </a:r>
          </a:p>
          <a:p>
            <a:pPr lvl="0"/>
            <a:r>
              <a:rPr lang="ru-RU" dirty="0"/>
              <a:t>Устойчивый интерес к культуре русского народа.</a:t>
            </a:r>
          </a:p>
          <a:p>
            <a:pPr lvl="0"/>
            <a:r>
              <a:rPr lang="ru-RU" dirty="0"/>
              <a:t>Знание детьми устного народного творчества, песен, декоративно – прикладного искусства народа.</a:t>
            </a:r>
          </a:p>
          <a:p>
            <a:pPr lvl="0"/>
            <a:r>
              <a:rPr lang="ru-RU" dirty="0"/>
              <a:t>Создание календаря праздников, состоящего из детских работ.</a:t>
            </a:r>
          </a:p>
        </p:txBody>
      </p:sp>
    </p:spTree>
    <p:extLst>
      <p:ext uri="{BB962C8B-B14F-4D97-AF65-F5344CB8AC3E}">
        <p14:creationId xmlns:p14="http://schemas.microsoft.com/office/powerpoint/2010/main" val="4128636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640960" cy="369332"/>
          </a:xfrm>
          <a:prstGeom prst="rect">
            <a:avLst/>
          </a:prstGeom>
        </p:spPr>
        <p:txBody>
          <a:bodyPr wrap="square">
            <a:spAutoFit/>
          </a:bodyPr>
          <a:lstStyle/>
          <a:p>
            <a:r>
              <a:rPr lang="ru-RU" b="1" dirty="0" smtClean="0"/>
              <a:t>                 Схема </a:t>
            </a:r>
            <a:r>
              <a:rPr lang="ru-RU" b="1" dirty="0"/>
              <a:t>осуществления </a:t>
            </a:r>
            <a:r>
              <a:rPr lang="ru-RU" b="1" dirty="0" smtClean="0"/>
              <a:t>проекта</a:t>
            </a:r>
            <a:r>
              <a:rPr lang="ru-RU" dirty="0"/>
              <a:t> </a:t>
            </a:r>
            <a:r>
              <a:rPr lang="ru-RU" dirty="0" smtClean="0"/>
              <a:t>      </a:t>
            </a:r>
            <a:r>
              <a:rPr lang="ru-RU" b="1" dirty="0" smtClean="0"/>
              <a:t>по </a:t>
            </a:r>
            <a:r>
              <a:rPr lang="ru-RU" b="1" dirty="0"/>
              <a:t>основным видам деятельности:</a:t>
            </a:r>
            <a:endParaRPr lang="ru-RU" dirty="0"/>
          </a:p>
        </p:txBody>
      </p:sp>
      <p:sp>
        <p:nvSpPr>
          <p:cNvPr id="3" name="Прямоугольник 2"/>
          <p:cNvSpPr/>
          <p:nvPr/>
        </p:nvSpPr>
        <p:spPr>
          <a:xfrm>
            <a:off x="107504" y="620688"/>
            <a:ext cx="4572000" cy="4247317"/>
          </a:xfrm>
          <a:prstGeom prst="rect">
            <a:avLst/>
          </a:prstGeom>
          <a:effectLst>
            <a:glow rad="228600">
              <a:schemeClr val="accent6">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r>
              <a:rPr lang="ru-RU" b="1" i="1" u="sng" dirty="0">
                <a:solidFill>
                  <a:srgbClr val="FFC000"/>
                </a:solidFill>
              </a:rPr>
              <a:t>Центр познавательного развития:</a:t>
            </a:r>
          </a:p>
          <a:p>
            <a:pPr lvl="0"/>
            <a:r>
              <a:rPr lang="ru-RU" dirty="0"/>
              <a:t>Занятия:</a:t>
            </a:r>
          </a:p>
          <a:p>
            <a:pPr lvl="0"/>
            <a:r>
              <a:rPr lang="ru-RU" dirty="0"/>
              <a:t> «В гостях у хозяйки»</a:t>
            </a:r>
          </a:p>
          <a:p>
            <a:pPr lvl="0"/>
            <a:r>
              <a:rPr lang="ru-RU" dirty="0"/>
              <a:t> «Как на Руси весну встречали»</a:t>
            </a:r>
          </a:p>
          <a:p>
            <a:pPr lvl="0"/>
            <a:r>
              <a:rPr lang="ru-RU" dirty="0"/>
              <a:t> «Как на святки в вечерок девицы гадали»</a:t>
            </a:r>
          </a:p>
          <a:p>
            <a:pPr lvl="0"/>
            <a:r>
              <a:rPr lang="ru-RU" dirty="0"/>
              <a:t> «Собран с поля урожай…»</a:t>
            </a:r>
          </a:p>
          <a:p>
            <a:pPr lvl="0"/>
            <a:r>
              <a:rPr lang="ru-RU" dirty="0"/>
              <a:t> «Традиции и обряды русского народа»</a:t>
            </a:r>
          </a:p>
          <a:p>
            <a:pPr lvl="0"/>
            <a:r>
              <a:rPr lang="ru-RU" dirty="0"/>
              <a:t>Совместная деятельность:</a:t>
            </a:r>
          </a:p>
          <a:p>
            <a:pPr lvl="0"/>
            <a:r>
              <a:rPr lang="ru-RU" dirty="0"/>
              <a:t>наблюдения за изменениями в природе</a:t>
            </a:r>
          </a:p>
          <a:p>
            <a:pPr lvl="0"/>
            <a:r>
              <a:rPr lang="ru-RU" dirty="0"/>
              <a:t>создание уголка «Русской избы»</a:t>
            </a:r>
          </a:p>
          <a:p>
            <a:pPr lvl="0"/>
            <a:r>
              <a:rPr lang="ru-RU" dirty="0"/>
              <a:t>Беседы:</a:t>
            </a:r>
          </a:p>
          <a:p>
            <a:pPr lvl="0"/>
            <a:r>
              <a:rPr lang="ru-RU" dirty="0"/>
              <a:t>« Что нам осень принесла»</a:t>
            </a:r>
          </a:p>
          <a:p>
            <a:pPr lvl="0"/>
            <a:r>
              <a:rPr lang="ru-RU" dirty="0"/>
              <a:t>« Рождественские святки»</a:t>
            </a:r>
          </a:p>
          <a:p>
            <a:pPr lvl="0"/>
            <a:r>
              <a:rPr lang="ru-RU" dirty="0"/>
              <a:t>«Праздник масленицы»</a:t>
            </a:r>
          </a:p>
          <a:p>
            <a:pPr lvl="0"/>
            <a:r>
              <a:rPr lang="ru-RU" dirty="0"/>
              <a:t> «Пасхальные атрибуты»</a:t>
            </a:r>
          </a:p>
        </p:txBody>
      </p:sp>
      <p:sp>
        <p:nvSpPr>
          <p:cNvPr id="4" name="Прямоугольник 3"/>
          <p:cNvSpPr/>
          <p:nvPr/>
        </p:nvSpPr>
        <p:spPr>
          <a:xfrm>
            <a:off x="4283968" y="1412776"/>
            <a:ext cx="4572000" cy="3693319"/>
          </a:xfrm>
          <a:prstGeom prst="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r>
              <a:rPr lang="ru-RU" b="1" i="1" u="sng" dirty="0">
                <a:solidFill>
                  <a:srgbClr val="FFC000"/>
                </a:solidFill>
              </a:rPr>
              <a:t>Центр игровой деятельности</a:t>
            </a:r>
          </a:p>
          <a:p>
            <a:pPr lvl="0"/>
            <a:r>
              <a:rPr lang="ru-RU" dirty="0"/>
              <a:t>Подвижные народные игры « Утица», «Салки – догонялки», «Пирог», «Пятнашки», «Жаворонок», «Ручеёк», «Бабка </a:t>
            </a:r>
            <a:r>
              <a:rPr lang="ru-RU" dirty="0" err="1"/>
              <a:t>Ёжка</a:t>
            </a:r>
            <a:r>
              <a:rPr lang="ru-RU" dirty="0"/>
              <a:t>»</a:t>
            </a:r>
          </a:p>
          <a:p>
            <a:pPr lvl="0"/>
            <a:r>
              <a:rPr lang="ru-RU" dirty="0"/>
              <a:t>Дидактические игры «Найди праздничный пирог», « Составь узор для пасхального яичка», «Составь последовательность народных праздников», «Прокати яичко с горки»</a:t>
            </a:r>
          </a:p>
          <a:p>
            <a:pPr lvl="0"/>
            <a:r>
              <a:rPr lang="ru-RU" dirty="0"/>
              <a:t>Сюжетные игры «Семья справляет Рождество», «Пасхальный подарок», «Собираем урожай»</a:t>
            </a:r>
          </a:p>
        </p:txBody>
      </p:sp>
    </p:spTree>
    <p:extLst>
      <p:ext uri="{BB962C8B-B14F-4D97-AF65-F5344CB8AC3E}">
        <p14:creationId xmlns:p14="http://schemas.microsoft.com/office/powerpoint/2010/main" val="629011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73" y="0"/>
            <a:ext cx="5304453" cy="4801314"/>
          </a:xfrm>
          <a:prstGeom prst="rect">
            <a:avLst/>
          </a:prstGeom>
          <a:effectLst>
            <a:glow rad="228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numCol="2">
            <a:spAutoFit/>
          </a:bodyPr>
          <a:lstStyle/>
          <a:p>
            <a:r>
              <a:rPr lang="ru-RU" b="1" i="1" u="sng" dirty="0">
                <a:solidFill>
                  <a:srgbClr val="FFC000"/>
                </a:solidFill>
              </a:rPr>
              <a:t>Центр художественной деятельности</a:t>
            </a:r>
          </a:p>
          <a:p>
            <a:pPr lvl="0"/>
            <a:r>
              <a:rPr lang="ru-RU" dirty="0">
                <a:solidFill>
                  <a:srgbClr val="FFC000"/>
                </a:solidFill>
              </a:rPr>
              <a:t>Рисование</a:t>
            </a:r>
          </a:p>
          <a:p>
            <a:pPr lvl="0"/>
            <a:r>
              <a:rPr lang="ru-RU" dirty="0"/>
              <a:t>« Осенняя березка»</a:t>
            </a:r>
          </a:p>
          <a:p>
            <a:pPr lvl="0"/>
            <a:r>
              <a:rPr lang="ru-RU" dirty="0"/>
              <a:t> «Праздник у зверят, рождество в лесу»</a:t>
            </a:r>
          </a:p>
          <a:p>
            <a:pPr lvl="0"/>
            <a:r>
              <a:rPr lang="ru-RU" dirty="0"/>
              <a:t>«Солнышко – </a:t>
            </a:r>
            <a:r>
              <a:rPr lang="ru-RU" dirty="0" err="1"/>
              <a:t>колоколнышко</a:t>
            </a:r>
            <a:r>
              <a:rPr lang="ru-RU" dirty="0"/>
              <a:t>»</a:t>
            </a:r>
          </a:p>
          <a:p>
            <a:pPr lvl="0"/>
            <a:r>
              <a:rPr lang="ru-RU" dirty="0"/>
              <a:t>«Масленица – барыня!»</a:t>
            </a:r>
          </a:p>
          <a:p>
            <a:pPr lvl="0"/>
            <a:r>
              <a:rPr lang="ru-RU" dirty="0"/>
              <a:t>«Пасхальное яйцо»</a:t>
            </a:r>
          </a:p>
          <a:p>
            <a:pPr lvl="0"/>
            <a:r>
              <a:rPr lang="ru-RU" dirty="0"/>
              <a:t>« Во поле береза стояла»</a:t>
            </a:r>
          </a:p>
          <a:p>
            <a:r>
              <a:rPr lang="ru-RU" dirty="0"/>
              <a:t>          ☼ Ручной труд:</a:t>
            </a:r>
          </a:p>
          <a:p>
            <a:pPr lvl="0"/>
            <a:r>
              <a:rPr lang="ru-RU" dirty="0"/>
              <a:t>«Кукла из соломы»</a:t>
            </a:r>
          </a:p>
          <a:p>
            <a:pPr lvl="0"/>
            <a:r>
              <a:rPr lang="ru-RU" dirty="0"/>
              <a:t>«Рождественские подарки»</a:t>
            </a:r>
          </a:p>
          <a:p>
            <a:r>
              <a:rPr lang="ru-RU" dirty="0"/>
              <a:t>          ☼ Выставки совместного творчества детей и родителей:</a:t>
            </a:r>
          </a:p>
          <a:p>
            <a:pPr lvl="0"/>
            <a:r>
              <a:rPr lang="ru-RU" dirty="0" smtClean="0"/>
              <a:t>«Барышня Осень»</a:t>
            </a:r>
          </a:p>
          <a:p>
            <a:pPr lvl="0"/>
            <a:r>
              <a:rPr lang="ru-RU" dirty="0" smtClean="0"/>
              <a:t>«Пасхальные куличи и яйца»</a:t>
            </a:r>
          </a:p>
          <a:p>
            <a:pPr lvl="0"/>
            <a:r>
              <a:rPr lang="ru-RU" dirty="0" smtClean="0"/>
              <a:t>«</a:t>
            </a:r>
            <a:r>
              <a:rPr lang="ru-RU" dirty="0"/>
              <a:t>Масленица-</a:t>
            </a:r>
            <a:r>
              <a:rPr lang="ru-RU" dirty="0" err="1"/>
              <a:t>кривошейка</a:t>
            </a:r>
            <a:r>
              <a:rPr lang="ru-RU" dirty="0"/>
              <a:t>»</a:t>
            </a:r>
          </a:p>
          <a:p>
            <a:pPr lvl="0"/>
            <a:r>
              <a:rPr lang="ru-RU" dirty="0"/>
              <a:t>«Зимняя фантазия</a:t>
            </a:r>
            <a:r>
              <a:rPr lang="ru-RU" dirty="0" smtClean="0"/>
              <a:t>»</a:t>
            </a:r>
          </a:p>
          <a:p>
            <a:pPr lvl="0"/>
            <a:endParaRPr lang="ru-RU" dirty="0"/>
          </a:p>
          <a:p>
            <a:pPr lvl="0"/>
            <a:endParaRPr lang="ru-RU" dirty="0" smtClean="0"/>
          </a:p>
          <a:p>
            <a:pPr lvl="0"/>
            <a:endParaRPr lang="ru-RU" dirty="0"/>
          </a:p>
        </p:txBody>
      </p:sp>
      <p:sp>
        <p:nvSpPr>
          <p:cNvPr id="3" name="Прямоугольник 2"/>
          <p:cNvSpPr/>
          <p:nvPr/>
        </p:nvSpPr>
        <p:spPr>
          <a:xfrm>
            <a:off x="5508104" y="116632"/>
            <a:ext cx="3468757" cy="3139321"/>
          </a:xfrm>
          <a:prstGeom prst="rect">
            <a:avLst/>
          </a:prstGeom>
          <a:effectLst>
            <a:glow rad="228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pPr lvl="0"/>
            <a:r>
              <a:rPr lang="ru-RU" b="1" dirty="0">
                <a:solidFill>
                  <a:srgbClr val="FFC000"/>
                </a:solidFill>
              </a:rPr>
              <a:t>Аппликация:</a:t>
            </a:r>
          </a:p>
          <a:p>
            <a:pPr lvl="0"/>
            <a:r>
              <a:rPr lang="ru-RU" dirty="0"/>
              <a:t> «Осенний ковер»</a:t>
            </a:r>
          </a:p>
          <a:p>
            <a:pPr lvl="0"/>
            <a:r>
              <a:rPr lang="ru-RU" dirty="0"/>
              <a:t>«Игрушки для зверят на рождество»</a:t>
            </a:r>
          </a:p>
          <a:p>
            <a:pPr lvl="0"/>
            <a:r>
              <a:rPr lang="ru-RU" dirty="0"/>
              <a:t>«Барышня на масленице»</a:t>
            </a:r>
          </a:p>
          <a:p>
            <a:pPr lvl="0"/>
            <a:r>
              <a:rPr lang="ru-RU" dirty="0">
                <a:solidFill>
                  <a:srgbClr val="FFC000"/>
                </a:solidFill>
              </a:rPr>
              <a:t>Лепка:</a:t>
            </a:r>
          </a:p>
          <a:p>
            <a:pPr lvl="0"/>
            <a:r>
              <a:rPr lang="ru-RU" dirty="0"/>
              <a:t> «Пасхальный кулич»</a:t>
            </a:r>
          </a:p>
          <a:p>
            <a:pPr lvl="0"/>
            <a:r>
              <a:rPr lang="ru-RU" dirty="0"/>
              <a:t>«Дымковский козлик на ярмарке»</a:t>
            </a:r>
          </a:p>
          <a:p>
            <a:pPr lvl="0"/>
            <a:r>
              <a:rPr lang="ru-RU" dirty="0"/>
              <a:t> «Овощи с грядки»</a:t>
            </a:r>
          </a:p>
          <a:p>
            <a:pPr lvl="0"/>
            <a:r>
              <a:rPr lang="ru-RU" dirty="0"/>
              <a:t> «Блинчики для зайчат»</a:t>
            </a:r>
          </a:p>
        </p:txBody>
      </p:sp>
      <p:sp>
        <p:nvSpPr>
          <p:cNvPr id="4" name="Прямоугольник 3"/>
          <p:cNvSpPr/>
          <p:nvPr/>
        </p:nvSpPr>
        <p:spPr>
          <a:xfrm>
            <a:off x="3275856" y="3704658"/>
            <a:ext cx="5124941" cy="3139321"/>
          </a:xfrm>
          <a:prstGeom prst="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r>
              <a:rPr lang="ru-RU" b="1" i="1" u="sng" dirty="0">
                <a:solidFill>
                  <a:srgbClr val="FFC000"/>
                </a:solidFill>
              </a:rPr>
              <a:t>Центр музыкального развития:</a:t>
            </a:r>
          </a:p>
          <a:p>
            <a:pPr lvl="0"/>
            <a:r>
              <a:rPr lang="ru-RU" dirty="0">
                <a:solidFill>
                  <a:srgbClr val="FFC000"/>
                </a:solidFill>
              </a:rPr>
              <a:t>Музыкальные занятия</a:t>
            </a:r>
          </a:p>
          <a:p>
            <a:pPr lvl="0"/>
            <a:r>
              <a:rPr lang="ru-RU" dirty="0"/>
              <a:t>Совместная деятельность:</a:t>
            </a:r>
          </a:p>
          <a:p>
            <a:pPr lvl="0"/>
            <a:r>
              <a:rPr lang="ru-RU" dirty="0"/>
              <a:t>Разучивание </a:t>
            </a:r>
            <a:r>
              <a:rPr lang="ru-RU" dirty="0" err="1"/>
              <a:t>попевок</a:t>
            </a:r>
            <a:r>
              <a:rPr lang="ru-RU" dirty="0"/>
              <a:t>, частушек, </a:t>
            </a:r>
            <a:r>
              <a:rPr lang="ru-RU" dirty="0" err="1"/>
              <a:t>закличек</a:t>
            </a:r>
            <a:r>
              <a:rPr lang="ru-RU" dirty="0"/>
              <a:t>, колядок, хороводов.</a:t>
            </a:r>
          </a:p>
          <a:p>
            <a:pPr lvl="0"/>
            <a:r>
              <a:rPr lang="ru-RU" dirty="0"/>
              <a:t>Игра на шумовых народных инструментах.</a:t>
            </a:r>
          </a:p>
          <a:p>
            <a:pPr lvl="0"/>
            <a:r>
              <a:rPr lang="ru-RU" dirty="0">
                <a:solidFill>
                  <a:srgbClr val="FFC000"/>
                </a:solidFill>
              </a:rPr>
              <a:t>Развлечения:</a:t>
            </a:r>
          </a:p>
          <a:p>
            <a:pPr lvl="0"/>
            <a:r>
              <a:rPr lang="ru-RU" dirty="0" smtClean="0"/>
              <a:t>«</a:t>
            </a:r>
            <a:r>
              <a:rPr lang="ru-RU" dirty="0"/>
              <a:t>Масленица»</a:t>
            </a:r>
          </a:p>
          <a:p>
            <a:pPr lvl="0"/>
            <a:r>
              <a:rPr lang="ru-RU" dirty="0"/>
              <a:t>«Вот и лето к нам пришло!»</a:t>
            </a:r>
          </a:p>
          <a:p>
            <a:pPr lvl="0"/>
            <a:r>
              <a:rPr lang="ru-RU" dirty="0">
                <a:solidFill>
                  <a:srgbClr val="FFC000"/>
                </a:solidFill>
              </a:rPr>
              <a:t>Театральные представления:</a:t>
            </a:r>
          </a:p>
          <a:p>
            <a:pPr lvl="0"/>
            <a:r>
              <a:rPr lang="ru-RU" dirty="0"/>
              <a:t>«Золотое яичко»</a:t>
            </a:r>
          </a:p>
        </p:txBody>
      </p:sp>
    </p:spTree>
    <p:extLst>
      <p:ext uri="{BB962C8B-B14F-4D97-AF65-F5344CB8AC3E}">
        <p14:creationId xmlns:p14="http://schemas.microsoft.com/office/powerpoint/2010/main" val="1319289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8892480" cy="646331"/>
          </a:xfrm>
          <a:prstGeom prst="rect">
            <a:avLst/>
          </a:prstGeom>
        </p:spPr>
        <p:txBody>
          <a:bodyPr wrap="square">
            <a:spAutoFit/>
          </a:bodyPr>
          <a:lstStyle/>
          <a:p>
            <a:r>
              <a:rPr lang="ru-RU" dirty="0"/>
              <a:t>Игры с крашеными </a:t>
            </a:r>
            <a:r>
              <a:rPr lang="ru-RU" dirty="0" smtClean="0"/>
              <a:t>яйцами:  У </a:t>
            </a:r>
            <a:r>
              <a:rPr lang="ru-RU" dirty="0"/>
              <a:t>кого дальше </a:t>
            </a:r>
            <a:r>
              <a:rPr lang="ru-RU" dirty="0" smtClean="0"/>
              <a:t>прокатится?   Чьё </a:t>
            </a:r>
            <a:r>
              <a:rPr lang="ru-RU" dirty="0"/>
              <a:t>дольше вертится?</a:t>
            </a:r>
          </a:p>
          <a:p>
            <a:pPr lvl="0"/>
            <a:r>
              <a:rPr lang="ru-RU" dirty="0"/>
              <a:t>Битва яйцами на победителя</a:t>
            </a:r>
          </a:p>
        </p:txBody>
      </p:sp>
      <p:sp>
        <p:nvSpPr>
          <p:cNvPr id="4" name="Прямоугольник 3"/>
          <p:cNvSpPr/>
          <p:nvPr/>
        </p:nvSpPr>
        <p:spPr>
          <a:xfrm>
            <a:off x="107504" y="906979"/>
            <a:ext cx="8928992" cy="2308324"/>
          </a:xfrm>
          <a:prstGeom prst="rect">
            <a:avLst/>
          </a:prstGeom>
        </p:spPr>
        <p:txBody>
          <a:bodyPr wrap="square">
            <a:spAutoFit/>
          </a:bodyPr>
          <a:lstStyle/>
          <a:p>
            <a:r>
              <a:rPr lang="ru-RU" dirty="0"/>
              <a:t>Пасха – это общий семейный праздник, когда за одним столом собираются много друзей и родственников, вокруг бегают детишки. На Пасху принято делать друг другу и особенно детям маленькие подарки: крашенные отварные или искусственные декоративные яйца, маленькие красиво украшенные </a:t>
            </a:r>
            <a:r>
              <a:rPr lang="ru-RU" dirty="0" err="1"/>
              <a:t>пасочки</a:t>
            </a:r>
            <a:r>
              <a:rPr lang="ru-RU" dirty="0"/>
              <a:t>, пасхальные куличи, пасхальные сувениры – зайчики, птички, свечи, веночки и корзинки. Обязательно украсьте к пасхе дом и стол. Красивая тарелка с проращенной зеленой травкой и разложенными на ней разноцветными яйцами наверняка будет оценена близкими по достоинству. </a:t>
            </a:r>
          </a:p>
        </p:txBody>
      </p:sp>
      <p:sp>
        <p:nvSpPr>
          <p:cNvPr id="6" name="Прямоугольник 5"/>
          <p:cNvSpPr/>
          <p:nvPr/>
        </p:nvSpPr>
        <p:spPr>
          <a:xfrm>
            <a:off x="125556" y="3210476"/>
            <a:ext cx="8928992" cy="3754874"/>
          </a:xfrm>
          <a:prstGeom prst="rect">
            <a:avLst/>
          </a:prstGeom>
        </p:spPr>
        <p:txBody>
          <a:bodyPr wrap="square">
            <a:spAutoFit/>
          </a:bodyPr>
          <a:lstStyle/>
          <a:p>
            <a:r>
              <a:rPr lang="ru-RU" b="1" i="1" dirty="0"/>
              <a:t>«ПАСХАЛЬНАЯ НЕДЕЛЯ»</a:t>
            </a:r>
            <a:endParaRPr lang="ru-RU" dirty="0"/>
          </a:p>
          <a:p>
            <a:r>
              <a:rPr lang="ru-RU" b="1" i="1" dirty="0" smtClean="0"/>
              <a:t>23.04.2012-27.04.2011</a:t>
            </a:r>
            <a:r>
              <a:rPr lang="ru-RU" b="1" i="1" dirty="0"/>
              <a:t> </a:t>
            </a:r>
            <a:endParaRPr lang="ru-RU" dirty="0"/>
          </a:p>
          <a:p>
            <a:r>
              <a:rPr lang="ru-RU" b="1" i="1" dirty="0"/>
              <a:t> </a:t>
            </a:r>
            <a:r>
              <a:rPr lang="ru-RU" dirty="0"/>
              <a:t> </a:t>
            </a:r>
            <a:r>
              <a:rPr lang="ru-RU" dirty="0" smtClean="0"/>
              <a:t>                                                    </a:t>
            </a:r>
            <a:r>
              <a:rPr lang="ru-RU" b="1" i="1" dirty="0" smtClean="0"/>
              <a:t>ПОНЕДЕЛЬНИК</a:t>
            </a:r>
            <a:r>
              <a:rPr lang="ru-RU" b="1" i="1" dirty="0"/>
              <a:t>.</a:t>
            </a:r>
            <a:endParaRPr lang="ru-RU" dirty="0"/>
          </a:p>
          <a:p>
            <a:r>
              <a:rPr lang="ru-RU" b="1" i="1" dirty="0"/>
              <a:t> </a:t>
            </a:r>
            <a:r>
              <a:rPr lang="ru-RU" b="1" i="1" dirty="0" smtClean="0"/>
              <a:t>«</a:t>
            </a:r>
            <a:r>
              <a:rPr lang="ru-RU" b="1" i="1" dirty="0"/>
              <a:t>Вербное воскресенье».</a:t>
            </a:r>
            <a:endParaRPr lang="ru-RU" dirty="0"/>
          </a:p>
          <a:p>
            <a:r>
              <a:rPr lang="ru-RU" dirty="0"/>
              <a:t>1. </a:t>
            </a:r>
            <a:r>
              <a:rPr lang="ru-RU" sz="1600" dirty="0"/>
              <a:t>Беседа о празднике Пасха, о праздновании Вербного воскресенья.</a:t>
            </a:r>
          </a:p>
          <a:p>
            <a:r>
              <a:rPr lang="ru-RU" sz="1600" dirty="0"/>
              <a:t>     Цель: познакомить детей с историей и смыслом главного праздника христианства Пасхой, чтобы наши дети побольше знали о русских народных праздниках, умели отмечать их так, как того требуют обычаи; помочь детям в освоении понятий собственной национальной культуры, которая базируется на православных ценностях.</a:t>
            </a:r>
          </a:p>
          <a:p>
            <a:r>
              <a:rPr lang="ru-RU" sz="1600" dirty="0"/>
              <a:t>2. Рассматривание иллюстраций и веточек вербы, рассказ о традициях вербного воскресения.</a:t>
            </a:r>
          </a:p>
          <a:p>
            <a:r>
              <a:rPr lang="ru-RU" sz="1600" dirty="0"/>
              <a:t>  Цель: дать представление о праздновании Вербного воскресенья, народных традициях.</a:t>
            </a:r>
          </a:p>
          <a:p>
            <a:r>
              <a:rPr lang="ru-RU" sz="1600" dirty="0"/>
              <a:t>3. Рисование веточек вербы, выставка детских рисунков «</a:t>
            </a:r>
            <a:r>
              <a:rPr lang="ru-RU" sz="1600" dirty="0" err="1"/>
              <a:t>Вербочки</a:t>
            </a:r>
            <a:r>
              <a:rPr lang="ru-RU" sz="1600" dirty="0"/>
              <a:t> к святому празднику».</a:t>
            </a:r>
          </a:p>
          <a:p>
            <a:r>
              <a:rPr lang="ru-RU" sz="1600" dirty="0"/>
              <a:t>4. Разгадывание загадок на тему: «Приход весны. Пасхальные </a:t>
            </a:r>
            <a:r>
              <a:rPr lang="ru-RU" dirty="0"/>
              <a:t>празднования».</a:t>
            </a:r>
          </a:p>
          <a:p>
            <a:endParaRPr lang="ru-RU" dirty="0"/>
          </a:p>
        </p:txBody>
      </p:sp>
    </p:spTree>
    <p:extLst>
      <p:ext uri="{BB962C8B-B14F-4D97-AF65-F5344CB8AC3E}">
        <p14:creationId xmlns:p14="http://schemas.microsoft.com/office/powerpoint/2010/main" val="26195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79388" y="188913"/>
            <a:ext cx="8713787" cy="6480175"/>
          </a:xfrm>
          <a:prstGeom prst="rect">
            <a:avLst/>
          </a:prstGeom>
          <a:noFill/>
          <a:ln w="76200" cmpd="tri">
            <a:solidFill>
              <a:srgbClr val="000099"/>
            </a:solidFill>
            <a:miter lim="800000"/>
            <a:headEnd/>
            <a:tailEnd/>
          </a:ln>
        </p:spPr>
        <p:txBody>
          <a:bodyPr wrap="none" anchor="ctr"/>
          <a:lstStyle/>
          <a:p>
            <a:endParaRPr lang="ru-RU" dirty="0"/>
          </a:p>
        </p:txBody>
      </p:sp>
      <p:sp>
        <p:nvSpPr>
          <p:cNvPr id="3" name="Выноска со стрелкой вниз 2"/>
          <p:cNvSpPr/>
          <p:nvPr/>
        </p:nvSpPr>
        <p:spPr>
          <a:xfrm>
            <a:off x="2051720" y="692696"/>
            <a:ext cx="4392488" cy="136815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ктуальность</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388" y="2066925"/>
            <a:ext cx="3369098" cy="3744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Прямоугольник 6"/>
          <p:cNvSpPr/>
          <p:nvPr/>
        </p:nvSpPr>
        <p:spPr>
          <a:xfrm>
            <a:off x="3347864" y="1947897"/>
            <a:ext cx="5364088" cy="3970318"/>
          </a:xfrm>
          <a:prstGeom prst="rect">
            <a:avLst/>
          </a:prstGeom>
        </p:spPr>
        <p:txBody>
          <a:bodyPr wrap="square">
            <a:spAutoFit/>
          </a:bodyPr>
          <a:lstStyle/>
          <a:p>
            <a:r>
              <a:rPr lang="ru-RU" sz="2800" b="1" dirty="0">
                <a:latin typeface="Monotype Corsiva" pitchFamily="66" charset="0"/>
              </a:rPr>
              <a:t>У детей совершенствуется речь. И они задают много вопросов, познавательной направленности. Ребёнок пытается разобраться в отношениях и связях между предметами, объектами и явлениями, о большинстве которых он ещё не имеет прочно закреплённых представлений, знаний.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20688"/>
            <a:ext cx="8784976" cy="5909310"/>
          </a:xfrm>
          <a:prstGeom prst="rect">
            <a:avLst/>
          </a:prstGeom>
        </p:spPr>
        <p:txBody>
          <a:bodyPr wrap="square">
            <a:spAutoFit/>
          </a:bodyPr>
          <a:lstStyle/>
          <a:p>
            <a:r>
              <a:rPr lang="ru-RU" b="1" i="1" dirty="0"/>
              <a:t>ВТОРНИК.</a:t>
            </a:r>
            <a:endParaRPr lang="ru-RU" dirty="0"/>
          </a:p>
          <a:p>
            <a:r>
              <a:rPr lang="ru-RU" b="1" i="1" dirty="0"/>
              <a:t> </a:t>
            </a:r>
            <a:endParaRPr lang="ru-RU" dirty="0"/>
          </a:p>
          <a:p>
            <a:r>
              <a:rPr lang="ru-RU" b="1" i="1" dirty="0"/>
              <a:t>«Православные храмы».</a:t>
            </a:r>
            <a:endParaRPr lang="ru-RU" dirty="0"/>
          </a:p>
          <a:p>
            <a:r>
              <a:rPr lang="ru-RU" dirty="0"/>
              <a:t>1. Продолжить беседу о праздновании Пасхи, рассказать о православных храмах нашего города.</a:t>
            </a:r>
          </a:p>
          <a:p>
            <a:r>
              <a:rPr lang="ru-RU" dirty="0"/>
              <a:t> Цель: продолжать знакомить детей с народными традициями , вызвать у детей желание узнать еще больше о праздновании Пасхи, познакомить дошкольников с храмами нашего родного города.</a:t>
            </a:r>
          </a:p>
          <a:p>
            <a:r>
              <a:rPr lang="ru-RU" dirty="0"/>
              <a:t>2. Экскурсия к храму с детьми старшего дошкольного возраста.</a:t>
            </a:r>
          </a:p>
          <a:p>
            <a:r>
              <a:rPr lang="ru-RU" dirty="0"/>
              <a:t>3. Рассматривание иллюстраций храмов с детьми младшего дошкольного возраста.</a:t>
            </a:r>
          </a:p>
          <a:p>
            <a:r>
              <a:rPr lang="ru-RU" dirty="0"/>
              <a:t>4. Разучивание пасхальных стихов и песен. А. Блок «</a:t>
            </a:r>
            <a:r>
              <a:rPr lang="ru-RU" dirty="0" err="1"/>
              <a:t>Вербочки</a:t>
            </a:r>
            <a:r>
              <a:rPr lang="ru-RU" dirty="0"/>
              <a:t>»,</a:t>
            </a:r>
          </a:p>
          <a:p>
            <a:r>
              <a:rPr lang="ru-RU" dirty="0"/>
              <a:t>  А. Майков «Христос Воскрес», К. Фофанов «Под напев молитв пасхальных», С. Есенин «Пасхальный благовест» и другие.</a:t>
            </a:r>
          </a:p>
          <a:p>
            <a:r>
              <a:rPr lang="ru-RU" dirty="0"/>
              <a:t> Цель выучить детские песни, стихи о Пасхе, закрепить знания песен, стихов.</a:t>
            </a:r>
          </a:p>
          <a:p>
            <a:r>
              <a:rPr lang="ru-RU" dirty="0"/>
              <a:t> </a:t>
            </a:r>
          </a:p>
          <a:p>
            <a:r>
              <a:rPr lang="ru-RU" dirty="0"/>
              <a:t>5. Пасхальные игры с детьми.</a:t>
            </a:r>
          </a:p>
          <a:p>
            <a:r>
              <a:rPr lang="ru-RU" dirty="0"/>
              <a:t>Цель: создать положительный эмоциональный настрой.</a:t>
            </a:r>
          </a:p>
          <a:p>
            <a:r>
              <a:rPr lang="ru-RU" dirty="0"/>
              <a:t>Рекомендованные игры:</a:t>
            </a:r>
          </a:p>
          <a:p>
            <a:r>
              <a:rPr lang="ru-RU" dirty="0"/>
              <a:t>Русские народные игры и </a:t>
            </a:r>
            <a:r>
              <a:rPr lang="ru-RU" dirty="0" err="1"/>
              <a:t>забавы:«Эстафета</a:t>
            </a:r>
            <a:r>
              <a:rPr lang="ru-RU" dirty="0"/>
              <a:t> с яйцом», «</a:t>
            </a:r>
            <a:r>
              <a:rPr lang="ru-RU" dirty="0" err="1"/>
              <a:t>Скороговорки»,«Найди</a:t>
            </a:r>
            <a:r>
              <a:rPr lang="ru-RU" dirty="0"/>
              <a:t> наперсток», «</a:t>
            </a:r>
            <a:r>
              <a:rPr lang="ru-RU" dirty="0" err="1"/>
              <a:t>Путаница»,«Гуси</a:t>
            </a:r>
            <a:r>
              <a:rPr lang="ru-RU" dirty="0"/>
              <a:t>»,</a:t>
            </a:r>
          </a:p>
          <a:p>
            <a:r>
              <a:rPr lang="ru-RU" dirty="0"/>
              <a:t>«Подарки от путешественника».</a:t>
            </a:r>
          </a:p>
        </p:txBody>
      </p:sp>
    </p:spTree>
    <p:extLst>
      <p:ext uri="{BB962C8B-B14F-4D97-AF65-F5344CB8AC3E}">
        <p14:creationId xmlns:p14="http://schemas.microsoft.com/office/powerpoint/2010/main" val="2740750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697" y="188640"/>
            <a:ext cx="8856984" cy="6186309"/>
          </a:xfrm>
          <a:prstGeom prst="rect">
            <a:avLst/>
          </a:prstGeom>
        </p:spPr>
        <p:txBody>
          <a:bodyPr wrap="square">
            <a:spAutoFit/>
          </a:bodyPr>
          <a:lstStyle/>
          <a:p>
            <a:r>
              <a:rPr lang="ru-RU" b="1" i="1" dirty="0"/>
              <a:t>СРЕДА.</a:t>
            </a:r>
            <a:endParaRPr lang="ru-RU" dirty="0"/>
          </a:p>
          <a:p>
            <a:r>
              <a:rPr lang="ru-RU" b="1" i="1" dirty="0"/>
              <a:t> </a:t>
            </a:r>
            <a:endParaRPr lang="ru-RU" dirty="0"/>
          </a:p>
          <a:p>
            <a:r>
              <a:rPr lang="ru-RU" b="1" i="1" dirty="0"/>
              <a:t>«Пасхальное  яичко».</a:t>
            </a:r>
            <a:endParaRPr lang="ru-RU" dirty="0"/>
          </a:p>
          <a:p>
            <a:r>
              <a:rPr lang="ru-RU" dirty="0"/>
              <a:t>  Цель: побеседовать с дошкольниками о том, зачем мы красим яйца на Пасху</a:t>
            </a:r>
            <a:r>
              <a:rPr lang="ru-RU" dirty="0" smtClean="0"/>
              <a:t>, познакомить </a:t>
            </a:r>
            <a:r>
              <a:rPr lang="ru-RU" dirty="0"/>
              <a:t>детей с пасхальной атрибутикой – разноцветные яйца: </a:t>
            </a:r>
            <a:r>
              <a:rPr lang="ru-RU" dirty="0" err="1"/>
              <a:t>крашенки</a:t>
            </a:r>
            <a:r>
              <a:rPr lang="ru-RU" dirty="0"/>
              <a:t>, </a:t>
            </a:r>
            <a:r>
              <a:rPr lang="ru-RU" dirty="0" err="1"/>
              <a:t>писанки</a:t>
            </a:r>
            <a:r>
              <a:rPr lang="ru-RU" dirty="0"/>
              <a:t>, объяснить в чем отличие </a:t>
            </a:r>
            <a:r>
              <a:rPr lang="ru-RU" dirty="0" err="1"/>
              <a:t>крашенки</a:t>
            </a:r>
            <a:r>
              <a:rPr lang="ru-RU" dirty="0"/>
              <a:t> и </a:t>
            </a:r>
            <a:r>
              <a:rPr lang="ru-RU" dirty="0" err="1"/>
              <a:t>писанки</a:t>
            </a:r>
            <a:r>
              <a:rPr lang="ru-RU" dirty="0"/>
              <a:t>, рассказать как красили яйца в старину, чтобы получались яйца разного цвета</a:t>
            </a:r>
          </a:p>
          <a:p>
            <a:r>
              <a:rPr lang="ru-RU" dirty="0"/>
              <a:t> </a:t>
            </a:r>
          </a:p>
          <a:p>
            <a:r>
              <a:rPr lang="ru-RU" dirty="0"/>
              <a:t>  Цель: развивать наблюдательность, любознательность;        воспитывать уважение к православным праздникам.</a:t>
            </a:r>
          </a:p>
          <a:p>
            <a:r>
              <a:rPr lang="ru-RU" dirty="0"/>
              <a:t> </a:t>
            </a:r>
          </a:p>
          <a:p>
            <a:r>
              <a:rPr lang="ru-RU" dirty="0"/>
              <a:t> 4.Игры с яйцами для детей.</a:t>
            </a:r>
          </a:p>
          <a:p>
            <a:r>
              <a:rPr lang="ru-RU" dirty="0"/>
              <a:t> Цель: создать положительный эмоциональный настрой.</a:t>
            </a:r>
          </a:p>
          <a:p>
            <a:r>
              <a:rPr lang="ru-RU" dirty="0"/>
              <a:t>Рекомендованные игры с пасхальными яйцами: «Катание яиц», «За двумя зайцами», «Шапки».</a:t>
            </a:r>
          </a:p>
          <a:p>
            <a:r>
              <a:rPr lang="ru-RU" dirty="0"/>
              <a:t> </a:t>
            </a:r>
          </a:p>
          <a:p>
            <a:r>
              <a:rPr lang="ru-RU" dirty="0"/>
              <a:t>Цель: воспитывать художественный вкус, любовь и уважение к своей стране и истории русского народа.</a:t>
            </a:r>
          </a:p>
          <a:p>
            <a:r>
              <a:rPr lang="ru-RU" dirty="0"/>
              <a:t> </a:t>
            </a:r>
          </a:p>
          <a:p>
            <a:r>
              <a:rPr lang="ru-RU" dirty="0"/>
              <a:t> </a:t>
            </a:r>
          </a:p>
          <a:p>
            <a:r>
              <a:rPr lang="ru-RU" b="1" i="1" dirty="0"/>
              <a:t>ЧЕТВЕРГ. </a:t>
            </a:r>
            <a:endParaRPr lang="ru-RU" dirty="0"/>
          </a:p>
          <a:p>
            <a:r>
              <a:rPr lang="ru-RU" b="1" i="1" dirty="0"/>
              <a:t>«Пасхальные куличи».</a:t>
            </a:r>
            <a:endParaRPr lang="ru-RU" dirty="0"/>
          </a:p>
        </p:txBody>
      </p:sp>
    </p:spTree>
    <p:extLst>
      <p:ext uri="{BB962C8B-B14F-4D97-AF65-F5344CB8AC3E}">
        <p14:creationId xmlns:p14="http://schemas.microsoft.com/office/powerpoint/2010/main" val="2791237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766" y="260648"/>
            <a:ext cx="8909722" cy="65248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b="1" dirty="0">
                <a:solidFill>
                  <a:srgbClr val="FF0000"/>
                </a:solidFill>
              </a:rPr>
              <a:t>Игры для праздника Пасхи</a:t>
            </a:r>
          </a:p>
          <a:p>
            <a:r>
              <a:rPr lang="ru-RU" sz="1600" b="1" dirty="0">
                <a:solidFill>
                  <a:srgbClr val="FF0000"/>
                </a:solidFill>
              </a:rPr>
              <a:t>Катание яиц</a:t>
            </a:r>
          </a:p>
          <a:p>
            <a:r>
              <a:rPr lang="ru-RU" sz="1600" dirty="0"/>
              <a:t>Традиционной пасхальной игрой является следующая. На полу освобождали ровное пространство, устанавливали деревянный либо картонный желобок, с которого запускали яйца. На пути яйца раскладывали всевозможные маленькие игрушки и сувениры. Дети по очереди катили яйца по желобу и забирали себе ту игрушку, с которой сталкивалось их яйцо. </a:t>
            </a:r>
          </a:p>
          <a:p>
            <a:r>
              <a:rPr lang="ru-RU" dirty="0"/>
              <a:t> </a:t>
            </a:r>
          </a:p>
          <a:p>
            <a:r>
              <a:rPr lang="ru-RU" sz="1600" b="1" dirty="0">
                <a:solidFill>
                  <a:srgbClr val="FF0000"/>
                </a:solidFill>
              </a:rPr>
              <a:t>Найди яйцо!</a:t>
            </a:r>
          </a:p>
          <a:p>
            <a:r>
              <a:rPr lang="ru-RU" sz="1600" dirty="0"/>
              <a:t>Все дети любят искать сюрпризы. Запрячьте заранее декоративные яйца либо шоколадные киндер-сюрпризы по всей квартире, дому или саду, смотря, где вы собираетесь отмечать праздник Пасхи. Соберите детей вместе и предложите им найти яйцо-сюрприз. Если детишек много, разделите их на две команды, и пусть каждая отыщет как можно большее количество яиц, которые потом распределит между собой. Если детишки ищут по отдельности, постарайтесь, чтобы каждый малыш нашел-таки свой сюрприз и не остался без подарка. </a:t>
            </a:r>
          </a:p>
          <a:p>
            <a:r>
              <a:rPr lang="ru-RU" sz="1600" dirty="0"/>
              <a:t> </a:t>
            </a:r>
          </a:p>
          <a:p>
            <a:r>
              <a:rPr lang="ru-RU" sz="1600" b="1" dirty="0">
                <a:solidFill>
                  <a:srgbClr val="FF0000"/>
                </a:solidFill>
              </a:rPr>
              <a:t>Крепкое яйцо</a:t>
            </a:r>
          </a:p>
          <a:p>
            <a:r>
              <a:rPr lang="ru-RU" sz="1600" dirty="0"/>
              <a:t>Издавна существует традиция «чокаться» друг с другом яйцами. Яйца берут в руки тупым либо острым концом от себя и ударяют им об яйцо соперника. Выиграет то, что яйцо останется целым. </a:t>
            </a:r>
          </a:p>
          <a:p>
            <a:r>
              <a:rPr lang="ru-RU" sz="1600" dirty="0"/>
              <a:t> </a:t>
            </a:r>
          </a:p>
          <a:p>
            <a:r>
              <a:rPr lang="ru-RU" sz="1600" b="1" dirty="0">
                <a:solidFill>
                  <a:srgbClr val="FF0000"/>
                </a:solidFill>
              </a:rPr>
              <a:t>Курочка, снеси яичко</a:t>
            </a:r>
          </a:p>
          <a:p>
            <a:r>
              <a:rPr lang="ru-RU" sz="1600" dirty="0"/>
              <a:t>А это веселая пасхальная игра для большой компании. Пригласите двух игроков, либо если желающих много, разделите их на две команды. Каждому вручите по большому бутафорскому яйцу или теннисному мячику, обернутому белой бумагой. На некотором расстоянии от места, где участники будут стартовать, поставьте по корзинке, тарелке либо тазику. Участники должны зажать «яйцо» между ногами, добежать до корзинки и уронить «снести» туда яйцо. Какая команда или участник справятся быстрее со всем запасом «яиц», тот и выиграет. </a:t>
            </a:r>
          </a:p>
        </p:txBody>
      </p:sp>
    </p:spTree>
    <p:extLst>
      <p:ext uri="{BB962C8B-B14F-4D97-AF65-F5344CB8AC3E}">
        <p14:creationId xmlns:p14="http://schemas.microsoft.com/office/powerpoint/2010/main" val="343721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692696"/>
            <a:ext cx="7128792" cy="461665"/>
          </a:xfrm>
          <a:prstGeom prst="rect">
            <a:avLst/>
          </a:prstGeom>
        </p:spPr>
        <p:txBody>
          <a:bodyPr wrap="square">
            <a:spAutoFit/>
          </a:bodyPr>
          <a:lstStyle/>
          <a:p>
            <a:r>
              <a:rPr lang="ru-RU" sz="2400" dirty="0" smtClean="0">
                <a:latin typeface="Monotype Corsiva" pitchFamily="66" charset="0"/>
              </a:rPr>
              <a:t>                Проблемные                         ситуации</a:t>
            </a:r>
            <a:endParaRPr lang="ru-RU" sz="2400" dirty="0"/>
          </a:p>
        </p:txBody>
      </p:sp>
      <p:sp>
        <p:nvSpPr>
          <p:cNvPr id="5" name="Rectangle 3"/>
          <p:cNvSpPr txBox="1">
            <a:spLocks noChangeArrowheads="1"/>
          </p:cNvSpPr>
          <p:nvPr/>
        </p:nvSpPr>
        <p:spPr>
          <a:xfrm>
            <a:off x="468313" y="1628775"/>
            <a:ext cx="8229600" cy="4530725"/>
          </a:xfrm>
          <a:prstGeom prst="rect">
            <a:avLst/>
          </a:prstGeom>
        </p:spPr>
        <p:txBody>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ru-RU" sz="3600" dirty="0" smtClean="0">
                <a:latin typeface="Monotype Corsiva" pitchFamily="66" charset="0"/>
              </a:rPr>
              <a:t>Птицы летают, а человек нет. Почему?</a:t>
            </a:r>
          </a:p>
          <a:p>
            <a:pPr>
              <a:defRPr/>
            </a:pPr>
            <a:r>
              <a:rPr lang="ru-RU" sz="3600" dirty="0" smtClean="0">
                <a:latin typeface="Monotype Corsiva" pitchFamily="66" charset="0"/>
              </a:rPr>
              <a:t>Давайте почувствуем воздух.</a:t>
            </a:r>
          </a:p>
          <a:p>
            <a:pPr>
              <a:defRPr/>
            </a:pPr>
            <a:r>
              <a:rPr lang="ru-RU" sz="3600" dirty="0" smtClean="0">
                <a:latin typeface="Monotype Corsiva" pitchFamily="66" charset="0"/>
              </a:rPr>
              <a:t>Почему некоторые птицы прилетают к нам только весной?</a:t>
            </a:r>
          </a:p>
          <a:p>
            <a:pPr>
              <a:defRPr/>
            </a:pPr>
            <a:r>
              <a:rPr lang="ru-RU" sz="3600" dirty="0" smtClean="0">
                <a:latin typeface="Monotype Corsiva" pitchFamily="66" charset="0"/>
              </a:rPr>
              <a:t>Как наличие насекомых  отражается на жизни птиц?</a:t>
            </a:r>
          </a:p>
        </p:txBody>
      </p:sp>
    </p:spTree>
    <p:extLst>
      <p:ext uri="{BB962C8B-B14F-4D97-AF65-F5344CB8AC3E}">
        <p14:creationId xmlns:p14="http://schemas.microsoft.com/office/powerpoint/2010/main" val="209211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6491064" cy="774923"/>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dirty="0" smtClean="0">
                <a:latin typeface="Monotype Corsiva" pitchFamily="66" charset="0"/>
              </a:rPr>
              <a:t>               Занятия и беседы.</a:t>
            </a:r>
          </a:p>
        </p:txBody>
      </p:sp>
      <p:sp>
        <p:nvSpPr>
          <p:cNvPr id="3" name="Rectangle 2"/>
          <p:cNvSpPr txBox="1">
            <a:spLocks noChangeArrowheads="1"/>
          </p:cNvSpPr>
          <p:nvPr/>
        </p:nvSpPr>
        <p:spPr>
          <a:xfrm>
            <a:off x="457200" y="277813"/>
            <a:ext cx="8229600" cy="1139825"/>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dirty="0" smtClean="0">
                <a:latin typeface="Monotype Corsiva" pitchFamily="66" charset="0"/>
              </a:rPr>
              <a:t>                         </a:t>
            </a:r>
          </a:p>
        </p:txBody>
      </p:sp>
      <p:sp>
        <p:nvSpPr>
          <p:cNvPr id="4" name="Rectangle 3"/>
          <p:cNvSpPr txBox="1">
            <a:spLocks noChangeArrowheads="1"/>
          </p:cNvSpPr>
          <p:nvPr/>
        </p:nvSpPr>
        <p:spPr bwMode="auto">
          <a:xfrm>
            <a:off x="467544" y="16288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ru-RU" dirty="0" smtClean="0">
                <a:latin typeface="Monotype Corsiva" pitchFamily="66" charset="0"/>
              </a:rPr>
              <a:t>Что мы знаем о птицах.</a:t>
            </a:r>
          </a:p>
          <a:p>
            <a:pPr eaLnBrk="1" hangingPunct="1">
              <a:lnSpc>
                <a:spcPct val="90000"/>
              </a:lnSpc>
              <a:defRPr/>
            </a:pPr>
            <a:r>
              <a:rPr lang="ru-RU" dirty="0" smtClean="0">
                <a:latin typeface="Monotype Corsiva" pitchFamily="66" charset="0"/>
              </a:rPr>
              <a:t>Почему перелетные птицы покидают нас осенью?</a:t>
            </a:r>
          </a:p>
          <a:p>
            <a:pPr eaLnBrk="1" hangingPunct="1">
              <a:lnSpc>
                <a:spcPct val="90000"/>
              </a:lnSpc>
              <a:defRPr/>
            </a:pPr>
            <a:r>
              <a:rPr lang="ru-RU" dirty="0" smtClean="0">
                <a:latin typeface="Monotype Corsiva" pitchFamily="66" charset="0"/>
              </a:rPr>
              <a:t>О зимующих птицах.</a:t>
            </a:r>
          </a:p>
          <a:p>
            <a:pPr eaLnBrk="1" hangingPunct="1">
              <a:lnSpc>
                <a:spcPct val="90000"/>
              </a:lnSpc>
              <a:defRPr/>
            </a:pPr>
            <a:r>
              <a:rPr lang="ru-RU" dirty="0" smtClean="0">
                <a:latin typeface="Monotype Corsiva" pitchFamily="66" charset="0"/>
              </a:rPr>
              <a:t>Как зимуют наши пернатые друзья?</a:t>
            </a:r>
          </a:p>
          <a:p>
            <a:pPr eaLnBrk="1" hangingPunct="1">
              <a:lnSpc>
                <a:spcPct val="90000"/>
              </a:lnSpc>
              <a:defRPr/>
            </a:pPr>
            <a:r>
              <a:rPr lang="ru-RU" dirty="0" smtClean="0">
                <a:latin typeface="Monotype Corsiva" pitchFamily="66" charset="0"/>
              </a:rPr>
              <a:t>Птицы разных стран.</a:t>
            </a:r>
          </a:p>
          <a:p>
            <a:pPr eaLnBrk="1" hangingPunct="1">
              <a:lnSpc>
                <a:spcPct val="90000"/>
              </a:lnSpc>
              <a:defRPr/>
            </a:pPr>
            <a:r>
              <a:rPr lang="ru-RU" dirty="0" smtClean="0">
                <a:latin typeface="Monotype Corsiva" pitchFamily="66" charset="0"/>
              </a:rPr>
              <a:t>Тайны птичьего царства.</a:t>
            </a:r>
          </a:p>
          <a:p>
            <a:pPr eaLnBrk="1" hangingPunct="1">
              <a:lnSpc>
                <a:spcPct val="90000"/>
              </a:lnSpc>
              <a:defRPr/>
            </a:pPr>
            <a:r>
              <a:rPr lang="ru-RU" dirty="0" smtClean="0">
                <a:latin typeface="Monotype Corsiva" pitchFamily="66" charset="0"/>
              </a:rPr>
              <a:t>Для чего нужна Красная Книга?</a:t>
            </a:r>
          </a:p>
          <a:p>
            <a:pPr eaLnBrk="1" hangingPunct="1">
              <a:lnSpc>
                <a:spcPct val="90000"/>
              </a:lnSpc>
              <a:defRPr/>
            </a:pPr>
            <a:r>
              <a:rPr lang="ru-RU" dirty="0" smtClean="0">
                <a:latin typeface="Monotype Corsiva" pitchFamily="66" charset="0"/>
              </a:rPr>
              <a:t>Домашние птицы.</a:t>
            </a:r>
          </a:p>
        </p:txBody>
      </p:sp>
    </p:spTree>
    <p:extLst>
      <p:ext uri="{BB962C8B-B14F-4D97-AF65-F5344CB8AC3E}">
        <p14:creationId xmlns:p14="http://schemas.microsoft.com/office/powerpoint/2010/main" val="33296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68" decel="100000"/>
                                        <p:tgtEl>
                                          <p:spTgt spid="3"/>
                                        </p:tgtEl>
                                      </p:cBhvr>
                                    </p:animEffect>
                                    <p:animScale>
                                      <p:cBhvr>
                                        <p:cTn id="17" dur="768" decel="100000"/>
                                        <p:tgtEl>
                                          <p:spTgt spid="3"/>
                                        </p:tgtEl>
                                      </p:cBhvr>
                                      <p:from x="10000" y="10000"/>
                                      <p:to x="200000" y="450000"/>
                                    </p:animScale>
                                    <p:animScale>
                                      <p:cBhvr>
                                        <p:cTn id="18" dur="1230" accel="100000" fill="hold">
                                          <p:stCondLst>
                                            <p:cond delay="768"/>
                                          </p:stCondLst>
                                        </p:cTn>
                                        <p:tgtEl>
                                          <p:spTgt spid="3"/>
                                        </p:tgtEl>
                                      </p:cBhvr>
                                      <p:from x="200000" y="450000"/>
                                      <p:to x="100000" y="100000"/>
                                    </p:animScale>
                                    <p:set>
                                      <p:cBhvr>
                                        <p:cTn id="19" dur="768" fill="hold"/>
                                        <p:tgtEl>
                                          <p:spTgt spid="3"/>
                                        </p:tgtEl>
                                        <p:attrNameLst>
                                          <p:attrName>ppt_x</p:attrName>
                                        </p:attrNameLst>
                                      </p:cBhvr>
                                      <p:to>
                                        <p:strVal val="(0.5)"/>
                                      </p:to>
                                    </p:set>
                                    <p:anim from="(0.5)" to="(#ppt_x)" calcmode="lin" valueType="num">
                                      <p:cBhvr>
                                        <p:cTn id="20" dur="1230" accel="100000" fill="hold">
                                          <p:stCondLst>
                                            <p:cond delay="768"/>
                                          </p:stCondLst>
                                        </p:cTn>
                                        <p:tgtEl>
                                          <p:spTgt spid="3"/>
                                        </p:tgtEl>
                                        <p:attrNameLst>
                                          <p:attrName>ppt_x</p:attrName>
                                        </p:attrNameLst>
                                      </p:cBhvr>
                                    </p:anim>
                                    <p:set>
                                      <p:cBhvr>
                                        <p:cTn id="21" dur="768" fill="hold"/>
                                        <p:tgtEl>
                                          <p:spTgt spid="3"/>
                                        </p:tgtEl>
                                        <p:attrNameLst>
                                          <p:attrName>ppt_y</p:attrName>
                                        </p:attrNameLst>
                                      </p:cBhvr>
                                      <p:to>
                                        <p:strVal val="(#ppt_y+0.4)"/>
                                      </p:to>
                                    </p:set>
                                    <p:anim from="(#ppt_y+0.4)" to="(#ppt_y)" calcmode="lin" valueType="num">
                                      <p:cBhvr>
                                        <p:cTn id="22" dur="1230" accel="100000" fill="hold">
                                          <p:stCondLst>
                                            <p:cond delay="768"/>
                                          </p:stCondLst>
                                        </p:cTn>
                                        <p:tgtEl>
                                          <p:spTgt spid="3"/>
                                        </p:tgtEl>
                                        <p:attrNameLst>
                                          <p:attrName>ppt_y</p:attrName>
                                        </p:attrNameLst>
                                      </p:cBhvr>
                                    </p:anim>
                                  </p:childTnLst>
                                </p:cTn>
                              </p:par>
                            </p:childTnLst>
                          </p:cTn>
                        </p:par>
                        <p:par>
                          <p:cTn id="23" fill="hold">
                            <p:stCondLst>
                              <p:cond delay="1998"/>
                            </p:stCondLst>
                            <p:childTnLst>
                              <p:par>
                                <p:cTn id="24" presetID="53"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4">
                                            <p:txEl>
                                              <p:pRg st="0" end="0"/>
                                            </p:txEl>
                                          </p:spTgt>
                                        </p:tgtEl>
                                      </p:cBhvr>
                                    </p:animEffect>
                                  </p:childTnLst>
                                </p:cTn>
                              </p:par>
                            </p:childTnLst>
                          </p:cTn>
                        </p:par>
                        <p:par>
                          <p:cTn id="29" fill="hold">
                            <p:stCondLst>
                              <p:cond delay="2498"/>
                            </p:stCondLst>
                            <p:childTnLst>
                              <p:par>
                                <p:cTn id="30" presetID="53" presetClass="entr" presetSubtype="0" fill="hold" grpId="0"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4">
                                            <p:txEl>
                                              <p:pRg st="1" end="1"/>
                                            </p:txEl>
                                          </p:spTgt>
                                        </p:tgtEl>
                                      </p:cBhvr>
                                    </p:animEffect>
                                  </p:childTnLst>
                                </p:cTn>
                              </p:par>
                            </p:childTnLst>
                          </p:cTn>
                        </p:par>
                        <p:par>
                          <p:cTn id="35" fill="hold">
                            <p:stCondLst>
                              <p:cond delay="2998"/>
                            </p:stCondLst>
                            <p:childTnLst>
                              <p:par>
                                <p:cTn id="36" presetID="53" presetClass="entr" presetSubtype="0" fill="hold" grpId="0"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4">
                                            <p:txEl>
                                              <p:pRg st="2" end="2"/>
                                            </p:txEl>
                                          </p:spTgt>
                                        </p:tgtEl>
                                      </p:cBhvr>
                                    </p:animEffect>
                                  </p:childTnLst>
                                </p:cTn>
                              </p:par>
                            </p:childTnLst>
                          </p:cTn>
                        </p:par>
                        <p:par>
                          <p:cTn id="41" fill="hold">
                            <p:stCondLst>
                              <p:cond delay="3498"/>
                            </p:stCondLst>
                            <p:childTnLst>
                              <p:par>
                                <p:cTn id="42" presetID="53" presetClass="entr" presetSubtype="0" fill="hold" grpId="0"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p:cTn id="4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4">
                                            <p:txEl>
                                              <p:pRg st="3" end="3"/>
                                            </p:txEl>
                                          </p:spTgt>
                                        </p:tgtEl>
                                      </p:cBhvr>
                                    </p:animEffect>
                                  </p:childTnLst>
                                </p:cTn>
                              </p:par>
                            </p:childTnLst>
                          </p:cTn>
                        </p:par>
                        <p:par>
                          <p:cTn id="47" fill="hold">
                            <p:stCondLst>
                              <p:cond delay="3998"/>
                            </p:stCondLst>
                            <p:childTnLst>
                              <p:par>
                                <p:cTn id="48" presetID="53" presetClass="entr" presetSubtype="0" fill="hold" grpId="0" nodeType="after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p:cTn id="5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4">
                                            <p:txEl>
                                              <p:pRg st="4" end="4"/>
                                            </p:txEl>
                                          </p:spTgt>
                                        </p:tgtEl>
                                      </p:cBhvr>
                                    </p:animEffect>
                                  </p:childTnLst>
                                </p:cTn>
                              </p:par>
                            </p:childTnLst>
                          </p:cTn>
                        </p:par>
                        <p:par>
                          <p:cTn id="53" fill="hold">
                            <p:stCondLst>
                              <p:cond delay="4498"/>
                            </p:stCondLst>
                            <p:childTnLst>
                              <p:par>
                                <p:cTn id="54" presetID="53" presetClass="entr" presetSubtype="0" fill="hold" grpId="0"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4">
                                            <p:txEl>
                                              <p:pRg st="5" end="5"/>
                                            </p:txEl>
                                          </p:spTgt>
                                        </p:tgtEl>
                                      </p:cBhvr>
                                    </p:animEffect>
                                  </p:childTnLst>
                                </p:cTn>
                              </p:par>
                            </p:childTnLst>
                          </p:cTn>
                        </p:par>
                        <p:par>
                          <p:cTn id="59" fill="hold">
                            <p:stCondLst>
                              <p:cond delay="4998"/>
                            </p:stCondLst>
                            <p:childTnLst>
                              <p:par>
                                <p:cTn id="60" presetID="53" presetClass="entr" presetSubtype="0" fill="hold" grpId="0" nodeType="after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 calcmode="lin" valueType="num">
                                      <p:cBhvr>
                                        <p:cTn id="6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64" dur="500"/>
                                        <p:tgtEl>
                                          <p:spTgt spid="4">
                                            <p:txEl>
                                              <p:pRg st="6" end="6"/>
                                            </p:txEl>
                                          </p:spTgt>
                                        </p:tgtEl>
                                      </p:cBhvr>
                                    </p:animEffect>
                                  </p:childTnLst>
                                </p:cTn>
                              </p:par>
                            </p:childTnLst>
                          </p:cTn>
                        </p:par>
                        <p:par>
                          <p:cTn id="65" fill="hold">
                            <p:stCondLst>
                              <p:cond delay="5498"/>
                            </p:stCondLst>
                            <p:childTnLst>
                              <p:par>
                                <p:cTn id="66" presetID="53" presetClass="entr" presetSubtype="0" fill="hold" grpId="0" nodeType="after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 calcmode="lin" valueType="num">
                                      <p:cBhvr>
                                        <p:cTn id="6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9"/>
          <p:cNvSpPr>
            <a:spLocks noChangeArrowheads="1"/>
          </p:cNvSpPr>
          <p:nvPr/>
        </p:nvSpPr>
        <p:spPr bwMode="auto">
          <a:xfrm>
            <a:off x="179388" y="188913"/>
            <a:ext cx="8713787" cy="6480175"/>
          </a:xfrm>
          <a:prstGeom prst="rect">
            <a:avLst/>
          </a:prstGeom>
          <a:noFill/>
          <a:ln w="76200" cmpd="tri">
            <a:solidFill>
              <a:srgbClr val="000099"/>
            </a:solidFill>
            <a:miter lim="800000"/>
            <a:headEnd/>
            <a:tailEnd/>
          </a:ln>
        </p:spPr>
        <p:txBody>
          <a:bodyPr wrap="none" anchor="ctr"/>
          <a:lstStyle/>
          <a:p>
            <a:endParaRPr lang="ru-RU" dirty="0"/>
          </a:p>
        </p:txBody>
      </p:sp>
      <p:sp>
        <p:nvSpPr>
          <p:cNvPr id="108571" name="AutoShape 27"/>
          <p:cNvSpPr>
            <a:spLocks noChangeArrowheads="1"/>
          </p:cNvSpPr>
          <p:nvPr/>
        </p:nvSpPr>
        <p:spPr bwMode="auto">
          <a:xfrm>
            <a:off x="642910" y="285728"/>
            <a:ext cx="7572428" cy="2303463"/>
          </a:xfrm>
          <a:prstGeom prst="downArrowCallout">
            <a:avLst>
              <a:gd name="adj1" fmla="val 107209"/>
              <a:gd name="adj2" fmla="val 68800"/>
              <a:gd name="adj3" fmla="val 29606"/>
              <a:gd name="adj4" fmla="val 61833"/>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ru-RU" sz="4000" b="1" dirty="0"/>
          </a:p>
          <a:p>
            <a:pPr>
              <a:defRPr/>
            </a:pPr>
            <a:r>
              <a:rPr lang="ru-RU" sz="4400" b="1" dirty="0"/>
              <a:t>  </a:t>
            </a:r>
          </a:p>
        </p:txBody>
      </p:sp>
      <p:sp>
        <p:nvSpPr>
          <p:cNvPr id="108572" name="WordArt 28"/>
          <p:cNvSpPr>
            <a:spLocks noChangeArrowheads="1" noChangeShapeType="1" noTextEdit="1"/>
          </p:cNvSpPr>
          <p:nvPr/>
        </p:nvSpPr>
        <p:spPr bwMode="auto">
          <a:xfrm>
            <a:off x="755650" y="765175"/>
            <a:ext cx="7632700" cy="936625"/>
          </a:xfrm>
          <a:prstGeom prst="rect">
            <a:avLst/>
          </a:prstGeom>
        </p:spPr>
        <p:txBody>
          <a:bodyPr wrap="none" fromWordArt="1">
            <a:prstTxWarp prst="textDeflate">
              <a:avLst>
                <a:gd name="adj" fmla="val 26227"/>
              </a:avLst>
            </a:prstTxWarp>
          </a:bodyPr>
          <a:lstStyle/>
          <a:p>
            <a:r>
              <a:rPr lang="ru-RU" sz="3600" kern="10" dirty="0">
                <a:ln w="9525">
                  <a:solidFill>
                    <a:srgbClr val="000000"/>
                  </a:solidFill>
                  <a:round/>
                  <a:headEnd/>
                  <a:tailEnd/>
                </a:ln>
                <a:solidFill>
                  <a:schemeClr val="tx2"/>
                </a:solidFill>
                <a:latin typeface="Impact"/>
              </a:rPr>
              <a:t>ЦЕЛЬ  ПРОЕКТА</a:t>
            </a:r>
          </a:p>
        </p:txBody>
      </p:sp>
      <p:sp>
        <p:nvSpPr>
          <p:cNvPr id="3" name="Прямоугольник 2"/>
          <p:cNvSpPr/>
          <p:nvPr/>
        </p:nvSpPr>
        <p:spPr>
          <a:xfrm>
            <a:off x="539552" y="2164039"/>
            <a:ext cx="7344816" cy="3859518"/>
          </a:xfrm>
          <a:prstGeom prst="rect">
            <a:avLst/>
          </a:prstGeom>
        </p:spPr>
        <p:txBody>
          <a:bodyPr wrap="square">
            <a:spAutoFit/>
          </a:bodyPr>
          <a:lstStyle/>
          <a:p>
            <a:pPr>
              <a:lnSpc>
                <a:spcPct val="80000"/>
              </a:lnSpc>
              <a:defRPr/>
            </a:pPr>
            <a:endParaRPr lang="ru-RU" dirty="0"/>
          </a:p>
          <a:p>
            <a:pPr marL="342900" indent="-342900" algn="ctr">
              <a:lnSpc>
                <a:spcPct val="80000"/>
              </a:lnSpc>
              <a:buFont typeface="Wingdings" pitchFamily="2" charset="2"/>
              <a:buChar char="v"/>
              <a:defRPr/>
            </a:pPr>
            <a:r>
              <a:rPr lang="ru-RU" sz="2400" dirty="0">
                <a:latin typeface="Monotype Corsiva" pitchFamily="66" charset="0"/>
              </a:rPr>
              <a:t>Формировать у детей обобщенное представление о птицах как живых существах, живущих на земле, на воде, которые умеют летать в воздухе, и имеющих </a:t>
            </a:r>
            <a:endParaRPr lang="ru-RU" sz="2400" dirty="0" smtClean="0">
              <a:latin typeface="Monotype Corsiva" pitchFamily="66" charset="0"/>
            </a:endParaRPr>
          </a:p>
          <a:p>
            <a:pPr algn="ctr">
              <a:lnSpc>
                <a:spcPct val="80000"/>
              </a:lnSpc>
              <a:defRPr/>
            </a:pPr>
            <a:r>
              <a:rPr lang="ru-RU" sz="2400" dirty="0" smtClean="0">
                <a:latin typeface="Monotype Corsiva" pitchFamily="66" charset="0"/>
              </a:rPr>
              <a:t>типичное </a:t>
            </a:r>
            <a:r>
              <a:rPr lang="ru-RU" sz="2400" dirty="0">
                <a:latin typeface="Monotype Corsiva" pitchFamily="66" charset="0"/>
              </a:rPr>
              <a:t>строение, приспособленных к определенным климатическим условиям</a:t>
            </a:r>
            <a:r>
              <a:rPr lang="ru-RU" sz="2400" dirty="0" smtClean="0">
                <a:latin typeface="Monotype Corsiva" pitchFamily="66" charset="0"/>
              </a:rPr>
              <a:t>;</a:t>
            </a:r>
          </a:p>
          <a:p>
            <a:pPr algn="ctr">
              <a:lnSpc>
                <a:spcPct val="80000"/>
              </a:lnSpc>
              <a:defRPr/>
            </a:pPr>
            <a:endParaRPr lang="ru-RU" sz="2400" dirty="0">
              <a:latin typeface="Monotype Corsiva" pitchFamily="66" charset="0"/>
            </a:endParaRPr>
          </a:p>
          <a:p>
            <a:pPr>
              <a:lnSpc>
                <a:spcPct val="80000"/>
              </a:lnSpc>
              <a:defRPr/>
            </a:pPr>
            <a:endParaRPr lang="ru-RU" sz="2400" dirty="0">
              <a:latin typeface="Monotype Corsiva" pitchFamily="66" charset="0"/>
            </a:endParaRPr>
          </a:p>
          <a:p>
            <a:pPr marL="342900" indent="-342900">
              <a:lnSpc>
                <a:spcPct val="80000"/>
              </a:lnSpc>
              <a:buFont typeface="Wingdings" pitchFamily="2" charset="2"/>
              <a:buChar char="v"/>
              <a:defRPr/>
            </a:pPr>
            <a:r>
              <a:rPr lang="ru-RU" sz="2400" dirty="0">
                <a:latin typeface="Monotype Corsiva" pitchFamily="66" charset="0"/>
              </a:rPr>
              <a:t>Развивать интерес к жизни птиц</a:t>
            </a:r>
            <a:r>
              <a:rPr lang="ru-RU" sz="2400" dirty="0" smtClean="0">
                <a:latin typeface="Monotype Corsiva" pitchFamily="66" charset="0"/>
              </a:rPr>
              <a:t>;</a:t>
            </a:r>
          </a:p>
          <a:p>
            <a:pPr>
              <a:lnSpc>
                <a:spcPct val="80000"/>
              </a:lnSpc>
              <a:defRPr/>
            </a:pPr>
            <a:endParaRPr lang="ru-RU" sz="2400" dirty="0">
              <a:latin typeface="Monotype Corsiva" pitchFamily="66" charset="0"/>
            </a:endParaRPr>
          </a:p>
          <a:p>
            <a:pPr marL="342900" indent="-342900" algn="ctr">
              <a:lnSpc>
                <a:spcPct val="80000"/>
              </a:lnSpc>
              <a:buFont typeface="Wingdings" pitchFamily="2" charset="2"/>
              <a:buChar char="v"/>
              <a:defRPr/>
            </a:pPr>
            <a:r>
              <a:rPr lang="ru-RU" sz="2400" dirty="0">
                <a:latin typeface="Monotype Corsiva" pitchFamily="66" charset="0"/>
              </a:rPr>
              <a:t>Формировать осознанно – правильное отношение к птицам ближайшего окружения, желание практически сохранить, поддержать, создать для них нужные условия</a:t>
            </a:r>
            <a:r>
              <a:rPr lang="ru-RU" sz="2400" dirty="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8571"/>
                                        </p:tgtEl>
                                        <p:attrNameLst>
                                          <p:attrName>style.visibility</p:attrName>
                                        </p:attrNameLst>
                                      </p:cBhvr>
                                      <p:to>
                                        <p:strVal val="visible"/>
                                      </p:to>
                                    </p:set>
                                    <p:animEffect transition="in" filter="wipe(up)">
                                      <p:cBhvr>
                                        <p:cTn id="7" dur="500"/>
                                        <p:tgtEl>
                                          <p:spTgt spid="108571"/>
                                        </p:tgtEl>
                                      </p:cBhvr>
                                    </p:animEffect>
                                  </p:childTnLst>
                                </p:cTn>
                              </p:par>
                            </p:childTnLst>
                          </p:cTn>
                        </p:par>
                        <p:par>
                          <p:cTn id="8" fill="hold">
                            <p:stCondLst>
                              <p:cond delay="500"/>
                            </p:stCondLst>
                            <p:childTnLst>
                              <p:par>
                                <p:cTn id="9" presetID="3" presetClass="entr" presetSubtype="0" fill="hold" grpId="0" nodeType="afterEffect">
                                  <p:stCondLst>
                                    <p:cond delay="0"/>
                                  </p:stCondLst>
                                  <p:childTnLst>
                                    <p:set>
                                      <p:cBhvr>
                                        <p:cTn id="10" dur="1" fill="hold">
                                          <p:stCondLst>
                                            <p:cond delay="0"/>
                                          </p:stCondLst>
                                        </p:cTn>
                                        <p:tgtEl>
                                          <p:spTgt spid="108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1" grpId="0" animBg="1"/>
      <p:bldP spid="1085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036496" cy="6858000"/>
          </a:xfrm>
          <a:prstGeom prst="rect">
            <a:avLst/>
          </a:prstGeom>
        </p:spPr>
      </p:pic>
      <p:sp>
        <p:nvSpPr>
          <p:cNvPr id="27650" name="Rectangle 2"/>
          <p:cNvSpPr>
            <a:spLocks noChangeArrowheads="1"/>
          </p:cNvSpPr>
          <p:nvPr/>
        </p:nvSpPr>
        <p:spPr bwMode="auto">
          <a:xfrm>
            <a:off x="179388" y="188913"/>
            <a:ext cx="8713787" cy="6480175"/>
          </a:xfrm>
          <a:prstGeom prst="rect">
            <a:avLst/>
          </a:prstGeom>
          <a:noFill/>
          <a:ln w="76200" cmpd="tri">
            <a:solidFill>
              <a:srgbClr val="000099"/>
            </a:solidFill>
            <a:miter lim="800000"/>
            <a:headEnd/>
            <a:tailEnd/>
          </a:ln>
        </p:spPr>
        <p:txBody>
          <a:bodyPr wrap="none" anchor="ctr"/>
          <a:lstStyle/>
          <a:p>
            <a:endParaRPr lang="ru-RU" dirty="0"/>
          </a:p>
        </p:txBody>
      </p:sp>
      <p:sp>
        <p:nvSpPr>
          <p:cNvPr id="125957" name="Rectangle 5"/>
          <p:cNvSpPr>
            <a:spLocks noChangeArrowheads="1"/>
          </p:cNvSpPr>
          <p:nvPr/>
        </p:nvSpPr>
        <p:spPr bwMode="auto">
          <a:xfrm>
            <a:off x="323850" y="404813"/>
            <a:ext cx="936625" cy="61198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ru-RU" sz="4000" b="1" dirty="0"/>
              <a:t>З</a:t>
            </a:r>
            <a:endParaRPr lang="ru-RU" sz="800" b="1" dirty="0"/>
          </a:p>
          <a:p>
            <a:pPr>
              <a:defRPr/>
            </a:pPr>
            <a:endParaRPr lang="ru-RU" sz="1400" b="1" dirty="0"/>
          </a:p>
          <a:p>
            <a:pPr>
              <a:defRPr/>
            </a:pPr>
            <a:r>
              <a:rPr lang="ru-RU" sz="4000" b="1" dirty="0"/>
              <a:t>А</a:t>
            </a:r>
            <a:endParaRPr lang="ru-RU" sz="800" b="1" dirty="0"/>
          </a:p>
          <a:p>
            <a:pPr>
              <a:defRPr/>
            </a:pPr>
            <a:endParaRPr lang="ru-RU" sz="800" b="1" dirty="0"/>
          </a:p>
          <a:p>
            <a:pPr>
              <a:defRPr/>
            </a:pPr>
            <a:r>
              <a:rPr lang="ru-RU" sz="4000" b="1" dirty="0"/>
              <a:t>Д</a:t>
            </a:r>
            <a:endParaRPr lang="ru-RU" sz="800" b="1" dirty="0"/>
          </a:p>
          <a:p>
            <a:pPr>
              <a:defRPr/>
            </a:pPr>
            <a:endParaRPr lang="ru-RU" sz="800" b="1" dirty="0"/>
          </a:p>
          <a:p>
            <a:pPr>
              <a:defRPr/>
            </a:pPr>
            <a:r>
              <a:rPr lang="ru-RU" sz="4000" b="1" dirty="0"/>
              <a:t>А</a:t>
            </a:r>
            <a:br>
              <a:rPr lang="ru-RU" sz="4000" b="1" dirty="0"/>
            </a:br>
            <a:endParaRPr lang="ru-RU" sz="800" b="1" dirty="0"/>
          </a:p>
          <a:p>
            <a:pPr>
              <a:defRPr/>
            </a:pPr>
            <a:r>
              <a:rPr lang="ru-RU" sz="4000" b="1" dirty="0"/>
              <a:t>Ч</a:t>
            </a:r>
            <a:br>
              <a:rPr lang="ru-RU" sz="4000" b="1" dirty="0"/>
            </a:br>
            <a:endParaRPr lang="ru-RU" sz="800" b="1" dirty="0"/>
          </a:p>
          <a:p>
            <a:pPr>
              <a:defRPr/>
            </a:pPr>
            <a:r>
              <a:rPr lang="ru-RU" sz="4000" b="1" dirty="0"/>
              <a:t>И</a:t>
            </a:r>
          </a:p>
        </p:txBody>
      </p:sp>
      <p:sp>
        <p:nvSpPr>
          <p:cNvPr id="125967" name="AutoShape 15"/>
          <p:cNvSpPr>
            <a:spLocks noChangeArrowheads="1"/>
          </p:cNvSpPr>
          <p:nvPr/>
        </p:nvSpPr>
        <p:spPr bwMode="auto">
          <a:xfrm>
            <a:off x="1260475" y="3429000"/>
            <a:ext cx="503238" cy="287337"/>
          </a:xfrm>
          <a:prstGeom prst="rightArrow">
            <a:avLst>
              <a:gd name="adj1" fmla="val 50000"/>
              <a:gd name="adj2" fmla="val 37566"/>
            </a:avLst>
          </a:prstGeom>
          <a:solidFill>
            <a:schemeClr val="accent1"/>
          </a:solidFill>
          <a:ln w="28575">
            <a:solidFill>
              <a:srgbClr val="FF0000"/>
            </a:solidFill>
            <a:miter lim="800000"/>
            <a:headEnd/>
            <a:tailEnd/>
          </a:ln>
        </p:spPr>
        <p:txBody>
          <a:bodyPr wrap="none" anchor="ctr"/>
          <a:lstStyle/>
          <a:p>
            <a:endParaRPr lang="ru-RU" dirty="0"/>
          </a:p>
        </p:txBody>
      </p:sp>
      <p:sp>
        <p:nvSpPr>
          <p:cNvPr id="125968" name="Rectangle 16"/>
          <p:cNvSpPr>
            <a:spLocks noChangeArrowheads="1"/>
          </p:cNvSpPr>
          <p:nvPr/>
        </p:nvSpPr>
        <p:spPr bwMode="auto">
          <a:xfrm>
            <a:off x="1958541" y="4840699"/>
            <a:ext cx="6719768" cy="108107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ru-RU" sz="2400" dirty="0">
                <a:latin typeface="Monotype Corsiva" pitchFamily="66" charset="0"/>
              </a:rPr>
              <a:t>Познакомить с удивительными загадками и </a:t>
            </a:r>
            <a:r>
              <a:rPr lang="ru-RU" sz="2400" dirty="0" smtClean="0">
                <a:latin typeface="Monotype Corsiva" pitchFamily="66" charset="0"/>
              </a:rPr>
              <a:t>тайнами</a:t>
            </a:r>
          </a:p>
          <a:p>
            <a:pPr>
              <a:defRPr/>
            </a:pPr>
            <a:r>
              <a:rPr lang="ru-RU" sz="2400" dirty="0" smtClean="0">
                <a:latin typeface="Monotype Corsiva" pitchFamily="66" charset="0"/>
              </a:rPr>
              <a:t> </a:t>
            </a:r>
            <a:r>
              <a:rPr lang="ru-RU" sz="2400" dirty="0">
                <a:latin typeface="Monotype Corsiva" pitchFamily="66" charset="0"/>
              </a:rPr>
              <a:t>из жизни птиц.</a:t>
            </a:r>
          </a:p>
        </p:txBody>
      </p:sp>
      <p:sp>
        <p:nvSpPr>
          <p:cNvPr id="125973" name="AutoShape 21"/>
          <p:cNvSpPr>
            <a:spLocks noChangeArrowheads="1"/>
          </p:cNvSpPr>
          <p:nvPr/>
        </p:nvSpPr>
        <p:spPr bwMode="auto">
          <a:xfrm rot="20492295">
            <a:off x="1285875" y="1000125"/>
            <a:ext cx="500063" cy="287338"/>
          </a:xfrm>
          <a:prstGeom prst="rightArrow">
            <a:avLst>
              <a:gd name="adj1" fmla="val 50000"/>
              <a:gd name="adj2" fmla="val 37570"/>
            </a:avLst>
          </a:prstGeom>
          <a:solidFill>
            <a:schemeClr val="accent1"/>
          </a:solidFill>
          <a:ln w="28575">
            <a:solidFill>
              <a:srgbClr val="FF0000"/>
            </a:solidFill>
            <a:miter lim="800000"/>
            <a:headEnd/>
            <a:tailEnd/>
          </a:ln>
        </p:spPr>
        <p:txBody>
          <a:bodyPr wrap="none" anchor="ctr"/>
          <a:lstStyle/>
          <a:p>
            <a:endParaRPr lang="ru-RU" dirty="0"/>
          </a:p>
        </p:txBody>
      </p:sp>
      <p:sp>
        <p:nvSpPr>
          <p:cNvPr id="125974" name="Rectangle 22"/>
          <p:cNvSpPr>
            <a:spLocks noChangeArrowheads="1"/>
          </p:cNvSpPr>
          <p:nvPr/>
        </p:nvSpPr>
        <p:spPr bwMode="auto">
          <a:xfrm>
            <a:off x="1958541" y="592240"/>
            <a:ext cx="6719768" cy="7670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ru-RU" sz="2400" dirty="0">
                <a:latin typeface="Monotype Corsiva" pitchFamily="66" charset="0"/>
              </a:rPr>
              <a:t>Уточнить представления о знакомых птицах</a:t>
            </a:r>
            <a:r>
              <a:rPr lang="ru-RU" sz="2400" dirty="0" smtClean="0">
                <a:latin typeface="Monotype Corsiva" pitchFamily="66" charset="0"/>
              </a:rPr>
              <a:t>,</a:t>
            </a:r>
          </a:p>
          <a:p>
            <a:pPr>
              <a:defRPr/>
            </a:pPr>
            <a:r>
              <a:rPr lang="ru-RU" sz="2400" dirty="0" smtClean="0">
                <a:latin typeface="Monotype Corsiva" pitchFamily="66" charset="0"/>
              </a:rPr>
              <a:t> </a:t>
            </a:r>
            <a:r>
              <a:rPr lang="ru-RU" sz="2400" dirty="0">
                <a:latin typeface="Monotype Corsiva" pitchFamily="66" charset="0"/>
              </a:rPr>
              <a:t>условиях их обитания, роли человека в жизни птиц.</a:t>
            </a:r>
          </a:p>
        </p:txBody>
      </p:sp>
      <p:sp>
        <p:nvSpPr>
          <p:cNvPr id="13" name="AutoShape 15"/>
          <p:cNvSpPr>
            <a:spLocks noChangeArrowheads="1"/>
          </p:cNvSpPr>
          <p:nvPr/>
        </p:nvSpPr>
        <p:spPr bwMode="auto">
          <a:xfrm>
            <a:off x="1315329" y="5237570"/>
            <a:ext cx="503238" cy="287337"/>
          </a:xfrm>
          <a:prstGeom prst="rightArrow">
            <a:avLst>
              <a:gd name="adj1" fmla="val 50000"/>
              <a:gd name="adj2" fmla="val 37566"/>
            </a:avLst>
          </a:prstGeom>
          <a:solidFill>
            <a:schemeClr val="accent1"/>
          </a:solidFill>
          <a:ln w="28575">
            <a:solidFill>
              <a:srgbClr val="FF0000"/>
            </a:solidFill>
            <a:miter lim="800000"/>
            <a:headEnd/>
            <a:tailEnd/>
          </a:ln>
        </p:spPr>
        <p:txBody>
          <a:bodyPr wrap="none" anchor="ctr"/>
          <a:lstStyle/>
          <a:p>
            <a:endParaRPr lang="ru-RU" dirty="0"/>
          </a:p>
        </p:txBody>
      </p:sp>
      <p:sp>
        <p:nvSpPr>
          <p:cNvPr id="4" name="Прямоугольник 3"/>
          <p:cNvSpPr/>
          <p:nvPr/>
        </p:nvSpPr>
        <p:spPr>
          <a:xfrm>
            <a:off x="1838829" y="3068960"/>
            <a:ext cx="6752417" cy="1008112"/>
          </a:xfrm>
          <a:prstGeom prst="rect">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defRPr/>
            </a:pPr>
            <a:r>
              <a:rPr lang="ru-RU" sz="2400" dirty="0">
                <a:latin typeface="Monotype Corsiva" pitchFamily="66" charset="0"/>
              </a:rPr>
              <a:t>Уточнить внешние признаки птиц, особенности внешнего строения, позволяющие летать.</a:t>
            </a:r>
          </a:p>
        </p:txBody>
      </p:sp>
      <p:sp>
        <p:nvSpPr>
          <p:cNvPr id="18" name="Прямоугольник 17"/>
          <p:cNvSpPr/>
          <p:nvPr/>
        </p:nvSpPr>
        <p:spPr>
          <a:xfrm>
            <a:off x="1958541" y="1700808"/>
            <a:ext cx="6752417" cy="1008112"/>
          </a:xfrm>
          <a:prstGeom prst="rect">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2000" b="1" dirty="0" smtClean="0">
                <a:latin typeface="Monotype Corsiva" pitchFamily="66" charset="0"/>
              </a:rPr>
              <a:t>Уточнить </a:t>
            </a:r>
            <a:r>
              <a:rPr lang="ru-RU" sz="2000" b="1" dirty="0">
                <a:latin typeface="Monotype Corsiva" pitchFamily="66" charset="0"/>
              </a:rPr>
              <a:t>и расширить представления детей о том, как в весеннее время </a:t>
            </a:r>
            <a:r>
              <a:rPr lang="ru-RU" sz="2000" b="1" dirty="0" smtClean="0">
                <a:latin typeface="Monotype Corsiva" pitchFamily="66" charset="0"/>
              </a:rPr>
              <a:t>оживает </a:t>
            </a:r>
            <a:r>
              <a:rPr lang="ru-RU" sz="2000" b="1" dirty="0">
                <a:latin typeface="Monotype Corsiva" pitchFamily="66" charset="0"/>
              </a:rPr>
              <a:t>всё кругом; весна для всех создаёт хорошие условия </a:t>
            </a:r>
            <a:r>
              <a:rPr lang="ru-RU" sz="2000" b="1" dirty="0" smtClean="0">
                <a:latin typeface="Monotype Corsiva" pitchFamily="66" charset="0"/>
              </a:rPr>
              <a:t>и </a:t>
            </a:r>
            <a:r>
              <a:rPr lang="ru-RU" sz="2000" b="1" dirty="0">
                <a:latin typeface="Monotype Corsiva" pitchFamily="66" charset="0"/>
              </a:rPr>
              <a:t>хорошее настроение.</a:t>
            </a:r>
          </a:p>
        </p:txBody>
      </p:sp>
      <p:sp>
        <p:nvSpPr>
          <p:cNvPr id="20" name="AutoShape 21"/>
          <p:cNvSpPr>
            <a:spLocks noChangeArrowheads="1"/>
          </p:cNvSpPr>
          <p:nvPr/>
        </p:nvSpPr>
        <p:spPr bwMode="auto">
          <a:xfrm>
            <a:off x="1262062" y="2061195"/>
            <a:ext cx="500063" cy="287338"/>
          </a:xfrm>
          <a:prstGeom prst="rightArrow">
            <a:avLst>
              <a:gd name="adj1" fmla="val 50000"/>
              <a:gd name="adj2" fmla="val 37570"/>
            </a:avLst>
          </a:prstGeom>
          <a:solidFill>
            <a:schemeClr val="accent1"/>
          </a:solidFill>
          <a:ln w="28575">
            <a:solidFill>
              <a:srgbClr val="FF0000"/>
            </a:solidFill>
            <a:miter lim="800000"/>
            <a:headEnd/>
            <a:tailEnd/>
          </a:ln>
        </p:spPr>
        <p:txBody>
          <a:bodyPr wrap="none"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5957"/>
                                        </p:tgtEl>
                                        <p:attrNameLst>
                                          <p:attrName>style.visibility</p:attrName>
                                        </p:attrNameLst>
                                      </p:cBhvr>
                                      <p:to>
                                        <p:strVal val="visible"/>
                                      </p:to>
                                    </p:set>
                                    <p:anim calcmode="lin" valueType="num">
                                      <p:cBhvr>
                                        <p:cTn id="7" dur="1000" fill="hold"/>
                                        <p:tgtEl>
                                          <p:spTgt spid="125957"/>
                                        </p:tgtEl>
                                        <p:attrNameLst>
                                          <p:attrName>ppt_w</p:attrName>
                                        </p:attrNameLst>
                                      </p:cBhvr>
                                      <p:tavLst>
                                        <p:tav tm="0">
                                          <p:val>
                                            <p:strVal val="#ppt_w*0.70"/>
                                          </p:val>
                                        </p:tav>
                                        <p:tav tm="100000">
                                          <p:val>
                                            <p:strVal val="#ppt_w"/>
                                          </p:val>
                                        </p:tav>
                                      </p:tavLst>
                                    </p:anim>
                                    <p:anim calcmode="lin" valueType="num">
                                      <p:cBhvr>
                                        <p:cTn id="8" dur="1000" fill="hold"/>
                                        <p:tgtEl>
                                          <p:spTgt spid="125957"/>
                                        </p:tgtEl>
                                        <p:attrNameLst>
                                          <p:attrName>ppt_h</p:attrName>
                                        </p:attrNameLst>
                                      </p:cBhvr>
                                      <p:tavLst>
                                        <p:tav tm="0">
                                          <p:val>
                                            <p:strVal val="#ppt_h"/>
                                          </p:val>
                                        </p:tav>
                                        <p:tav tm="100000">
                                          <p:val>
                                            <p:strVal val="#ppt_h"/>
                                          </p:val>
                                        </p:tav>
                                      </p:tavLst>
                                    </p:anim>
                                    <p:animEffect transition="in" filter="fade">
                                      <p:cBhvr>
                                        <p:cTn id="9" dur="1000"/>
                                        <p:tgtEl>
                                          <p:spTgt spid="12595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25973"/>
                                        </p:tgtEl>
                                        <p:attrNameLst>
                                          <p:attrName>style.visibility</p:attrName>
                                        </p:attrNameLst>
                                      </p:cBhvr>
                                      <p:to>
                                        <p:strVal val="visible"/>
                                      </p:to>
                                    </p:set>
                                    <p:animEffect transition="in" filter="wipe(left)">
                                      <p:cBhvr>
                                        <p:cTn id="13" dur="500"/>
                                        <p:tgtEl>
                                          <p:spTgt spid="125973"/>
                                        </p:tgtEl>
                                      </p:cBhvr>
                                    </p:animEffect>
                                  </p:childTnLst>
                                </p:cTn>
                              </p:par>
                            </p:childTnLst>
                          </p:cTn>
                        </p:par>
                        <p:par>
                          <p:cTn id="14" fill="hold">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125974"/>
                                        </p:tgtEl>
                                        <p:attrNameLst>
                                          <p:attrName>style.visibility</p:attrName>
                                        </p:attrNameLst>
                                      </p:cBhvr>
                                      <p:to>
                                        <p:strVal val="visible"/>
                                      </p:to>
                                    </p:set>
                                    <p:anim calcmode="lin" valueType="num">
                                      <p:cBhvr>
                                        <p:cTn id="17" dur="1000" fill="hold"/>
                                        <p:tgtEl>
                                          <p:spTgt spid="125974"/>
                                        </p:tgtEl>
                                        <p:attrNameLst>
                                          <p:attrName>ppt_w</p:attrName>
                                        </p:attrNameLst>
                                      </p:cBhvr>
                                      <p:tavLst>
                                        <p:tav tm="0">
                                          <p:val>
                                            <p:fltVal val="0"/>
                                          </p:val>
                                        </p:tav>
                                        <p:tav tm="100000">
                                          <p:val>
                                            <p:strVal val="#ppt_w"/>
                                          </p:val>
                                        </p:tav>
                                      </p:tavLst>
                                    </p:anim>
                                    <p:anim calcmode="lin" valueType="num">
                                      <p:cBhvr>
                                        <p:cTn id="18" dur="1000" fill="hold"/>
                                        <p:tgtEl>
                                          <p:spTgt spid="125974"/>
                                        </p:tgtEl>
                                        <p:attrNameLst>
                                          <p:attrName>ppt_h</p:attrName>
                                        </p:attrNameLst>
                                      </p:cBhvr>
                                      <p:tavLst>
                                        <p:tav tm="0">
                                          <p:val>
                                            <p:fltVal val="0"/>
                                          </p:val>
                                        </p:tav>
                                        <p:tav tm="100000">
                                          <p:val>
                                            <p:strVal val="#ppt_h"/>
                                          </p:val>
                                        </p:tav>
                                      </p:tavLst>
                                    </p:anim>
                                    <p:animEffect transition="in" filter="fade">
                                      <p:cBhvr>
                                        <p:cTn id="19" dur="1000"/>
                                        <p:tgtEl>
                                          <p:spTgt spid="125974"/>
                                        </p:tgtEl>
                                      </p:cBhvr>
                                    </p:animEffect>
                                  </p:childTnLst>
                                </p:cTn>
                              </p:par>
                            </p:childTnLst>
                          </p:cTn>
                        </p:par>
                        <p:par>
                          <p:cTn id="20" fill="hold">
                            <p:stCondLst>
                              <p:cond delay="2500"/>
                            </p:stCondLst>
                            <p:childTnLst>
                              <p:par>
                                <p:cTn id="21" presetID="22" presetClass="entr" presetSubtype="8" fill="hold" grpId="0" nodeType="afterEffect">
                                  <p:stCondLst>
                                    <p:cond delay="1000"/>
                                  </p:stCondLst>
                                  <p:childTnLst>
                                    <p:set>
                                      <p:cBhvr>
                                        <p:cTn id="22" dur="1" fill="hold">
                                          <p:stCondLst>
                                            <p:cond delay="0"/>
                                          </p:stCondLst>
                                        </p:cTn>
                                        <p:tgtEl>
                                          <p:spTgt spid="125967"/>
                                        </p:tgtEl>
                                        <p:attrNameLst>
                                          <p:attrName>style.visibility</p:attrName>
                                        </p:attrNameLst>
                                      </p:cBhvr>
                                      <p:to>
                                        <p:strVal val="visible"/>
                                      </p:to>
                                    </p:set>
                                    <p:animEffect transition="in" filter="wipe(left)">
                                      <p:cBhvr>
                                        <p:cTn id="23" dur="500"/>
                                        <p:tgtEl>
                                          <p:spTgt spid="125967"/>
                                        </p:tgtEl>
                                      </p:cBhvr>
                                    </p:animEffect>
                                  </p:childTnLst>
                                </p:cTn>
                              </p:par>
                            </p:childTnLst>
                          </p:cTn>
                        </p:par>
                        <p:par>
                          <p:cTn id="24" fill="hold">
                            <p:stCondLst>
                              <p:cond delay="4000"/>
                            </p:stCondLst>
                            <p:childTnLst>
                              <p:par>
                                <p:cTn id="25" presetID="53" presetClass="entr" presetSubtype="0" fill="hold" grpId="0" nodeType="afterEffect">
                                  <p:stCondLst>
                                    <p:cond delay="0"/>
                                  </p:stCondLst>
                                  <p:childTnLst>
                                    <p:set>
                                      <p:cBhvr>
                                        <p:cTn id="26" dur="1" fill="hold">
                                          <p:stCondLst>
                                            <p:cond delay="0"/>
                                          </p:stCondLst>
                                        </p:cTn>
                                        <p:tgtEl>
                                          <p:spTgt spid="125968"/>
                                        </p:tgtEl>
                                        <p:attrNameLst>
                                          <p:attrName>style.visibility</p:attrName>
                                        </p:attrNameLst>
                                      </p:cBhvr>
                                      <p:to>
                                        <p:strVal val="visible"/>
                                      </p:to>
                                    </p:set>
                                    <p:anim calcmode="lin" valueType="num">
                                      <p:cBhvr>
                                        <p:cTn id="27" dur="1000" fill="hold"/>
                                        <p:tgtEl>
                                          <p:spTgt spid="125968"/>
                                        </p:tgtEl>
                                        <p:attrNameLst>
                                          <p:attrName>ppt_w</p:attrName>
                                        </p:attrNameLst>
                                      </p:cBhvr>
                                      <p:tavLst>
                                        <p:tav tm="0">
                                          <p:val>
                                            <p:fltVal val="0"/>
                                          </p:val>
                                        </p:tav>
                                        <p:tav tm="100000">
                                          <p:val>
                                            <p:strVal val="#ppt_w"/>
                                          </p:val>
                                        </p:tav>
                                      </p:tavLst>
                                    </p:anim>
                                    <p:anim calcmode="lin" valueType="num">
                                      <p:cBhvr>
                                        <p:cTn id="28" dur="1000" fill="hold"/>
                                        <p:tgtEl>
                                          <p:spTgt spid="125968"/>
                                        </p:tgtEl>
                                        <p:attrNameLst>
                                          <p:attrName>ppt_h</p:attrName>
                                        </p:attrNameLst>
                                      </p:cBhvr>
                                      <p:tavLst>
                                        <p:tav tm="0">
                                          <p:val>
                                            <p:fltVal val="0"/>
                                          </p:val>
                                        </p:tav>
                                        <p:tav tm="100000">
                                          <p:val>
                                            <p:strVal val="#ppt_h"/>
                                          </p:val>
                                        </p:tav>
                                      </p:tavLst>
                                    </p:anim>
                                    <p:animEffect transition="in" filter="fade">
                                      <p:cBhvr>
                                        <p:cTn id="29" dur="1000"/>
                                        <p:tgtEl>
                                          <p:spTgt spid="125968"/>
                                        </p:tgtEl>
                                      </p:cBhvr>
                                    </p:animEffect>
                                  </p:childTnLst>
                                </p:cTn>
                              </p:par>
                            </p:childTnLst>
                          </p:cTn>
                        </p:par>
                        <p:par>
                          <p:cTn id="30" fill="hold">
                            <p:stCondLst>
                              <p:cond delay="5000"/>
                            </p:stCondLst>
                            <p:childTnLst>
                              <p:par>
                                <p:cTn id="31" presetID="22" presetClass="entr" presetSubtype="8" fill="hold" grpId="0" nodeType="after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6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p:bldP spid="125967" grpId="0" animBg="1"/>
      <p:bldP spid="125968" grpId="0" animBg="1"/>
      <p:bldP spid="125973" grpId="0" animBg="1"/>
      <p:bldP spid="125974" grpId="0" animBg="1"/>
      <p:bldP spid="13"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79388" y="188913"/>
            <a:ext cx="8713787" cy="6480175"/>
          </a:xfrm>
          <a:prstGeom prst="rect">
            <a:avLst/>
          </a:prstGeom>
          <a:noFill/>
          <a:ln w="76200" cmpd="tri">
            <a:solidFill>
              <a:schemeClr val="tx1"/>
            </a:solidFill>
            <a:miter lim="800000"/>
            <a:headEnd/>
            <a:tailEnd/>
          </a:ln>
        </p:spPr>
        <p:txBody>
          <a:bodyPr wrap="none" anchor="ctr"/>
          <a:lstStyle/>
          <a:p>
            <a:endParaRPr lang="ru-RU"/>
          </a:p>
        </p:txBody>
      </p:sp>
      <p:sp>
        <p:nvSpPr>
          <p:cNvPr id="30723" name="AutoShape 16"/>
          <p:cNvSpPr>
            <a:spLocks noChangeArrowheads="1"/>
          </p:cNvSpPr>
          <p:nvPr/>
        </p:nvSpPr>
        <p:spPr bwMode="auto">
          <a:xfrm>
            <a:off x="1785918" y="1412875"/>
            <a:ext cx="6889770" cy="2232025"/>
          </a:xfrm>
          <a:prstGeom prst="foldedCorner">
            <a:avLst>
              <a:gd name="adj" fmla="val 12500"/>
            </a:avLst>
          </a:prstGeom>
          <a:gradFill flip="none" rotWithShape="1">
            <a:gsLst>
              <a:gs pos="0">
                <a:srgbClr val="9CB5CA">
                  <a:tint val="66000"/>
                  <a:satMod val="160000"/>
                </a:srgbClr>
              </a:gs>
              <a:gs pos="50000">
                <a:srgbClr val="9CB5CA">
                  <a:tint val="44500"/>
                  <a:satMod val="160000"/>
                </a:srgbClr>
              </a:gs>
              <a:gs pos="100000">
                <a:srgbClr val="9CB5CA">
                  <a:tint val="23500"/>
                  <a:satMod val="160000"/>
                </a:srgbClr>
              </a:gs>
            </a:gsLst>
            <a:lin ang="2700000" scaled="1"/>
            <a:tileRect/>
          </a:gradFill>
          <a:ln>
            <a:headEnd/>
            <a:tailEnd/>
          </a:ln>
        </p:spPr>
        <p:style>
          <a:lnRef idx="1">
            <a:schemeClr val="accent3"/>
          </a:lnRef>
          <a:fillRef idx="1003">
            <a:schemeClr val="lt1"/>
          </a:fillRef>
          <a:effectRef idx="1">
            <a:schemeClr val="accent3"/>
          </a:effectRef>
          <a:fontRef idx="minor">
            <a:schemeClr val="dk1"/>
          </a:fontRef>
        </p:style>
        <p:txBody>
          <a:bodyPr wrap="none" anchor="ctr"/>
          <a:lstStyle/>
          <a:p>
            <a:pPr algn="l">
              <a:defRPr/>
            </a:pPr>
            <a:r>
              <a:rPr lang="ru-RU" sz="2400" b="1" dirty="0" smtClean="0"/>
              <a:t>процесс </a:t>
            </a:r>
            <a:r>
              <a:rPr lang="ru-RU" sz="2400" b="1" dirty="0"/>
              <a:t>формирования социально</a:t>
            </a:r>
          </a:p>
          <a:p>
            <a:pPr>
              <a:defRPr/>
            </a:pPr>
            <a:r>
              <a:rPr lang="ru-RU" sz="2400" b="1" dirty="0" smtClean="0"/>
              <a:t>адаптированной</a:t>
            </a:r>
            <a:r>
              <a:rPr lang="ru-RU" sz="2400" b="1" dirty="0"/>
              <a:t>, уверенной и успешной</a:t>
            </a:r>
          </a:p>
          <a:p>
            <a:pPr>
              <a:defRPr/>
            </a:pPr>
            <a:r>
              <a:rPr lang="ru-RU" sz="2400" b="1" dirty="0" smtClean="0"/>
              <a:t>личности </a:t>
            </a:r>
            <a:r>
              <a:rPr lang="ru-RU" sz="2400" b="1" dirty="0"/>
              <a:t>ребенка   в условиях</a:t>
            </a:r>
          </a:p>
          <a:p>
            <a:pPr>
              <a:defRPr/>
            </a:pPr>
            <a:r>
              <a:rPr lang="ru-RU" sz="2400" b="1" dirty="0"/>
              <a:t>  воспитательной системы детского дома</a:t>
            </a:r>
            <a:endParaRPr lang="ru-RU" sz="2400" dirty="0"/>
          </a:p>
        </p:txBody>
      </p:sp>
      <p:sp>
        <p:nvSpPr>
          <p:cNvPr id="30724" name="AutoShape 17"/>
          <p:cNvSpPr>
            <a:spLocks noChangeArrowheads="1"/>
          </p:cNvSpPr>
          <p:nvPr/>
        </p:nvSpPr>
        <p:spPr bwMode="auto">
          <a:xfrm>
            <a:off x="395288" y="404813"/>
            <a:ext cx="3816350" cy="1152525"/>
          </a:xfrm>
          <a:prstGeom prst="plaque">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ru-RU" sz="2400" b="1"/>
          </a:p>
          <a:p>
            <a:pPr>
              <a:defRPr/>
            </a:pPr>
            <a:r>
              <a:rPr lang="ru-RU" sz="2800" b="1"/>
              <a:t>О Б Ъ Е К Т</a:t>
            </a:r>
          </a:p>
          <a:p>
            <a:pPr>
              <a:defRPr/>
            </a:pPr>
            <a:endParaRPr lang="ru-RU" sz="2800"/>
          </a:p>
        </p:txBody>
      </p:sp>
      <p:sp>
        <p:nvSpPr>
          <p:cNvPr id="30725" name="AutoShape 20"/>
          <p:cNvSpPr>
            <a:spLocks noChangeArrowheads="1"/>
          </p:cNvSpPr>
          <p:nvPr/>
        </p:nvSpPr>
        <p:spPr bwMode="auto">
          <a:xfrm>
            <a:off x="395288" y="4868863"/>
            <a:ext cx="5400675" cy="1584325"/>
          </a:xfrm>
          <a:prstGeom prst="foldedCorner">
            <a:avLst>
              <a:gd name="adj" fmla="val 12500"/>
            </a:avLst>
          </a:prstGeom>
          <a:blipFill>
            <a:blip r:embed="rId2"/>
            <a:tile tx="0" ty="0" sx="100000" sy="100000" flip="none" algn="tl"/>
          </a:blip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r>
              <a:rPr lang="ru-RU" sz="2400" b="1" dirty="0"/>
              <a:t> </a:t>
            </a:r>
          </a:p>
          <a:p>
            <a:pPr>
              <a:defRPr/>
            </a:pPr>
            <a:r>
              <a:rPr lang="ru-RU" sz="2400" b="1" dirty="0" smtClean="0"/>
              <a:t>Эстетическое, нравственное,  </a:t>
            </a:r>
          </a:p>
          <a:p>
            <a:pPr>
              <a:defRPr/>
            </a:pPr>
            <a:r>
              <a:rPr lang="ru-RU" sz="2400" b="1" dirty="0" smtClean="0"/>
              <a:t>экологическое</a:t>
            </a:r>
          </a:p>
          <a:p>
            <a:pPr>
              <a:defRPr/>
            </a:pPr>
            <a:r>
              <a:rPr lang="ru-RU" sz="2400" b="1" dirty="0"/>
              <a:t>р</a:t>
            </a:r>
            <a:r>
              <a:rPr lang="ru-RU" sz="2400" b="1" dirty="0" smtClean="0"/>
              <a:t>азвитие дошкольника</a:t>
            </a:r>
            <a:endParaRPr lang="ru-RU" sz="2400" b="1" dirty="0"/>
          </a:p>
        </p:txBody>
      </p:sp>
      <p:sp>
        <p:nvSpPr>
          <p:cNvPr id="30726" name="AutoShape 21"/>
          <p:cNvSpPr>
            <a:spLocks noChangeArrowheads="1"/>
          </p:cNvSpPr>
          <p:nvPr/>
        </p:nvSpPr>
        <p:spPr bwMode="auto">
          <a:xfrm>
            <a:off x="4714875" y="4000500"/>
            <a:ext cx="3816350" cy="1150938"/>
          </a:xfrm>
          <a:prstGeom prst="plaque">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ru-RU" sz="2400" b="1" dirty="0"/>
          </a:p>
          <a:p>
            <a:pPr>
              <a:defRPr/>
            </a:pPr>
            <a:r>
              <a:rPr lang="ru-RU" sz="2800" b="1" dirty="0"/>
              <a:t>П Р Е Д М Е Т</a:t>
            </a:r>
          </a:p>
          <a:p>
            <a:pPr>
              <a:defRPr/>
            </a:pPr>
            <a:endParaRPr lang="ru-RU" sz="2800" dirty="0"/>
          </a:p>
        </p:txBody>
      </p:sp>
      <p:pic>
        <p:nvPicPr>
          <p:cNvPr id="29703" name="Picture 22" descr="MCj043800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88" y="2143125"/>
            <a:ext cx="1439862" cy="977900"/>
          </a:xfrm>
          <a:prstGeom prst="rect">
            <a:avLst/>
          </a:prstGeom>
          <a:noFill/>
          <a:ln w="9525">
            <a:noFill/>
            <a:miter lim="800000"/>
            <a:headEnd/>
            <a:tailEnd/>
          </a:ln>
        </p:spPr>
      </p:pic>
      <p:pic>
        <p:nvPicPr>
          <p:cNvPr id="29704" name="Picture 23" descr="MCj0438000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588" y="5278438"/>
            <a:ext cx="1439862" cy="9794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918</TotalTime>
  <Words>3496</Words>
  <Application>Microsoft Office PowerPoint</Application>
  <PresentationFormat>Экран (4:3)</PresentationFormat>
  <Paragraphs>571</Paragraphs>
  <Slides>42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Spring</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Практический   этап. Задачи:   1. Сделать  кормушки  для  птиц.   2. Следить  за  тем,  чтобы   постоянно был  корм  в  кормушке. 3. Провести  фотосъёмки.</vt:lpstr>
      <vt:lpstr>Всех перелетных птиц черней,  Чистит он пашню от червей.  Взад-вперед по пашне вскачь.  А зовется птица... (грач)</vt:lpstr>
      <vt:lpstr>Заключение.   1. В  нашем  городе Братске  рядом  с  человеком  живут воробьи,  голуби,  синицы,    сороки,  вороны, а весной прилетают грачи, трясогузки, ласточки, стрижи, кукушки….. 2. Птицы прилетают весной  потому что появляются насекомые, с прилетом птиц в городе становится радостнее и ярче, птицы создают хорошее настроение, будят своим пением  по утрам. С прилетом птиц приходит в город Весна. 3. Люди рады прилету птиц поэтому строят скворечники, охраняют гнезда от разорений.    Итоговое мероприятие: Экологический праздник «Птицы на крыльях весну принесли.» День птиц. Презентация  продуктов взросло- детской  деятельности.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104</cp:revision>
  <dcterms:created xsi:type="dcterms:W3CDTF">2011-10-30T09:27:09Z</dcterms:created>
  <dcterms:modified xsi:type="dcterms:W3CDTF">2013-10-25T09:06:21Z</dcterms:modified>
</cp:coreProperties>
</file>